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1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57" r:id="rId27"/>
    <p:sldId id="258" r:id="rId28"/>
    <p:sldId id="259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slide" Target="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531225" cy="606425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 smtClean="0"/>
              <a:t>Engineering Curves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381000" y="3048000"/>
            <a:ext cx="3584575" cy="3005138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Prepared by</a:t>
            </a:r>
          </a:p>
          <a:p>
            <a:pPr marL="0" indent="0">
              <a:buNone/>
              <a:defRPr/>
            </a:pPr>
            <a:r>
              <a:rPr lang="en-US" dirty="0" err="1" smtClean="0"/>
              <a:t>Sindhav</a:t>
            </a:r>
            <a:r>
              <a:rPr lang="en-US" dirty="0"/>
              <a:t> </a:t>
            </a:r>
            <a:r>
              <a:rPr lang="en-US" dirty="0" err="1" smtClean="0"/>
              <a:t>Jigar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(</a:t>
            </a:r>
            <a:r>
              <a:rPr lang="en-US" dirty="0"/>
              <a:t>130540119098)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Gaadhe</a:t>
            </a:r>
            <a:r>
              <a:rPr lang="en-US" dirty="0" smtClean="0"/>
              <a:t> </a:t>
            </a:r>
            <a:r>
              <a:rPr lang="en-US" dirty="0"/>
              <a:t>Anil (130540119033)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Chauhan</a:t>
            </a:r>
            <a:r>
              <a:rPr lang="en-US" dirty="0" smtClean="0"/>
              <a:t> </a:t>
            </a:r>
            <a:r>
              <a:rPr lang="en-US" dirty="0" err="1" smtClean="0"/>
              <a:t>Uday</a:t>
            </a:r>
            <a:r>
              <a:rPr lang="en-US" dirty="0"/>
              <a:t> (130540119016)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Giniya</a:t>
            </a:r>
            <a:r>
              <a:rPr lang="en-US" dirty="0" smtClean="0"/>
              <a:t> </a:t>
            </a:r>
            <a:r>
              <a:rPr lang="en-US" dirty="0" err="1" smtClean="0"/>
              <a:t>Siddharth</a:t>
            </a:r>
            <a:r>
              <a:rPr lang="en-US" dirty="0"/>
              <a:t> (130540119036)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048000"/>
            <a:ext cx="4038600" cy="3005138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Guided By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Dipak</a:t>
            </a:r>
            <a:r>
              <a:rPr lang="en-US" dirty="0" smtClean="0"/>
              <a:t> A. </a:t>
            </a:r>
            <a:r>
              <a:rPr lang="en-US" dirty="0" err="1" smtClean="0"/>
              <a:t>Solanki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Mechanical </a:t>
            </a:r>
            <a:r>
              <a:rPr lang="en-US" dirty="0" err="1" smtClean="0"/>
              <a:t>Engg</a:t>
            </a:r>
            <a:r>
              <a:rPr lang="en-US" dirty="0" smtClean="0"/>
              <a:t>. Dept.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Darshan Institute of </a:t>
            </a:r>
            <a:r>
              <a:rPr lang="en-US" dirty="0" err="1" smtClean="0"/>
              <a:t>Engg</a:t>
            </a:r>
            <a:r>
              <a:rPr lang="en-US" dirty="0" smtClean="0"/>
              <a:t>. And Tech., Rajkot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6586538" y="63500"/>
            <a:ext cx="2633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/>
            <a:r>
              <a:rPr lang="en-US" sz="1400" i="1">
                <a:solidFill>
                  <a:srgbClr val="FF0000"/>
                </a:solidFill>
                <a:latin typeface="Times New Roman" pitchFamily="18" charset="0"/>
              </a:rPr>
              <a:t>DIRECTRIX-FOCUS METHOD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-1588" y="38100"/>
            <a:ext cx="6700838" cy="685800"/>
            <a:chOff x="23" y="48"/>
            <a:chExt cx="4221" cy="432"/>
          </a:xfrm>
        </p:grpSpPr>
        <p:sp>
          <p:nvSpPr>
            <p:cNvPr id="121909" name="Rectangle 4"/>
            <p:cNvSpPr>
              <a:spLocks noChangeArrowheads="1"/>
            </p:cNvSpPr>
            <p:nvPr/>
          </p:nvSpPr>
          <p:spPr bwMode="auto">
            <a:xfrm>
              <a:off x="48" y="48"/>
              <a:ext cx="4128" cy="43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10" name="Text Box 5"/>
            <p:cNvSpPr txBox="1">
              <a:spLocks noChangeArrowheads="1"/>
            </p:cNvSpPr>
            <p:nvPr/>
          </p:nvSpPr>
          <p:spPr bwMode="auto">
            <a:xfrm>
              <a:off x="23" y="48"/>
              <a:ext cx="4221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solidFill>
                    <a:srgbClr val="FF0066"/>
                  </a:solidFill>
                  <a:latin typeface="Times New Roman" pitchFamily="18" charset="0"/>
                </a:rPr>
                <a:t>PROBLEM 6</a:t>
              </a:r>
              <a:r>
                <a:rPr lang="en-US" sz="1400" i="1">
                  <a:latin typeface="Times New Roman" pitchFamily="18" charset="0"/>
                </a:rPr>
                <a:t>:-</a:t>
              </a:r>
              <a:r>
                <a:rPr lang="en-US" sz="1400" b="0">
                  <a:latin typeface="Times New Roman" pitchFamily="18" charset="0"/>
                </a:rPr>
                <a:t>  </a:t>
              </a:r>
              <a:r>
                <a:rPr lang="en-US" sz="1200" b="0">
                  <a:latin typeface="Arial" charset="0"/>
                </a:rPr>
                <a:t>POINT </a:t>
              </a:r>
              <a:r>
                <a:rPr lang="en-US" sz="1200">
                  <a:latin typeface="Arial" charset="0"/>
                </a:rPr>
                <a:t>F</a:t>
              </a:r>
              <a:r>
                <a:rPr lang="en-US" sz="1200" b="0">
                  <a:latin typeface="Arial" charset="0"/>
                </a:rPr>
                <a:t> IS 50 MM FROM A LINE </a:t>
              </a:r>
              <a:r>
                <a:rPr lang="en-US" sz="1200">
                  <a:latin typeface="Arial" charset="0"/>
                </a:rPr>
                <a:t>AB.</a:t>
              </a:r>
              <a:r>
                <a:rPr lang="en-US" sz="1200" b="0">
                  <a:latin typeface="Arial" charset="0"/>
                </a:rPr>
                <a:t>A POINT</a:t>
              </a:r>
              <a:r>
                <a:rPr lang="en-US" sz="1200">
                  <a:latin typeface="Arial" charset="0"/>
                </a:rPr>
                <a:t> P </a:t>
              </a:r>
              <a:r>
                <a:rPr lang="en-US" sz="1200" b="0">
                  <a:latin typeface="Arial" charset="0"/>
                </a:rPr>
                <a:t>IS MOVING IN A PLANE </a:t>
              </a:r>
            </a:p>
            <a:p>
              <a:r>
                <a:rPr lang="en-US" sz="1200" b="0">
                  <a:latin typeface="Arial" charset="0"/>
                </a:rPr>
                <a:t>SUCH THAT THE </a:t>
              </a:r>
              <a:r>
                <a:rPr lang="en-US" sz="1200" i="1">
                  <a:latin typeface="Arial" charset="0"/>
                </a:rPr>
                <a:t>RATIO</a:t>
              </a:r>
              <a:r>
                <a:rPr lang="en-US" sz="1200" b="0">
                  <a:latin typeface="Arial" charset="0"/>
                </a:rPr>
                <a:t> OF IT’S DISTANCES FROM </a:t>
              </a:r>
              <a:r>
                <a:rPr lang="en-US" sz="1200">
                  <a:latin typeface="Arial" charset="0"/>
                </a:rPr>
                <a:t>F</a:t>
              </a:r>
              <a:r>
                <a:rPr lang="en-US" sz="1200" b="0">
                  <a:latin typeface="Arial" charset="0"/>
                </a:rPr>
                <a:t> AND LINE </a:t>
              </a:r>
              <a:r>
                <a:rPr lang="en-US" sz="1200">
                  <a:latin typeface="Arial" charset="0"/>
                </a:rPr>
                <a:t>AB </a:t>
              </a:r>
              <a:r>
                <a:rPr lang="en-US" sz="1200" b="0">
                  <a:latin typeface="Arial" charset="0"/>
                </a:rPr>
                <a:t>REMAINS CONSTANT </a:t>
              </a:r>
            </a:p>
            <a:p>
              <a:r>
                <a:rPr lang="en-US" sz="1200" b="0">
                  <a:latin typeface="Arial" charset="0"/>
                </a:rPr>
                <a:t>AND EQUALS TO </a:t>
              </a:r>
              <a:r>
                <a:rPr lang="en-US" sz="1200">
                  <a:latin typeface="Arial" charset="0"/>
                </a:rPr>
                <a:t>2/3  </a:t>
              </a:r>
              <a:r>
                <a:rPr lang="en-US" sz="1200" b="0">
                  <a:latin typeface="Arial" charset="0"/>
                </a:rPr>
                <a:t>DRAW LOCUS OF POINT </a:t>
              </a:r>
              <a:r>
                <a:rPr lang="en-US" sz="1200">
                  <a:latin typeface="Arial" charset="0"/>
                </a:rPr>
                <a:t>P.</a:t>
              </a:r>
              <a:r>
                <a:rPr lang="en-US" sz="1200">
                  <a:solidFill>
                    <a:srgbClr val="FF0066"/>
                  </a:solidFill>
                  <a:latin typeface="Arial" charset="0"/>
                </a:rPr>
                <a:t> { ECCENTRICITY = 2/3 }</a:t>
              </a:r>
            </a:p>
          </p:txBody>
        </p:sp>
      </p:grpSp>
      <p:sp>
        <p:nvSpPr>
          <p:cNvPr id="601094" name="Text Box 6"/>
          <p:cNvSpPr txBox="1">
            <a:spLocks noChangeArrowheads="1"/>
          </p:cNvSpPr>
          <p:nvPr/>
        </p:nvSpPr>
        <p:spPr bwMode="auto">
          <a:xfrm>
            <a:off x="7239000" y="3409950"/>
            <a:ext cx="1073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Times New Roman" pitchFamily="18" charset="0"/>
              </a:rPr>
              <a:t>F ( </a:t>
            </a:r>
            <a:r>
              <a:rPr lang="en-US" sz="1800" b="0" i="1">
                <a:latin typeface="Times New Roman" pitchFamily="18" charset="0"/>
              </a:rPr>
              <a:t>focus</a:t>
            </a:r>
            <a:r>
              <a:rPr lang="en-US" sz="1800">
                <a:latin typeface="Times New Roman" pitchFamily="18" charset="0"/>
              </a:rPr>
              <a:t>)</a:t>
            </a:r>
          </a:p>
        </p:txBody>
      </p:sp>
      <p:sp>
        <p:nvSpPr>
          <p:cNvPr id="601095" name="Text Box 7"/>
          <p:cNvSpPr txBox="1">
            <a:spLocks noChangeArrowheads="1"/>
          </p:cNvSpPr>
          <p:nvPr/>
        </p:nvSpPr>
        <p:spPr bwMode="auto">
          <a:xfrm rot="-5383553">
            <a:off x="3750469" y="2083594"/>
            <a:ext cx="1401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DIRECTRIX</a:t>
            </a:r>
          </a:p>
        </p:txBody>
      </p:sp>
      <p:sp>
        <p:nvSpPr>
          <p:cNvPr id="601096" name="Line 8"/>
          <p:cNvSpPr>
            <a:spLocks noChangeShapeType="1"/>
          </p:cNvSpPr>
          <p:nvPr/>
        </p:nvSpPr>
        <p:spPr bwMode="auto">
          <a:xfrm>
            <a:off x="4608513" y="1512888"/>
            <a:ext cx="0" cy="44656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097" name="Line 9"/>
          <p:cNvSpPr>
            <a:spLocks noChangeShapeType="1"/>
          </p:cNvSpPr>
          <p:nvPr/>
        </p:nvSpPr>
        <p:spPr bwMode="auto">
          <a:xfrm>
            <a:off x="4608513" y="3744913"/>
            <a:ext cx="3641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098" name="Oval 10"/>
          <p:cNvSpPr>
            <a:spLocks noChangeArrowheads="1"/>
          </p:cNvSpPr>
          <p:nvPr/>
        </p:nvSpPr>
        <p:spPr bwMode="auto">
          <a:xfrm>
            <a:off x="4549775" y="3686175"/>
            <a:ext cx="119063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099" name="Oval 11"/>
          <p:cNvSpPr>
            <a:spLocks noChangeArrowheads="1"/>
          </p:cNvSpPr>
          <p:nvPr/>
        </p:nvSpPr>
        <p:spPr bwMode="auto">
          <a:xfrm>
            <a:off x="5059363" y="3686175"/>
            <a:ext cx="117475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00" name="Oval 12"/>
          <p:cNvSpPr>
            <a:spLocks noChangeArrowheads="1"/>
          </p:cNvSpPr>
          <p:nvPr/>
        </p:nvSpPr>
        <p:spPr bwMode="auto">
          <a:xfrm>
            <a:off x="5568950" y="3686175"/>
            <a:ext cx="115888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01" name="Oval 13"/>
          <p:cNvSpPr>
            <a:spLocks noChangeArrowheads="1"/>
          </p:cNvSpPr>
          <p:nvPr/>
        </p:nvSpPr>
        <p:spPr bwMode="auto">
          <a:xfrm>
            <a:off x="6078538" y="3686175"/>
            <a:ext cx="115887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02" name="Oval 14"/>
          <p:cNvSpPr>
            <a:spLocks noChangeArrowheads="1"/>
          </p:cNvSpPr>
          <p:nvPr/>
        </p:nvSpPr>
        <p:spPr bwMode="auto">
          <a:xfrm>
            <a:off x="6584950" y="3686175"/>
            <a:ext cx="117475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03" name="Oval 15"/>
          <p:cNvSpPr>
            <a:spLocks noChangeArrowheads="1"/>
          </p:cNvSpPr>
          <p:nvPr/>
        </p:nvSpPr>
        <p:spPr bwMode="auto">
          <a:xfrm>
            <a:off x="7094538" y="3686175"/>
            <a:ext cx="117475" cy="1190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04" name="Line 16"/>
          <p:cNvSpPr>
            <a:spLocks noChangeShapeType="1"/>
          </p:cNvSpPr>
          <p:nvPr/>
        </p:nvSpPr>
        <p:spPr bwMode="auto">
          <a:xfrm>
            <a:off x="6135688" y="3511550"/>
            <a:ext cx="0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105" name="Text Box 17"/>
          <p:cNvSpPr txBox="1">
            <a:spLocks noChangeArrowheads="1"/>
          </p:cNvSpPr>
          <p:nvPr/>
        </p:nvSpPr>
        <p:spPr bwMode="auto">
          <a:xfrm>
            <a:off x="5703888" y="3275013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V</a:t>
            </a:r>
          </a:p>
        </p:txBody>
      </p:sp>
      <p:sp>
        <p:nvSpPr>
          <p:cNvPr id="601106" name="Line 18"/>
          <p:cNvSpPr>
            <a:spLocks noChangeShapeType="1"/>
          </p:cNvSpPr>
          <p:nvPr/>
        </p:nvSpPr>
        <p:spPr bwMode="auto">
          <a:xfrm flipV="1">
            <a:off x="6919913" y="1630363"/>
            <a:ext cx="0" cy="4113212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107" name="Line 19"/>
          <p:cNvSpPr>
            <a:spLocks noChangeShapeType="1"/>
          </p:cNvSpPr>
          <p:nvPr/>
        </p:nvSpPr>
        <p:spPr bwMode="auto">
          <a:xfrm rot="4857572" flipH="1">
            <a:off x="6293644" y="2978944"/>
            <a:ext cx="1527175" cy="47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108" name="Line 20"/>
          <p:cNvSpPr>
            <a:spLocks noChangeShapeType="1"/>
          </p:cNvSpPr>
          <p:nvPr/>
        </p:nvSpPr>
        <p:spPr bwMode="auto">
          <a:xfrm rot="-4857572" flipH="1" flipV="1">
            <a:off x="6293644" y="4526756"/>
            <a:ext cx="1527175" cy="47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109" name="Line 21"/>
          <p:cNvSpPr>
            <a:spLocks noChangeShapeType="1"/>
          </p:cNvSpPr>
          <p:nvPr/>
        </p:nvSpPr>
        <p:spPr bwMode="auto">
          <a:xfrm>
            <a:off x="7270750" y="1395413"/>
            <a:ext cx="0" cy="44672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110" name="Line 22"/>
          <p:cNvSpPr>
            <a:spLocks noChangeShapeType="1"/>
          </p:cNvSpPr>
          <p:nvPr/>
        </p:nvSpPr>
        <p:spPr bwMode="auto">
          <a:xfrm rot="5604183" flipH="1">
            <a:off x="6332538" y="2882900"/>
            <a:ext cx="1762125" cy="3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111" name="Line 23"/>
          <p:cNvSpPr>
            <a:spLocks noChangeShapeType="1"/>
          </p:cNvSpPr>
          <p:nvPr/>
        </p:nvSpPr>
        <p:spPr bwMode="auto">
          <a:xfrm rot="-5604183" flipH="1" flipV="1">
            <a:off x="6311901" y="4625975"/>
            <a:ext cx="1763712" cy="15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112" name="Line 24"/>
          <p:cNvSpPr>
            <a:spLocks noChangeShapeType="1"/>
          </p:cNvSpPr>
          <p:nvPr/>
        </p:nvSpPr>
        <p:spPr bwMode="auto">
          <a:xfrm>
            <a:off x="7662863" y="1395413"/>
            <a:ext cx="0" cy="47005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113" name="Line 25"/>
          <p:cNvSpPr>
            <a:spLocks noChangeShapeType="1"/>
          </p:cNvSpPr>
          <p:nvPr/>
        </p:nvSpPr>
        <p:spPr bwMode="auto">
          <a:xfrm rot="6242174" flipH="1">
            <a:off x="6429376" y="2862262"/>
            <a:ext cx="1998662" cy="47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114" name="Oval 26"/>
          <p:cNvSpPr>
            <a:spLocks noChangeArrowheads="1"/>
          </p:cNvSpPr>
          <p:nvPr/>
        </p:nvSpPr>
        <p:spPr bwMode="auto">
          <a:xfrm>
            <a:off x="7192963" y="1982788"/>
            <a:ext cx="117475" cy="1190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15" name="Line 27"/>
          <p:cNvSpPr>
            <a:spLocks noChangeShapeType="1"/>
          </p:cNvSpPr>
          <p:nvPr/>
        </p:nvSpPr>
        <p:spPr bwMode="auto">
          <a:xfrm rot="-6242174" flipH="1" flipV="1">
            <a:off x="6410326" y="4724400"/>
            <a:ext cx="1998662" cy="15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1116" name="Oval 28"/>
          <p:cNvSpPr>
            <a:spLocks noChangeArrowheads="1"/>
          </p:cNvSpPr>
          <p:nvPr/>
        </p:nvSpPr>
        <p:spPr bwMode="auto">
          <a:xfrm>
            <a:off x="7589838" y="1865313"/>
            <a:ext cx="115887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17" name="Oval 29"/>
          <p:cNvSpPr>
            <a:spLocks noChangeArrowheads="1"/>
          </p:cNvSpPr>
          <p:nvPr/>
        </p:nvSpPr>
        <p:spPr bwMode="auto">
          <a:xfrm>
            <a:off x="6824663" y="2189163"/>
            <a:ext cx="119062" cy="1158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18" name="Oval 30"/>
          <p:cNvSpPr>
            <a:spLocks noChangeArrowheads="1"/>
          </p:cNvSpPr>
          <p:nvPr/>
        </p:nvSpPr>
        <p:spPr bwMode="auto">
          <a:xfrm>
            <a:off x="6840538" y="5199063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19" name="Oval 31"/>
          <p:cNvSpPr>
            <a:spLocks noChangeArrowheads="1"/>
          </p:cNvSpPr>
          <p:nvPr/>
        </p:nvSpPr>
        <p:spPr bwMode="auto">
          <a:xfrm>
            <a:off x="7192963" y="5391150"/>
            <a:ext cx="117475" cy="1174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20" name="Oval 32"/>
          <p:cNvSpPr>
            <a:spLocks noChangeArrowheads="1"/>
          </p:cNvSpPr>
          <p:nvPr/>
        </p:nvSpPr>
        <p:spPr bwMode="auto">
          <a:xfrm>
            <a:off x="7594600" y="5543550"/>
            <a:ext cx="117475" cy="115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21" name="Arc 33"/>
          <p:cNvSpPr>
            <a:spLocks/>
          </p:cNvSpPr>
          <p:nvPr/>
        </p:nvSpPr>
        <p:spPr bwMode="auto">
          <a:xfrm rot="236227" flipH="1">
            <a:off x="6184900" y="1819275"/>
            <a:ext cx="2039938" cy="1917700"/>
          </a:xfrm>
          <a:custGeom>
            <a:avLst/>
            <a:gdLst>
              <a:gd name="T0" fmla="*/ 0 w 21600"/>
              <a:gd name="T1" fmla="*/ 0 h 23527"/>
              <a:gd name="T2" fmla="*/ 2147483647 w 21600"/>
              <a:gd name="T3" fmla="*/ 2147483647 h 23527"/>
              <a:gd name="T4" fmla="*/ 0 w 21600"/>
              <a:gd name="T5" fmla="*/ 2147483647 h 23527"/>
              <a:gd name="T6" fmla="*/ 0 60000 65536"/>
              <a:gd name="T7" fmla="*/ 0 60000 65536"/>
              <a:gd name="T8" fmla="*/ 0 60000 65536"/>
              <a:gd name="T9" fmla="*/ 0 w 21600"/>
              <a:gd name="T10" fmla="*/ 0 h 23527"/>
              <a:gd name="T11" fmla="*/ 21600 w 21600"/>
              <a:gd name="T12" fmla="*/ 23527 h 235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52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43"/>
                  <a:pt x="21571" y="22886"/>
                  <a:pt x="21513" y="23526"/>
                </a:cubicBezTo>
              </a:path>
              <a:path w="21600" h="2352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43"/>
                  <a:pt x="21571" y="22886"/>
                  <a:pt x="21513" y="2352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22" name="Arc 34"/>
          <p:cNvSpPr>
            <a:spLocks/>
          </p:cNvSpPr>
          <p:nvPr/>
        </p:nvSpPr>
        <p:spPr bwMode="auto">
          <a:xfrm rot="-103428" flipH="1" flipV="1">
            <a:off x="6145213" y="3735388"/>
            <a:ext cx="2114550" cy="1919287"/>
          </a:xfrm>
          <a:custGeom>
            <a:avLst/>
            <a:gdLst>
              <a:gd name="T0" fmla="*/ 0 w 21600"/>
              <a:gd name="T1" fmla="*/ 0 h 23527"/>
              <a:gd name="T2" fmla="*/ 2147483647 w 21600"/>
              <a:gd name="T3" fmla="*/ 2147483647 h 23527"/>
              <a:gd name="T4" fmla="*/ 0 w 21600"/>
              <a:gd name="T5" fmla="*/ 2147483647 h 23527"/>
              <a:gd name="T6" fmla="*/ 0 60000 65536"/>
              <a:gd name="T7" fmla="*/ 0 60000 65536"/>
              <a:gd name="T8" fmla="*/ 0 60000 65536"/>
              <a:gd name="T9" fmla="*/ 0 w 21600"/>
              <a:gd name="T10" fmla="*/ 0 h 23527"/>
              <a:gd name="T11" fmla="*/ 21600 w 21600"/>
              <a:gd name="T12" fmla="*/ 23527 h 235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52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43"/>
                  <a:pt x="21571" y="22886"/>
                  <a:pt x="21513" y="23526"/>
                </a:cubicBezTo>
              </a:path>
              <a:path w="21600" h="2352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43"/>
                  <a:pt x="21571" y="22886"/>
                  <a:pt x="21513" y="23526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1123" name="Text Box 35"/>
          <p:cNvSpPr txBox="1">
            <a:spLocks noChangeArrowheads="1"/>
          </p:cNvSpPr>
          <p:nvPr/>
        </p:nvSpPr>
        <p:spPr bwMode="auto">
          <a:xfrm>
            <a:off x="5783263" y="1042988"/>
            <a:ext cx="2232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>
                <a:latin typeface="Times New Roman" pitchFamily="18" charset="0"/>
              </a:rPr>
              <a:t>ELLIPSE</a:t>
            </a:r>
          </a:p>
        </p:txBody>
      </p:sp>
      <p:sp>
        <p:nvSpPr>
          <p:cNvPr id="601124" name="Line 36"/>
          <p:cNvSpPr>
            <a:spLocks noChangeShapeType="1"/>
          </p:cNvSpPr>
          <p:nvPr/>
        </p:nvSpPr>
        <p:spPr bwMode="auto">
          <a:xfrm>
            <a:off x="6488113" y="1512888"/>
            <a:ext cx="587375" cy="469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1125" name="Text Box 37"/>
          <p:cNvSpPr txBox="1">
            <a:spLocks noChangeArrowheads="1"/>
          </p:cNvSpPr>
          <p:nvPr/>
        </p:nvSpPr>
        <p:spPr bwMode="auto">
          <a:xfrm>
            <a:off x="5199063" y="3308350"/>
            <a:ext cx="6683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latin typeface="Times New Roman" pitchFamily="18" charset="0"/>
              </a:rPr>
              <a:t>(vertex)</a:t>
            </a:r>
          </a:p>
        </p:txBody>
      </p:sp>
      <p:sp>
        <p:nvSpPr>
          <p:cNvPr id="601126" name="Text Box 38"/>
          <p:cNvSpPr txBox="1">
            <a:spLocks noChangeArrowheads="1"/>
          </p:cNvSpPr>
          <p:nvPr/>
        </p:nvSpPr>
        <p:spPr bwMode="auto">
          <a:xfrm>
            <a:off x="4267200" y="120015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601127" name="Text Box 39"/>
          <p:cNvSpPr txBox="1">
            <a:spLocks noChangeArrowheads="1"/>
          </p:cNvSpPr>
          <p:nvPr/>
        </p:nvSpPr>
        <p:spPr bwMode="auto">
          <a:xfrm>
            <a:off x="4268788" y="5732463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304800" y="1219200"/>
            <a:ext cx="3505200" cy="4419600"/>
            <a:chOff x="192" y="768"/>
            <a:chExt cx="2208" cy="2784"/>
          </a:xfrm>
        </p:grpSpPr>
        <p:sp>
          <p:nvSpPr>
            <p:cNvPr id="121907" name="AutoShape 41"/>
            <p:cNvSpPr>
              <a:spLocks noChangeArrowheads="1"/>
            </p:cNvSpPr>
            <p:nvPr/>
          </p:nvSpPr>
          <p:spPr bwMode="auto">
            <a:xfrm>
              <a:off x="192" y="768"/>
              <a:ext cx="2208" cy="2784"/>
            </a:xfrm>
            <a:prstGeom prst="wedgeRectCallout">
              <a:avLst>
                <a:gd name="adj1" fmla="val 58968"/>
                <a:gd name="adj2" fmla="val 20870"/>
              </a:avLst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121908" name="Text Box 42"/>
            <p:cNvSpPr txBox="1">
              <a:spLocks noChangeArrowheads="1"/>
            </p:cNvSpPr>
            <p:nvPr/>
          </p:nvSpPr>
          <p:spPr bwMode="auto">
            <a:xfrm>
              <a:off x="240" y="864"/>
              <a:ext cx="2160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STEPS: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1 .Draw a vertical line AB and point F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50 mm from it.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2 .Divide 50 mm distance in 5 parts.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3 .Name 2</a:t>
              </a:r>
              <a:r>
                <a:rPr lang="en-US" sz="1400" b="0" baseline="30000">
                  <a:solidFill>
                    <a:schemeClr val="accent2"/>
                  </a:solidFill>
                  <a:latin typeface="Times New Roman" pitchFamily="18" charset="0"/>
                </a:rPr>
                <a:t>nd</a:t>
              </a:r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part from F as V. It is 20mm   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and 30mm from F and AB line resp.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It is first point giving ratio of it’s   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distances from F and AB 2/3 i.e 20/30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4  Form more points giving same ratio such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as 30/45,  40/60,  50/75  etc.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5.Taking 45,60 and 75mm distances from 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line AB, draw three vertical lines to the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right side of it.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6. Now with 30, 40 and 50mm distances in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compass cut these lines above and below,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with F as center.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7. Join these points through V in smooth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curve.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This is required locus of P.It is an ELLIPSE.</a:t>
              </a:r>
            </a:p>
          </p:txBody>
        </p:sp>
      </p:grpSp>
      <p:sp>
        <p:nvSpPr>
          <p:cNvPr id="601131" name="Text Box 43"/>
          <p:cNvSpPr txBox="1">
            <a:spLocks noChangeArrowheads="1"/>
          </p:cNvSpPr>
          <p:nvPr/>
        </p:nvSpPr>
        <p:spPr bwMode="auto">
          <a:xfrm rot="4771020">
            <a:off x="6672262" y="2652713"/>
            <a:ext cx="638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30mm</a:t>
            </a:r>
          </a:p>
        </p:txBody>
      </p: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4610100" y="2019300"/>
            <a:ext cx="2286000" cy="304800"/>
            <a:chOff x="2904" y="1272"/>
            <a:chExt cx="1440" cy="192"/>
          </a:xfrm>
        </p:grpSpPr>
        <p:sp>
          <p:nvSpPr>
            <p:cNvPr id="121905" name="Text Box 45"/>
            <p:cNvSpPr txBox="1">
              <a:spLocks noChangeArrowheads="1"/>
            </p:cNvSpPr>
            <p:nvPr/>
          </p:nvSpPr>
          <p:spPr bwMode="auto">
            <a:xfrm>
              <a:off x="3408" y="1272"/>
              <a:ext cx="4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45mm</a:t>
              </a:r>
            </a:p>
          </p:txBody>
        </p:sp>
        <p:sp>
          <p:nvSpPr>
            <p:cNvPr id="121906" name="Line 46"/>
            <p:cNvSpPr>
              <a:spLocks noChangeShapeType="1"/>
            </p:cNvSpPr>
            <p:nvPr/>
          </p:nvSpPr>
          <p:spPr bwMode="auto">
            <a:xfrm flipH="1">
              <a:off x="2904" y="142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1135" name="Oval 47"/>
          <p:cNvSpPr>
            <a:spLocks noChangeArrowheads="1"/>
          </p:cNvSpPr>
          <p:nvPr/>
        </p:nvSpPr>
        <p:spPr bwMode="auto">
          <a:xfrm>
            <a:off x="6477000" y="4876800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21899" name="AutoShape 56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00" name="AutoShape 5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01" name="AutoShape 5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02" name="AutoShape 5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03" name="AutoShape 6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904" name="AutoShape 6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1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1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1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1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1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1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1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1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1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1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1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1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1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01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01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1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1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01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01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01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01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1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1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1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7" dur="500"/>
                                        <p:tgtEl>
                                          <p:spTgt spid="60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01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01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500"/>
                                        <p:tgtEl>
                                          <p:spTgt spid="60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01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01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01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01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7" dur="500"/>
                                        <p:tgtEl>
                                          <p:spTgt spid="601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500"/>
                                        <p:tgtEl>
                                          <p:spTgt spid="60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01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01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01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01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5" dur="500"/>
                                        <p:tgtEl>
                                          <p:spTgt spid="601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0" dur="500"/>
                                        <p:tgtEl>
                                          <p:spTgt spid="60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01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01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01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01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01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01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01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01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601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01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601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601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1" dur="500"/>
                                        <p:tgtEl>
                                          <p:spTgt spid="601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"/>
                                        <p:tgtEl>
                                          <p:spTgt spid="60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500"/>
                                        <p:tgtEl>
                                          <p:spTgt spid="60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0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0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601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601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4" grpId="0" autoUpdateAnimBg="0"/>
      <p:bldP spid="601095" grpId="0" autoUpdateAnimBg="0"/>
      <p:bldP spid="601096" grpId="0" animBg="1"/>
      <p:bldP spid="601097" grpId="0" animBg="1"/>
      <p:bldP spid="601098" grpId="0" animBg="1"/>
      <p:bldP spid="601099" grpId="0" animBg="1"/>
      <p:bldP spid="601100" grpId="0" animBg="1"/>
      <p:bldP spid="601101" grpId="0" animBg="1"/>
      <p:bldP spid="601102" grpId="0" animBg="1"/>
      <p:bldP spid="601103" grpId="0" animBg="1"/>
      <p:bldP spid="601104" grpId="0" animBg="1"/>
      <p:bldP spid="601105" grpId="0" autoUpdateAnimBg="0"/>
      <p:bldP spid="601106" grpId="0" animBg="1"/>
      <p:bldP spid="601107" grpId="0" animBg="1"/>
      <p:bldP spid="601108" grpId="0" animBg="1"/>
      <p:bldP spid="601109" grpId="0" animBg="1"/>
      <p:bldP spid="601110" grpId="0" animBg="1"/>
      <p:bldP spid="601111" grpId="0" animBg="1"/>
      <p:bldP spid="601112" grpId="0" animBg="1"/>
      <p:bldP spid="601113" grpId="0" animBg="1"/>
      <p:bldP spid="601114" grpId="0" animBg="1"/>
      <p:bldP spid="601115" grpId="0" animBg="1"/>
      <p:bldP spid="601116" grpId="0" animBg="1"/>
      <p:bldP spid="601117" grpId="0" animBg="1"/>
      <p:bldP spid="601118" grpId="0" animBg="1"/>
      <p:bldP spid="601119" grpId="0" animBg="1"/>
      <p:bldP spid="601120" grpId="0" animBg="1"/>
      <p:bldP spid="601121" grpId="0" animBg="1"/>
      <p:bldP spid="601122" grpId="0" animBg="1"/>
      <p:bldP spid="601123" grpId="0" autoUpdateAnimBg="0"/>
      <p:bldP spid="601124" grpId="0" animBg="1"/>
      <p:bldP spid="601125" grpId="0" autoUpdateAnimBg="0"/>
      <p:bldP spid="601126" grpId="0" autoUpdateAnimBg="0"/>
      <p:bldP spid="601127" grpId="0" autoUpdateAnimBg="0"/>
      <p:bldP spid="601131" grpId="0" autoUpdateAnimBg="0"/>
      <p:bldP spid="6011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ChangeArrowheads="1"/>
          </p:cNvSpPr>
          <p:nvPr/>
        </p:nvSpPr>
        <p:spPr bwMode="auto">
          <a:xfrm>
            <a:off x="3557588" y="1766888"/>
            <a:ext cx="5029200" cy="403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15" name="Line 3"/>
          <p:cNvSpPr>
            <a:spLocks noChangeShapeType="1"/>
          </p:cNvSpPr>
          <p:nvPr/>
        </p:nvSpPr>
        <p:spPr bwMode="auto">
          <a:xfrm flipV="1">
            <a:off x="6072188" y="1754188"/>
            <a:ext cx="0" cy="4089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16" name="Line 4"/>
          <p:cNvSpPr>
            <a:spLocks noChangeShapeType="1"/>
          </p:cNvSpPr>
          <p:nvPr/>
        </p:nvSpPr>
        <p:spPr bwMode="auto">
          <a:xfrm>
            <a:off x="3481388" y="37861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17" name="Line 5"/>
          <p:cNvSpPr>
            <a:spLocks noChangeShapeType="1"/>
          </p:cNvSpPr>
          <p:nvPr/>
        </p:nvSpPr>
        <p:spPr bwMode="auto">
          <a:xfrm>
            <a:off x="3481388" y="31003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18" name="Line 6"/>
          <p:cNvSpPr>
            <a:spLocks noChangeShapeType="1"/>
          </p:cNvSpPr>
          <p:nvPr/>
        </p:nvSpPr>
        <p:spPr bwMode="auto">
          <a:xfrm>
            <a:off x="3481388" y="24272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19" name="Line 7"/>
          <p:cNvSpPr>
            <a:spLocks noChangeShapeType="1"/>
          </p:cNvSpPr>
          <p:nvPr/>
        </p:nvSpPr>
        <p:spPr bwMode="auto">
          <a:xfrm>
            <a:off x="3481388" y="51450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20" name="Line 8"/>
          <p:cNvSpPr>
            <a:spLocks noChangeShapeType="1"/>
          </p:cNvSpPr>
          <p:nvPr/>
        </p:nvSpPr>
        <p:spPr bwMode="auto">
          <a:xfrm>
            <a:off x="3481388" y="44719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21" name="Line 9"/>
          <p:cNvSpPr>
            <a:spLocks noChangeShapeType="1"/>
          </p:cNvSpPr>
          <p:nvPr/>
        </p:nvSpPr>
        <p:spPr bwMode="auto">
          <a:xfrm>
            <a:off x="4776788" y="57419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22" name="Line 10"/>
          <p:cNvSpPr>
            <a:spLocks noChangeShapeType="1"/>
          </p:cNvSpPr>
          <p:nvPr/>
        </p:nvSpPr>
        <p:spPr bwMode="auto">
          <a:xfrm>
            <a:off x="5614988" y="57419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23" name="Line 11"/>
          <p:cNvSpPr>
            <a:spLocks noChangeShapeType="1"/>
          </p:cNvSpPr>
          <p:nvPr/>
        </p:nvSpPr>
        <p:spPr bwMode="auto">
          <a:xfrm>
            <a:off x="5208588" y="57419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24" name="Line 12"/>
          <p:cNvSpPr>
            <a:spLocks noChangeShapeType="1"/>
          </p:cNvSpPr>
          <p:nvPr/>
        </p:nvSpPr>
        <p:spPr bwMode="auto">
          <a:xfrm>
            <a:off x="4344988" y="57419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25" name="Line 13"/>
          <p:cNvSpPr>
            <a:spLocks noChangeShapeType="1"/>
          </p:cNvSpPr>
          <p:nvPr/>
        </p:nvSpPr>
        <p:spPr bwMode="auto">
          <a:xfrm>
            <a:off x="3938588" y="57419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26" name="Text Box 14"/>
          <p:cNvSpPr txBox="1">
            <a:spLocks noChangeArrowheads="1"/>
          </p:cNvSpPr>
          <p:nvPr/>
        </p:nvSpPr>
        <p:spPr bwMode="auto">
          <a:xfrm>
            <a:off x="3276600" y="49799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1</a:t>
            </a:r>
          </a:p>
        </p:txBody>
      </p:sp>
      <p:sp>
        <p:nvSpPr>
          <p:cNvPr id="602127" name="Text Box 15"/>
          <p:cNvSpPr txBox="1">
            <a:spLocks noChangeArrowheads="1"/>
          </p:cNvSpPr>
          <p:nvPr/>
        </p:nvSpPr>
        <p:spPr bwMode="auto">
          <a:xfrm>
            <a:off x="3276600" y="42941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2</a:t>
            </a:r>
          </a:p>
        </p:txBody>
      </p:sp>
      <p:sp>
        <p:nvSpPr>
          <p:cNvPr id="602128" name="Text Box 16"/>
          <p:cNvSpPr txBox="1">
            <a:spLocks noChangeArrowheads="1"/>
          </p:cNvSpPr>
          <p:nvPr/>
        </p:nvSpPr>
        <p:spPr bwMode="auto">
          <a:xfrm>
            <a:off x="3276600" y="36083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3</a:t>
            </a:r>
          </a:p>
        </p:txBody>
      </p:sp>
      <p:sp>
        <p:nvSpPr>
          <p:cNvPr id="602129" name="Text Box 17"/>
          <p:cNvSpPr txBox="1">
            <a:spLocks noChangeArrowheads="1"/>
          </p:cNvSpPr>
          <p:nvPr/>
        </p:nvSpPr>
        <p:spPr bwMode="auto">
          <a:xfrm>
            <a:off x="3276600" y="29225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4</a:t>
            </a:r>
          </a:p>
        </p:txBody>
      </p:sp>
      <p:sp>
        <p:nvSpPr>
          <p:cNvPr id="602130" name="Text Box 18"/>
          <p:cNvSpPr txBox="1">
            <a:spLocks noChangeArrowheads="1"/>
          </p:cNvSpPr>
          <p:nvPr/>
        </p:nvSpPr>
        <p:spPr bwMode="auto">
          <a:xfrm>
            <a:off x="3276600" y="22367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5</a:t>
            </a:r>
          </a:p>
        </p:txBody>
      </p:sp>
      <p:sp>
        <p:nvSpPr>
          <p:cNvPr id="602131" name="Text Box 19"/>
          <p:cNvSpPr txBox="1">
            <a:spLocks noChangeArrowheads="1"/>
          </p:cNvSpPr>
          <p:nvPr/>
        </p:nvSpPr>
        <p:spPr bwMode="auto">
          <a:xfrm>
            <a:off x="3314700" y="16271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6</a:t>
            </a:r>
          </a:p>
        </p:txBody>
      </p:sp>
      <p:sp>
        <p:nvSpPr>
          <p:cNvPr id="602132" name="Text Box 20"/>
          <p:cNvSpPr txBox="1">
            <a:spLocks noChangeArrowheads="1"/>
          </p:cNvSpPr>
          <p:nvPr/>
        </p:nvSpPr>
        <p:spPr bwMode="auto">
          <a:xfrm>
            <a:off x="3795713" y="58293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1</a:t>
            </a:r>
          </a:p>
        </p:txBody>
      </p:sp>
      <p:sp>
        <p:nvSpPr>
          <p:cNvPr id="602133" name="Text Box 21"/>
          <p:cNvSpPr txBox="1">
            <a:spLocks noChangeArrowheads="1"/>
          </p:cNvSpPr>
          <p:nvPr/>
        </p:nvSpPr>
        <p:spPr bwMode="auto">
          <a:xfrm>
            <a:off x="4205288" y="581818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2</a:t>
            </a:r>
          </a:p>
        </p:txBody>
      </p:sp>
      <p:sp>
        <p:nvSpPr>
          <p:cNvPr id="602134" name="Text Box 22"/>
          <p:cNvSpPr txBox="1">
            <a:spLocks noChangeArrowheads="1"/>
          </p:cNvSpPr>
          <p:nvPr/>
        </p:nvSpPr>
        <p:spPr bwMode="auto">
          <a:xfrm>
            <a:off x="4614863" y="5832475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3</a:t>
            </a:r>
          </a:p>
        </p:txBody>
      </p:sp>
      <p:sp>
        <p:nvSpPr>
          <p:cNvPr id="602135" name="Text Box 23"/>
          <p:cNvSpPr txBox="1">
            <a:spLocks noChangeArrowheads="1"/>
          </p:cNvSpPr>
          <p:nvPr/>
        </p:nvSpPr>
        <p:spPr bwMode="auto">
          <a:xfrm>
            <a:off x="5024438" y="583406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4</a:t>
            </a:r>
          </a:p>
        </p:txBody>
      </p:sp>
      <p:sp>
        <p:nvSpPr>
          <p:cNvPr id="602136" name="Text Box 24"/>
          <p:cNvSpPr txBox="1">
            <a:spLocks noChangeArrowheads="1"/>
          </p:cNvSpPr>
          <p:nvPr/>
        </p:nvSpPr>
        <p:spPr bwMode="auto">
          <a:xfrm>
            <a:off x="5434013" y="58356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5</a:t>
            </a:r>
          </a:p>
        </p:txBody>
      </p:sp>
      <p:sp>
        <p:nvSpPr>
          <p:cNvPr id="602137" name="Text Box 25"/>
          <p:cNvSpPr txBox="1">
            <a:spLocks noChangeArrowheads="1"/>
          </p:cNvSpPr>
          <p:nvPr/>
        </p:nvSpPr>
        <p:spPr bwMode="auto">
          <a:xfrm>
            <a:off x="5932488" y="5773738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6</a:t>
            </a:r>
          </a:p>
        </p:txBody>
      </p:sp>
      <p:sp>
        <p:nvSpPr>
          <p:cNvPr id="602138" name="Oval 26"/>
          <p:cNvSpPr>
            <a:spLocks noChangeArrowheads="1"/>
          </p:cNvSpPr>
          <p:nvPr/>
        </p:nvSpPr>
        <p:spPr bwMode="auto">
          <a:xfrm>
            <a:off x="3506788" y="57546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39" name="Oval 27"/>
          <p:cNvSpPr>
            <a:spLocks noChangeArrowheads="1"/>
          </p:cNvSpPr>
          <p:nvPr/>
        </p:nvSpPr>
        <p:spPr bwMode="auto">
          <a:xfrm>
            <a:off x="6034088" y="1728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40" name="Oval 28"/>
          <p:cNvSpPr>
            <a:spLocks noChangeArrowheads="1"/>
          </p:cNvSpPr>
          <p:nvPr/>
        </p:nvSpPr>
        <p:spPr bwMode="auto">
          <a:xfrm>
            <a:off x="8535988" y="57419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41" name="Line 29"/>
          <p:cNvSpPr>
            <a:spLocks noChangeShapeType="1"/>
          </p:cNvSpPr>
          <p:nvPr/>
        </p:nvSpPr>
        <p:spPr bwMode="auto">
          <a:xfrm flipV="1">
            <a:off x="3557588" y="1779588"/>
            <a:ext cx="2514600" cy="3352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42" name="Line 30"/>
          <p:cNvSpPr>
            <a:spLocks noChangeShapeType="1"/>
          </p:cNvSpPr>
          <p:nvPr/>
        </p:nvSpPr>
        <p:spPr bwMode="auto">
          <a:xfrm flipV="1">
            <a:off x="3557588" y="1779588"/>
            <a:ext cx="2514600" cy="2667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43" name="Line 31"/>
          <p:cNvSpPr>
            <a:spLocks noChangeShapeType="1"/>
          </p:cNvSpPr>
          <p:nvPr/>
        </p:nvSpPr>
        <p:spPr bwMode="auto">
          <a:xfrm flipV="1">
            <a:off x="3557588" y="1779588"/>
            <a:ext cx="2514600" cy="1981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44" name="Line 32"/>
          <p:cNvSpPr>
            <a:spLocks noChangeShapeType="1"/>
          </p:cNvSpPr>
          <p:nvPr/>
        </p:nvSpPr>
        <p:spPr bwMode="auto">
          <a:xfrm flipV="1">
            <a:off x="3557588" y="1779588"/>
            <a:ext cx="2514600" cy="1295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45" name="Line 33"/>
          <p:cNvSpPr>
            <a:spLocks noChangeShapeType="1"/>
          </p:cNvSpPr>
          <p:nvPr/>
        </p:nvSpPr>
        <p:spPr bwMode="auto">
          <a:xfrm flipV="1">
            <a:off x="3557588" y="1779588"/>
            <a:ext cx="251460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8497888" y="1589088"/>
            <a:ext cx="393700" cy="3689350"/>
            <a:chOff x="4304" y="840"/>
            <a:chExt cx="248" cy="2324"/>
          </a:xfrm>
        </p:grpSpPr>
        <p:sp>
          <p:nvSpPr>
            <p:cNvPr id="122969" name="Line 35"/>
            <p:cNvSpPr>
              <a:spLocks noChangeShapeType="1"/>
            </p:cNvSpPr>
            <p:nvPr/>
          </p:nvSpPr>
          <p:spPr bwMode="auto">
            <a:xfrm>
              <a:off x="4304" y="22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0" name="Line 36"/>
            <p:cNvSpPr>
              <a:spLocks noChangeShapeType="1"/>
            </p:cNvSpPr>
            <p:nvPr/>
          </p:nvSpPr>
          <p:spPr bwMode="auto">
            <a:xfrm>
              <a:off x="4304" y="1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1" name="Line 37"/>
            <p:cNvSpPr>
              <a:spLocks noChangeShapeType="1"/>
            </p:cNvSpPr>
            <p:nvPr/>
          </p:nvSpPr>
          <p:spPr bwMode="auto">
            <a:xfrm>
              <a:off x="4304" y="134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2" name="Line 38"/>
            <p:cNvSpPr>
              <a:spLocks noChangeShapeType="1"/>
            </p:cNvSpPr>
            <p:nvPr/>
          </p:nvSpPr>
          <p:spPr bwMode="auto">
            <a:xfrm>
              <a:off x="4304" y="30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3" name="Line 39"/>
            <p:cNvSpPr>
              <a:spLocks noChangeShapeType="1"/>
            </p:cNvSpPr>
            <p:nvPr/>
          </p:nvSpPr>
          <p:spPr bwMode="auto">
            <a:xfrm>
              <a:off x="4304" y="263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4" name="Text Box 40"/>
            <p:cNvSpPr txBox="1">
              <a:spLocks noChangeArrowheads="1"/>
            </p:cNvSpPr>
            <p:nvPr/>
          </p:nvSpPr>
          <p:spPr bwMode="auto">
            <a:xfrm>
              <a:off x="4372" y="2952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2975" name="Text Box 41"/>
            <p:cNvSpPr txBox="1">
              <a:spLocks noChangeArrowheads="1"/>
            </p:cNvSpPr>
            <p:nvPr/>
          </p:nvSpPr>
          <p:spPr bwMode="auto">
            <a:xfrm>
              <a:off x="4372" y="252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2976" name="Text Box 42"/>
            <p:cNvSpPr txBox="1">
              <a:spLocks noChangeArrowheads="1"/>
            </p:cNvSpPr>
            <p:nvPr/>
          </p:nvSpPr>
          <p:spPr bwMode="auto">
            <a:xfrm>
              <a:off x="4372" y="2088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22977" name="Text Box 43"/>
            <p:cNvSpPr txBox="1">
              <a:spLocks noChangeArrowheads="1"/>
            </p:cNvSpPr>
            <p:nvPr/>
          </p:nvSpPr>
          <p:spPr bwMode="auto">
            <a:xfrm>
              <a:off x="4372" y="1656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22978" name="Text Box 44"/>
            <p:cNvSpPr txBox="1">
              <a:spLocks noChangeArrowheads="1"/>
            </p:cNvSpPr>
            <p:nvPr/>
          </p:nvSpPr>
          <p:spPr bwMode="auto">
            <a:xfrm>
              <a:off x="4372" y="1224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22979" name="Text Box 45"/>
            <p:cNvSpPr txBox="1">
              <a:spLocks noChangeArrowheads="1"/>
            </p:cNvSpPr>
            <p:nvPr/>
          </p:nvSpPr>
          <p:spPr bwMode="auto">
            <a:xfrm>
              <a:off x="4372" y="84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6</a:t>
              </a:r>
            </a:p>
          </p:txBody>
        </p:sp>
      </p:grpSp>
      <p:sp>
        <p:nvSpPr>
          <p:cNvPr id="602158" name="Line 46"/>
          <p:cNvSpPr>
            <a:spLocks noChangeShapeType="1"/>
          </p:cNvSpPr>
          <p:nvPr/>
        </p:nvSpPr>
        <p:spPr bwMode="auto">
          <a:xfrm flipH="1" flipV="1">
            <a:off x="6072188" y="1779588"/>
            <a:ext cx="2514600" cy="3352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59" name="Line 47"/>
          <p:cNvSpPr>
            <a:spLocks noChangeShapeType="1"/>
          </p:cNvSpPr>
          <p:nvPr/>
        </p:nvSpPr>
        <p:spPr bwMode="auto">
          <a:xfrm flipH="1" flipV="1">
            <a:off x="6072188" y="1779588"/>
            <a:ext cx="2514600" cy="2667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60" name="Line 48"/>
          <p:cNvSpPr>
            <a:spLocks noChangeShapeType="1"/>
          </p:cNvSpPr>
          <p:nvPr/>
        </p:nvSpPr>
        <p:spPr bwMode="auto">
          <a:xfrm flipH="1" flipV="1">
            <a:off x="6072188" y="1779588"/>
            <a:ext cx="2514600" cy="1981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61" name="Line 49"/>
          <p:cNvSpPr>
            <a:spLocks noChangeShapeType="1"/>
          </p:cNvSpPr>
          <p:nvPr/>
        </p:nvSpPr>
        <p:spPr bwMode="auto">
          <a:xfrm flipH="1" flipV="1">
            <a:off x="6072188" y="1779588"/>
            <a:ext cx="2514600" cy="1295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62" name="Line 50"/>
          <p:cNvSpPr>
            <a:spLocks noChangeShapeType="1"/>
          </p:cNvSpPr>
          <p:nvPr/>
        </p:nvSpPr>
        <p:spPr bwMode="auto">
          <a:xfrm flipH="1" flipV="1">
            <a:off x="6072188" y="1779588"/>
            <a:ext cx="251460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6383338" y="5729288"/>
            <a:ext cx="1924050" cy="406400"/>
            <a:chOff x="2980" y="3448"/>
            <a:chExt cx="1212" cy="256"/>
          </a:xfrm>
        </p:grpSpPr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3048" y="3448"/>
              <a:ext cx="1056" cy="96"/>
              <a:chOff x="3072" y="3552"/>
              <a:chExt cx="1056" cy="96"/>
            </a:xfrm>
          </p:grpSpPr>
          <p:sp>
            <p:nvSpPr>
              <p:cNvPr id="122964" name="Line 53"/>
              <p:cNvSpPr>
                <a:spLocks noChangeShapeType="1"/>
              </p:cNvSpPr>
              <p:nvPr/>
            </p:nvSpPr>
            <p:spPr bwMode="auto">
              <a:xfrm>
                <a:off x="3600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5" name="Line 54"/>
              <p:cNvSpPr>
                <a:spLocks noChangeShapeType="1"/>
              </p:cNvSpPr>
              <p:nvPr/>
            </p:nvSpPr>
            <p:spPr bwMode="auto">
              <a:xfrm>
                <a:off x="4128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6" name="Line 55"/>
              <p:cNvSpPr>
                <a:spLocks noChangeShapeType="1"/>
              </p:cNvSpPr>
              <p:nvPr/>
            </p:nvSpPr>
            <p:spPr bwMode="auto">
              <a:xfrm>
                <a:off x="3872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7" name="Line 56"/>
              <p:cNvSpPr>
                <a:spLocks noChangeShapeType="1"/>
              </p:cNvSpPr>
              <p:nvPr/>
            </p:nvSpPr>
            <p:spPr bwMode="auto">
              <a:xfrm>
                <a:off x="3328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8" name="Line 57"/>
              <p:cNvSpPr>
                <a:spLocks noChangeShapeType="1"/>
              </p:cNvSpPr>
              <p:nvPr/>
            </p:nvSpPr>
            <p:spPr bwMode="auto">
              <a:xfrm>
                <a:off x="3072" y="355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2959" name="Text Box 58"/>
            <p:cNvSpPr txBox="1">
              <a:spLocks noChangeArrowheads="1"/>
            </p:cNvSpPr>
            <p:nvPr/>
          </p:nvSpPr>
          <p:spPr bwMode="auto">
            <a:xfrm>
              <a:off x="2980" y="3487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22960" name="Text Box 59"/>
            <p:cNvSpPr txBox="1">
              <a:spLocks noChangeArrowheads="1"/>
            </p:cNvSpPr>
            <p:nvPr/>
          </p:nvSpPr>
          <p:spPr bwMode="auto">
            <a:xfrm>
              <a:off x="3238" y="348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22961" name="Text Box 60"/>
            <p:cNvSpPr txBox="1">
              <a:spLocks noChangeArrowheads="1"/>
            </p:cNvSpPr>
            <p:nvPr/>
          </p:nvSpPr>
          <p:spPr bwMode="auto">
            <a:xfrm>
              <a:off x="3496" y="3489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22962" name="Text Box 61"/>
            <p:cNvSpPr txBox="1">
              <a:spLocks noChangeArrowheads="1"/>
            </p:cNvSpPr>
            <p:nvPr/>
          </p:nvSpPr>
          <p:spPr bwMode="auto">
            <a:xfrm>
              <a:off x="3754" y="3490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2963" name="Text Box 62"/>
            <p:cNvSpPr txBox="1">
              <a:spLocks noChangeArrowheads="1"/>
            </p:cNvSpPr>
            <p:nvPr/>
          </p:nvSpPr>
          <p:spPr bwMode="auto">
            <a:xfrm>
              <a:off x="4012" y="3492"/>
              <a:ext cx="1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602175" name="Line 63"/>
          <p:cNvSpPr>
            <a:spLocks noChangeShapeType="1"/>
          </p:cNvSpPr>
          <p:nvPr/>
        </p:nvSpPr>
        <p:spPr bwMode="auto">
          <a:xfrm flipV="1">
            <a:off x="3938588" y="4598988"/>
            <a:ext cx="0" cy="1143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76" name="Line 64"/>
          <p:cNvSpPr>
            <a:spLocks noChangeShapeType="1"/>
          </p:cNvSpPr>
          <p:nvPr/>
        </p:nvSpPr>
        <p:spPr bwMode="auto">
          <a:xfrm flipV="1">
            <a:off x="4344988" y="3608388"/>
            <a:ext cx="0" cy="2209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77" name="Line 65"/>
          <p:cNvSpPr>
            <a:spLocks noChangeShapeType="1"/>
          </p:cNvSpPr>
          <p:nvPr/>
        </p:nvSpPr>
        <p:spPr bwMode="auto">
          <a:xfrm flipV="1">
            <a:off x="4776788" y="2770188"/>
            <a:ext cx="0" cy="30353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78" name="Line 66"/>
          <p:cNvSpPr>
            <a:spLocks noChangeShapeType="1"/>
          </p:cNvSpPr>
          <p:nvPr/>
        </p:nvSpPr>
        <p:spPr bwMode="auto">
          <a:xfrm flipV="1">
            <a:off x="5208588" y="2236788"/>
            <a:ext cx="0" cy="35687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2179" name="Line 67"/>
          <p:cNvSpPr>
            <a:spLocks noChangeShapeType="1"/>
          </p:cNvSpPr>
          <p:nvPr/>
        </p:nvSpPr>
        <p:spPr bwMode="auto">
          <a:xfrm flipV="1">
            <a:off x="5602288" y="1855788"/>
            <a:ext cx="0" cy="3937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 flipH="1">
            <a:off x="6503988" y="1843088"/>
            <a:ext cx="1663700" cy="3962400"/>
            <a:chOff x="1536" y="1104"/>
            <a:chExt cx="1048" cy="2496"/>
          </a:xfrm>
        </p:grpSpPr>
        <p:sp>
          <p:nvSpPr>
            <p:cNvPr id="122953" name="Line 69"/>
            <p:cNvSpPr>
              <a:spLocks noChangeShapeType="1"/>
            </p:cNvSpPr>
            <p:nvPr/>
          </p:nvSpPr>
          <p:spPr bwMode="auto">
            <a:xfrm flipV="1">
              <a:off x="1536" y="2832"/>
              <a:ext cx="0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4" name="Line 70"/>
            <p:cNvSpPr>
              <a:spLocks noChangeShapeType="1"/>
            </p:cNvSpPr>
            <p:nvPr/>
          </p:nvSpPr>
          <p:spPr bwMode="auto">
            <a:xfrm flipV="1">
              <a:off x="1792" y="2208"/>
              <a:ext cx="0" cy="139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5" name="Line 71"/>
            <p:cNvSpPr>
              <a:spLocks noChangeShapeType="1"/>
            </p:cNvSpPr>
            <p:nvPr/>
          </p:nvSpPr>
          <p:spPr bwMode="auto">
            <a:xfrm flipV="1">
              <a:off x="2064" y="1680"/>
              <a:ext cx="0" cy="19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6" name="Line 72"/>
            <p:cNvSpPr>
              <a:spLocks noChangeShapeType="1"/>
            </p:cNvSpPr>
            <p:nvPr/>
          </p:nvSpPr>
          <p:spPr bwMode="auto">
            <a:xfrm flipV="1">
              <a:off x="2336" y="1344"/>
              <a:ext cx="0" cy="224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57" name="Line 73"/>
            <p:cNvSpPr>
              <a:spLocks noChangeShapeType="1"/>
            </p:cNvSpPr>
            <p:nvPr/>
          </p:nvSpPr>
          <p:spPr bwMode="auto">
            <a:xfrm flipV="1">
              <a:off x="2584" y="1104"/>
              <a:ext cx="0" cy="248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2186" name="Oval 74"/>
          <p:cNvSpPr>
            <a:spLocks noChangeArrowheads="1"/>
          </p:cNvSpPr>
          <p:nvPr/>
        </p:nvSpPr>
        <p:spPr bwMode="auto">
          <a:xfrm>
            <a:off x="3900488" y="45989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87" name="Oval 75"/>
          <p:cNvSpPr>
            <a:spLocks noChangeArrowheads="1"/>
          </p:cNvSpPr>
          <p:nvPr/>
        </p:nvSpPr>
        <p:spPr bwMode="auto">
          <a:xfrm>
            <a:off x="4306888" y="35829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88" name="Oval 76"/>
          <p:cNvSpPr>
            <a:spLocks noChangeArrowheads="1"/>
          </p:cNvSpPr>
          <p:nvPr/>
        </p:nvSpPr>
        <p:spPr bwMode="auto">
          <a:xfrm>
            <a:off x="4738688" y="2770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89" name="Oval 77"/>
          <p:cNvSpPr>
            <a:spLocks noChangeArrowheads="1"/>
          </p:cNvSpPr>
          <p:nvPr/>
        </p:nvSpPr>
        <p:spPr bwMode="auto">
          <a:xfrm>
            <a:off x="5157788" y="21986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90" name="Oval 78"/>
          <p:cNvSpPr>
            <a:spLocks noChangeArrowheads="1"/>
          </p:cNvSpPr>
          <p:nvPr/>
        </p:nvSpPr>
        <p:spPr bwMode="auto">
          <a:xfrm>
            <a:off x="5538788" y="1855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91" name="Oval 79"/>
          <p:cNvSpPr>
            <a:spLocks noChangeArrowheads="1"/>
          </p:cNvSpPr>
          <p:nvPr/>
        </p:nvSpPr>
        <p:spPr bwMode="auto">
          <a:xfrm>
            <a:off x="6453188" y="1855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92" name="Oval 80"/>
          <p:cNvSpPr>
            <a:spLocks noChangeArrowheads="1"/>
          </p:cNvSpPr>
          <p:nvPr/>
        </p:nvSpPr>
        <p:spPr bwMode="auto">
          <a:xfrm>
            <a:off x="6884988" y="21605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93" name="Oval 81"/>
          <p:cNvSpPr>
            <a:spLocks noChangeArrowheads="1"/>
          </p:cNvSpPr>
          <p:nvPr/>
        </p:nvSpPr>
        <p:spPr bwMode="auto">
          <a:xfrm>
            <a:off x="7304088" y="2744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94" name="Oval 82"/>
          <p:cNvSpPr>
            <a:spLocks noChangeArrowheads="1"/>
          </p:cNvSpPr>
          <p:nvPr/>
        </p:nvSpPr>
        <p:spPr bwMode="auto">
          <a:xfrm>
            <a:off x="7723188" y="3532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95" name="Oval 83"/>
          <p:cNvSpPr>
            <a:spLocks noChangeArrowheads="1"/>
          </p:cNvSpPr>
          <p:nvPr/>
        </p:nvSpPr>
        <p:spPr bwMode="auto">
          <a:xfrm>
            <a:off x="8129588" y="45354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96" name="Arc 84"/>
          <p:cNvSpPr>
            <a:spLocks/>
          </p:cNvSpPr>
          <p:nvPr/>
        </p:nvSpPr>
        <p:spPr bwMode="auto">
          <a:xfrm rot="-933472">
            <a:off x="6402388" y="1509713"/>
            <a:ext cx="1598612" cy="4529137"/>
          </a:xfrm>
          <a:custGeom>
            <a:avLst/>
            <a:gdLst>
              <a:gd name="T0" fmla="*/ 2147483647 w 21600"/>
              <a:gd name="T1" fmla="*/ 0 h 23940"/>
              <a:gd name="T2" fmla="*/ 2147483647 w 21600"/>
              <a:gd name="T3" fmla="*/ 2147483647 h 23940"/>
              <a:gd name="T4" fmla="*/ 0 w 21600"/>
              <a:gd name="T5" fmla="*/ 2147483647 h 23940"/>
              <a:gd name="T6" fmla="*/ 0 60000 65536"/>
              <a:gd name="T7" fmla="*/ 0 60000 65536"/>
              <a:gd name="T8" fmla="*/ 0 60000 65536"/>
              <a:gd name="T9" fmla="*/ 0 w 21600"/>
              <a:gd name="T10" fmla="*/ 0 h 23940"/>
              <a:gd name="T11" fmla="*/ 21600 w 21600"/>
              <a:gd name="T12" fmla="*/ 23940 h 239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940" fill="none" extrusionOk="0">
                <a:moveTo>
                  <a:pt x="2784" y="0"/>
                </a:moveTo>
                <a:cubicBezTo>
                  <a:pt x="13547" y="1399"/>
                  <a:pt x="21600" y="10567"/>
                  <a:pt x="21600" y="21420"/>
                </a:cubicBezTo>
                <a:cubicBezTo>
                  <a:pt x="21600" y="22262"/>
                  <a:pt x="21550" y="23103"/>
                  <a:pt x="21452" y="23940"/>
                </a:cubicBezTo>
              </a:path>
              <a:path w="21600" h="23940" stroke="0" extrusionOk="0">
                <a:moveTo>
                  <a:pt x="2784" y="0"/>
                </a:moveTo>
                <a:cubicBezTo>
                  <a:pt x="13547" y="1399"/>
                  <a:pt x="21600" y="10567"/>
                  <a:pt x="21600" y="21420"/>
                </a:cubicBezTo>
                <a:cubicBezTo>
                  <a:pt x="21600" y="22262"/>
                  <a:pt x="21550" y="23103"/>
                  <a:pt x="21452" y="23940"/>
                </a:cubicBezTo>
                <a:lnTo>
                  <a:pt x="0" y="2142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2197" name="Arc 85"/>
          <p:cNvSpPr>
            <a:spLocks/>
          </p:cNvSpPr>
          <p:nvPr/>
        </p:nvSpPr>
        <p:spPr bwMode="auto">
          <a:xfrm rot="933472" flipH="1">
            <a:off x="4148138" y="1493838"/>
            <a:ext cx="1598612" cy="4529137"/>
          </a:xfrm>
          <a:custGeom>
            <a:avLst/>
            <a:gdLst>
              <a:gd name="T0" fmla="*/ 2147483647 w 21600"/>
              <a:gd name="T1" fmla="*/ 0 h 23940"/>
              <a:gd name="T2" fmla="*/ 2147483647 w 21600"/>
              <a:gd name="T3" fmla="*/ 2147483647 h 23940"/>
              <a:gd name="T4" fmla="*/ 0 w 21600"/>
              <a:gd name="T5" fmla="*/ 2147483647 h 23940"/>
              <a:gd name="T6" fmla="*/ 0 60000 65536"/>
              <a:gd name="T7" fmla="*/ 0 60000 65536"/>
              <a:gd name="T8" fmla="*/ 0 60000 65536"/>
              <a:gd name="T9" fmla="*/ 0 w 21600"/>
              <a:gd name="T10" fmla="*/ 0 h 23940"/>
              <a:gd name="T11" fmla="*/ 21600 w 21600"/>
              <a:gd name="T12" fmla="*/ 23940 h 239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940" fill="none" extrusionOk="0">
                <a:moveTo>
                  <a:pt x="2784" y="0"/>
                </a:moveTo>
                <a:cubicBezTo>
                  <a:pt x="13547" y="1399"/>
                  <a:pt x="21600" y="10567"/>
                  <a:pt x="21600" y="21420"/>
                </a:cubicBezTo>
                <a:cubicBezTo>
                  <a:pt x="21600" y="22262"/>
                  <a:pt x="21550" y="23103"/>
                  <a:pt x="21452" y="23940"/>
                </a:cubicBezTo>
              </a:path>
              <a:path w="21600" h="23940" stroke="0" extrusionOk="0">
                <a:moveTo>
                  <a:pt x="2784" y="0"/>
                </a:moveTo>
                <a:cubicBezTo>
                  <a:pt x="13547" y="1399"/>
                  <a:pt x="21600" y="10567"/>
                  <a:pt x="21600" y="21420"/>
                </a:cubicBezTo>
                <a:cubicBezTo>
                  <a:pt x="21600" y="22262"/>
                  <a:pt x="21550" y="23103"/>
                  <a:pt x="21452" y="23940"/>
                </a:cubicBezTo>
                <a:lnTo>
                  <a:pt x="0" y="2142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9" name="Text Box 86"/>
          <p:cNvSpPr txBox="1">
            <a:spLocks noChangeArrowheads="1"/>
          </p:cNvSpPr>
          <p:nvPr/>
        </p:nvSpPr>
        <p:spPr bwMode="auto">
          <a:xfrm>
            <a:off x="6264275" y="76200"/>
            <a:ext cx="2730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rgbClr val="FF0066"/>
                </a:solidFill>
                <a:latin typeface="Times New Roman" pitchFamily="18" charset="0"/>
              </a:rPr>
              <a:t>PARABOLA</a:t>
            </a:r>
          </a:p>
          <a:p>
            <a:pPr algn="ctr"/>
            <a:r>
              <a:rPr lang="en-US" sz="1800" u="sng">
                <a:solidFill>
                  <a:schemeClr val="accent2"/>
                </a:solidFill>
                <a:latin typeface="Times New Roman" pitchFamily="18" charset="0"/>
              </a:rPr>
              <a:t>RECTANGLE METHOD</a:t>
            </a:r>
          </a:p>
        </p:txBody>
      </p:sp>
      <p:grpSp>
        <p:nvGrpSpPr>
          <p:cNvPr id="6" name="Group 87"/>
          <p:cNvGrpSpPr>
            <a:grpSpLocks/>
          </p:cNvGrpSpPr>
          <p:nvPr/>
        </p:nvGrpSpPr>
        <p:grpSpPr bwMode="auto">
          <a:xfrm>
            <a:off x="152400" y="152400"/>
            <a:ext cx="5562600" cy="914400"/>
            <a:chOff x="96" y="96"/>
            <a:chExt cx="3504" cy="576"/>
          </a:xfrm>
        </p:grpSpPr>
        <p:sp>
          <p:nvSpPr>
            <p:cNvPr id="122951" name="Rectangle 88"/>
            <p:cNvSpPr>
              <a:spLocks noChangeArrowheads="1"/>
            </p:cNvSpPr>
            <p:nvPr/>
          </p:nvSpPr>
          <p:spPr bwMode="auto">
            <a:xfrm>
              <a:off x="96" y="96"/>
              <a:ext cx="3504" cy="576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2" name="Text Box 89"/>
            <p:cNvSpPr txBox="1">
              <a:spLocks noChangeArrowheads="1"/>
            </p:cNvSpPr>
            <p:nvPr/>
          </p:nvSpPr>
          <p:spPr bwMode="auto">
            <a:xfrm>
              <a:off x="96" y="144"/>
              <a:ext cx="3422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PROBLEM  7:</a:t>
              </a:r>
              <a:r>
                <a:rPr lang="en-US" sz="1400" b="0">
                  <a:latin typeface="Times New Roman" pitchFamily="18" charset="0"/>
                </a:rPr>
                <a:t> A BALL THROWN IN AIR ATTAINS 100 M HIEGHT</a:t>
              </a:r>
            </a:p>
            <a:p>
              <a:r>
                <a:rPr lang="en-US" sz="1400" b="0">
                  <a:latin typeface="Times New Roman" pitchFamily="18" charset="0"/>
                </a:rPr>
                <a:t>      AND COVERS HORIZONTAL DISTANCE 150 M ON GROUND.</a:t>
              </a:r>
            </a:p>
            <a:p>
              <a:r>
                <a:rPr lang="en-US" sz="1400" b="0">
                  <a:latin typeface="Times New Roman" pitchFamily="18" charset="0"/>
                </a:rPr>
                <a:t>      Draw the path of the ball (projectile)- </a:t>
              </a:r>
            </a:p>
          </p:txBody>
        </p:sp>
      </p:grp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147638" y="1524000"/>
            <a:ext cx="2976562" cy="4191000"/>
            <a:chOff x="36" y="816"/>
            <a:chExt cx="1875" cy="2640"/>
          </a:xfrm>
        </p:grpSpPr>
        <p:sp>
          <p:nvSpPr>
            <p:cNvPr id="122949" name="Rectangle 91"/>
            <p:cNvSpPr>
              <a:spLocks noChangeArrowheads="1"/>
            </p:cNvSpPr>
            <p:nvPr/>
          </p:nvSpPr>
          <p:spPr bwMode="auto">
            <a:xfrm>
              <a:off x="58" y="816"/>
              <a:ext cx="1776" cy="259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0" name="Text Box 92"/>
            <p:cNvSpPr txBox="1">
              <a:spLocks noChangeArrowheads="1"/>
            </p:cNvSpPr>
            <p:nvPr/>
          </p:nvSpPr>
          <p:spPr bwMode="auto">
            <a:xfrm>
              <a:off x="36" y="852"/>
              <a:ext cx="1875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STEPS:</a:t>
              </a:r>
            </a:p>
            <a:p>
              <a:r>
                <a:rPr lang="en-US" sz="1400" b="0">
                  <a:latin typeface="Times New Roman" pitchFamily="18" charset="0"/>
                </a:rPr>
                <a:t>1.Draw rectangle of above size and </a:t>
              </a:r>
            </a:p>
            <a:p>
              <a:r>
                <a:rPr lang="en-US" sz="1400" b="0">
                  <a:latin typeface="Times New Roman" pitchFamily="18" charset="0"/>
                </a:rPr>
                <a:t>  divide it in two equal vertical parts</a:t>
              </a:r>
            </a:p>
            <a:p>
              <a:r>
                <a:rPr lang="en-US" sz="1400" b="0">
                  <a:latin typeface="Times New Roman" pitchFamily="18" charset="0"/>
                </a:rPr>
                <a:t>2.Consider left part for construction.</a:t>
              </a:r>
            </a:p>
            <a:p>
              <a:r>
                <a:rPr lang="en-US" sz="1400" b="0">
                  <a:latin typeface="Times New Roman" pitchFamily="18" charset="0"/>
                </a:rPr>
                <a:t>  Divide height and length in equal </a:t>
              </a:r>
            </a:p>
            <a:p>
              <a:r>
                <a:rPr lang="en-US" sz="1400" b="0">
                  <a:latin typeface="Times New Roman" pitchFamily="18" charset="0"/>
                </a:rPr>
                <a:t>  number of parts and name those </a:t>
              </a:r>
            </a:p>
            <a:p>
              <a:r>
                <a:rPr lang="en-US" sz="1400" b="0">
                  <a:latin typeface="Times New Roman" pitchFamily="18" charset="0"/>
                </a:rPr>
                <a:t>  1,2,3,4,5&amp; 6</a:t>
              </a:r>
            </a:p>
            <a:p>
              <a:r>
                <a:rPr lang="en-US" sz="1400" b="0">
                  <a:latin typeface="Times New Roman" pitchFamily="18" charset="0"/>
                </a:rPr>
                <a:t>3.Join vertical 1,2,3,4,5 &amp; 6 to the </a:t>
              </a:r>
            </a:p>
            <a:p>
              <a:r>
                <a:rPr lang="en-US" sz="1400" b="0">
                  <a:latin typeface="Times New Roman" pitchFamily="18" charset="0"/>
                </a:rPr>
                <a:t>   top center of  rectangle</a:t>
              </a:r>
            </a:p>
            <a:p>
              <a:r>
                <a:rPr lang="en-US" sz="1400" b="0">
                  <a:latin typeface="Times New Roman" pitchFamily="18" charset="0"/>
                </a:rPr>
                <a:t>4.Similarly draw upward vertical </a:t>
              </a:r>
            </a:p>
            <a:p>
              <a:r>
                <a:rPr lang="en-US" sz="1400" b="0">
                  <a:latin typeface="Times New Roman" pitchFamily="18" charset="0"/>
                </a:rPr>
                <a:t>   lines from horizontal1,2,3,4,5</a:t>
              </a:r>
            </a:p>
            <a:p>
              <a:r>
                <a:rPr lang="en-US" sz="1400" b="0">
                  <a:latin typeface="Times New Roman" pitchFamily="18" charset="0"/>
                </a:rPr>
                <a:t>  And wherever these lines intersect </a:t>
              </a:r>
            </a:p>
            <a:p>
              <a:r>
                <a:rPr lang="en-US" sz="1400" b="0">
                  <a:latin typeface="Times New Roman" pitchFamily="18" charset="0"/>
                </a:rPr>
                <a:t>  previously drawn inclined lines in </a:t>
              </a:r>
            </a:p>
            <a:p>
              <a:r>
                <a:rPr lang="en-US" sz="1400" b="0">
                  <a:latin typeface="Times New Roman" pitchFamily="18" charset="0"/>
                </a:rPr>
                <a:t>  sequence Mark those points and </a:t>
              </a:r>
            </a:p>
            <a:p>
              <a:r>
                <a:rPr lang="en-US" sz="1400" b="0">
                  <a:latin typeface="Times New Roman" pitchFamily="18" charset="0"/>
                </a:rPr>
                <a:t>  further join in smooth possible curve.</a:t>
              </a:r>
            </a:p>
            <a:p>
              <a:r>
                <a:rPr lang="en-US" sz="1400" b="0">
                  <a:latin typeface="Times New Roman" pitchFamily="18" charset="0"/>
                </a:rPr>
                <a:t>5.Repeat the construction on right side </a:t>
              </a:r>
            </a:p>
            <a:p>
              <a:r>
                <a:rPr lang="en-US" sz="1400" b="0">
                  <a:latin typeface="Times New Roman" pitchFamily="18" charset="0"/>
                </a:rPr>
                <a:t>  rectangle also.Join all in sequence.  </a:t>
              </a:r>
            </a:p>
            <a:p>
              <a:r>
                <a:rPr lang="en-US" sz="1400" b="0">
                  <a:latin typeface="Times New Roman" pitchFamily="18" charset="0"/>
                </a:rPr>
                <a:t>  </a:t>
              </a:r>
              <a:r>
                <a:rPr lang="en-US" sz="1400">
                  <a:latin typeface="Times New Roman" pitchFamily="18" charset="0"/>
                </a:rPr>
                <a:t>This locus is Parabola.</a:t>
              </a:r>
            </a:p>
            <a:p>
              <a:r>
                <a:rPr lang="en-US" sz="1400" b="0">
                  <a:latin typeface="Times New Roman" pitchFamily="18" charset="0"/>
                </a:rPr>
                <a:t>.</a:t>
              </a:r>
            </a:p>
          </p:txBody>
        </p:sp>
      </p:grpSp>
      <p:grpSp>
        <p:nvGrpSpPr>
          <p:cNvPr id="8" name="Group 100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22943" name="AutoShape 10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4" name="AutoShape 10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5" name="AutoShape 10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6" name="AutoShape 10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7" name="AutoShape 10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8" name="AutoShape 10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2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0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0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0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0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02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0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2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2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02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02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02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02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02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0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02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02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02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02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0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0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02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02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02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02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602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602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02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02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5" dur="500"/>
                                        <p:tgtEl>
                                          <p:spTgt spid="60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0" dur="500"/>
                                        <p:tgtEl>
                                          <p:spTgt spid="60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5" dur="500"/>
                                        <p:tgtEl>
                                          <p:spTgt spid="60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0" dur="500"/>
                                        <p:tgtEl>
                                          <p:spTgt spid="602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5" dur="500"/>
                                        <p:tgtEl>
                                          <p:spTgt spid="60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500"/>
                                        <p:tgtEl>
                                          <p:spTgt spid="602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7" dur="500"/>
                                        <p:tgtEl>
                                          <p:spTgt spid="602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2" dur="500"/>
                                        <p:tgtEl>
                                          <p:spTgt spid="60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7" dur="500"/>
                                        <p:tgtEl>
                                          <p:spTgt spid="60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2" dur="500"/>
                                        <p:tgtEl>
                                          <p:spTgt spid="60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0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0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02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602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02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602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602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02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02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02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602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02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602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02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02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02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60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60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02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602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602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602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602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602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602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602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602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602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602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602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60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60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602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602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602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602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602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602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602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602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602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602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602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602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602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602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602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602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602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602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602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602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602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602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602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602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60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60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602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602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60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60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602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602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602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602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3" dur="500"/>
                                        <p:tgtEl>
                                          <p:spTgt spid="602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8" dur="500"/>
                                        <p:tgtEl>
                                          <p:spTgt spid="60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4" grpId="0" animBg="1"/>
      <p:bldP spid="602115" grpId="0" animBg="1"/>
      <p:bldP spid="602116" grpId="0" animBg="1"/>
      <p:bldP spid="602117" grpId="0" animBg="1"/>
      <p:bldP spid="602118" grpId="0" animBg="1"/>
      <p:bldP spid="602119" grpId="0" animBg="1"/>
      <p:bldP spid="602120" grpId="0" animBg="1"/>
      <p:bldP spid="602121" grpId="0" animBg="1"/>
      <p:bldP spid="602122" grpId="0" animBg="1"/>
      <p:bldP spid="602123" grpId="0" animBg="1"/>
      <p:bldP spid="602124" grpId="0" animBg="1"/>
      <p:bldP spid="602125" grpId="0" animBg="1"/>
      <p:bldP spid="602126" grpId="0" autoUpdateAnimBg="0"/>
      <p:bldP spid="602127" grpId="0" autoUpdateAnimBg="0"/>
      <p:bldP spid="602128" grpId="0" autoUpdateAnimBg="0"/>
      <p:bldP spid="602129" grpId="0" autoUpdateAnimBg="0"/>
      <p:bldP spid="602130" grpId="0" autoUpdateAnimBg="0"/>
      <p:bldP spid="602131" grpId="0" autoUpdateAnimBg="0"/>
      <p:bldP spid="602132" grpId="0" autoUpdateAnimBg="0"/>
      <p:bldP spid="602133" grpId="0" autoUpdateAnimBg="0"/>
      <p:bldP spid="602134" grpId="0" autoUpdateAnimBg="0"/>
      <p:bldP spid="602135" grpId="0" autoUpdateAnimBg="0"/>
      <p:bldP spid="602136" grpId="0" autoUpdateAnimBg="0"/>
      <p:bldP spid="602137" grpId="0" autoUpdateAnimBg="0"/>
      <p:bldP spid="602138" grpId="0" animBg="1"/>
      <p:bldP spid="602139" grpId="0" animBg="1"/>
      <p:bldP spid="602140" grpId="0" animBg="1"/>
      <p:bldP spid="602141" grpId="0" animBg="1"/>
      <p:bldP spid="602142" grpId="0" animBg="1"/>
      <p:bldP spid="602143" grpId="0" animBg="1"/>
      <p:bldP spid="602144" grpId="0" animBg="1"/>
      <p:bldP spid="602145" grpId="0" animBg="1"/>
      <p:bldP spid="602158" grpId="0" animBg="1"/>
      <p:bldP spid="602159" grpId="0" animBg="1"/>
      <p:bldP spid="602160" grpId="0" animBg="1"/>
      <p:bldP spid="602161" grpId="0" animBg="1"/>
      <p:bldP spid="602162" grpId="0" animBg="1"/>
      <p:bldP spid="602175" grpId="0" animBg="1"/>
      <p:bldP spid="602176" grpId="0" animBg="1"/>
      <p:bldP spid="602177" grpId="0" animBg="1"/>
      <p:bldP spid="602178" grpId="0" animBg="1"/>
      <p:bldP spid="602179" grpId="0" animBg="1"/>
      <p:bldP spid="602186" grpId="0" animBg="1"/>
      <p:bldP spid="602187" grpId="0" animBg="1"/>
      <p:bldP spid="602188" grpId="0" animBg="1"/>
      <p:bldP spid="602189" grpId="0" animBg="1"/>
      <p:bldP spid="602190" grpId="0" animBg="1"/>
      <p:bldP spid="602191" grpId="0" animBg="1"/>
      <p:bldP spid="602192" grpId="0" animBg="1"/>
      <p:bldP spid="602193" grpId="0" animBg="1"/>
      <p:bldP spid="602194" grpId="0" animBg="1"/>
      <p:bldP spid="602195" grpId="0" animBg="1"/>
      <p:bldP spid="602196" grpId="0" animBg="1"/>
      <p:bldP spid="6021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AutoShape 2"/>
          <p:cNvSpPr>
            <a:spLocks noChangeArrowheads="1"/>
          </p:cNvSpPr>
          <p:nvPr/>
        </p:nvSpPr>
        <p:spPr bwMode="auto">
          <a:xfrm>
            <a:off x="3733800" y="1252538"/>
            <a:ext cx="3886200" cy="396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-82679">
            <a:off x="3657600" y="1281113"/>
            <a:ext cx="2085975" cy="3971925"/>
            <a:chOff x="594" y="1122"/>
            <a:chExt cx="1314" cy="2502"/>
          </a:xfrm>
        </p:grpSpPr>
        <p:sp>
          <p:nvSpPr>
            <p:cNvPr id="123989" name="Oval 4"/>
            <p:cNvSpPr>
              <a:spLocks noChangeArrowheads="1"/>
            </p:cNvSpPr>
            <p:nvPr/>
          </p:nvSpPr>
          <p:spPr bwMode="auto">
            <a:xfrm>
              <a:off x="594" y="35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0" name="Oval 5"/>
            <p:cNvSpPr>
              <a:spLocks noChangeArrowheads="1"/>
            </p:cNvSpPr>
            <p:nvPr/>
          </p:nvSpPr>
          <p:spPr bwMode="auto">
            <a:xfrm>
              <a:off x="690" y="33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1" name="Oval 6"/>
            <p:cNvSpPr>
              <a:spLocks noChangeArrowheads="1"/>
            </p:cNvSpPr>
            <p:nvPr/>
          </p:nvSpPr>
          <p:spPr bwMode="auto">
            <a:xfrm>
              <a:off x="780" y="321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2" name="Oval 7"/>
            <p:cNvSpPr>
              <a:spLocks noChangeArrowheads="1"/>
            </p:cNvSpPr>
            <p:nvPr/>
          </p:nvSpPr>
          <p:spPr bwMode="auto">
            <a:xfrm>
              <a:off x="870" y="30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3" name="Oval 8"/>
            <p:cNvSpPr>
              <a:spLocks noChangeArrowheads="1"/>
            </p:cNvSpPr>
            <p:nvPr/>
          </p:nvSpPr>
          <p:spPr bwMode="auto">
            <a:xfrm>
              <a:off x="960" y="286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4" name="Oval 9"/>
            <p:cNvSpPr>
              <a:spLocks noChangeArrowheads="1"/>
            </p:cNvSpPr>
            <p:nvPr/>
          </p:nvSpPr>
          <p:spPr bwMode="auto">
            <a:xfrm>
              <a:off x="1050" y="26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5" name="Oval 10"/>
            <p:cNvSpPr>
              <a:spLocks noChangeArrowheads="1"/>
            </p:cNvSpPr>
            <p:nvPr/>
          </p:nvSpPr>
          <p:spPr bwMode="auto">
            <a:xfrm>
              <a:off x="1140" y="251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6" name="Oval 11"/>
            <p:cNvSpPr>
              <a:spLocks noChangeArrowheads="1"/>
            </p:cNvSpPr>
            <p:nvPr/>
          </p:nvSpPr>
          <p:spPr bwMode="auto">
            <a:xfrm>
              <a:off x="1230" y="234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7" name="Oval 12"/>
            <p:cNvSpPr>
              <a:spLocks noChangeArrowheads="1"/>
            </p:cNvSpPr>
            <p:nvPr/>
          </p:nvSpPr>
          <p:spPr bwMode="auto">
            <a:xfrm>
              <a:off x="1320" y="216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8" name="Oval 13"/>
            <p:cNvSpPr>
              <a:spLocks noChangeArrowheads="1"/>
            </p:cNvSpPr>
            <p:nvPr/>
          </p:nvSpPr>
          <p:spPr bwMode="auto">
            <a:xfrm>
              <a:off x="1410" y="19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99" name="Oval 14"/>
            <p:cNvSpPr>
              <a:spLocks noChangeArrowheads="1"/>
            </p:cNvSpPr>
            <p:nvPr/>
          </p:nvSpPr>
          <p:spPr bwMode="auto">
            <a:xfrm>
              <a:off x="1500" y="181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0" name="Oval 15"/>
            <p:cNvSpPr>
              <a:spLocks noChangeArrowheads="1"/>
            </p:cNvSpPr>
            <p:nvPr/>
          </p:nvSpPr>
          <p:spPr bwMode="auto">
            <a:xfrm>
              <a:off x="1590" y="16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1" name="Oval 16"/>
            <p:cNvSpPr>
              <a:spLocks noChangeArrowheads="1"/>
            </p:cNvSpPr>
            <p:nvPr/>
          </p:nvSpPr>
          <p:spPr bwMode="auto">
            <a:xfrm>
              <a:off x="1680" y="147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2" name="Oval 17"/>
            <p:cNvSpPr>
              <a:spLocks noChangeArrowheads="1"/>
            </p:cNvSpPr>
            <p:nvPr/>
          </p:nvSpPr>
          <p:spPr bwMode="auto">
            <a:xfrm>
              <a:off x="1770" y="12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003" name="Oval 18"/>
            <p:cNvSpPr>
              <a:spLocks noChangeArrowheads="1"/>
            </p:cNvSpPr>
            <p:nvPr/>
          </p:nvSpPr>
          <p:spPr bwMode="auto">
            <a:xfrm>
              <a:off x="1860" y="112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 rot="82679" flipH="1">
            <a:off x="5600700" y="1271588"/>
            <a:ext cx="2085975" cy="3971925"/>
            <a:chOff x="594" y="1122"/>
            <a:chExt cx="1314" cy="2502"/>
          </a:xfrm>
        </p:grpSpPr>
        <p:sp>
          <p:nvSpPr>
            <p:cNvPr id="123974" name="Oval 20"/>
            <p:cNvSpPr>
              <a:spLocks noChangeArrowheads="1"/>
            </p:cNvSpPr>
            <p:nvPr/>
          </p:nvSpPr>
          <p:spPr bwMode="auto">
            <a:xfrm>
              <a:off x="594" y="35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5" name="Oval 21"/>
            <p:cNvSpPr>
              <a:spLocks noChangeArrowheads="1"/>
            </p:cNvSpPr>
            <p:nvPr/>
          </p:nvSpPr>
          <p:spPr bwMode="auto">
            <a:xfrm>
              <a:off x="690" y="33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6" name="Oval 22"/>
            <p:cNvSpPr>
              <a:spLocks noChangeArrowheads="1"/>
            </p:cNvSpPr>
            <p:nvPr/>
          </p:nvSpPr>
          <p:spPr bwMode="auto">
            <a:xfrm>
              <a:off x="780" y="321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7" name="Oval 23"/>
            <p:cNvSpPr>
              <a:spLocks noChangeArrowheads="1"/>
            </p:cNvSpPr>
            <p:nvPr/>
          </p:nvSpPr>
          <p:spPr bwMode="auto">
            <a:xfrm>
              <a:off x="870" y="30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8" name="Oval 24"/>
            <p:cNvSpPr>
              <a:spLocks noChangeArrowheads="1"/>
            </p:cNvSpPr>
            <p:nvPr/>
          </p:nvSpPr>
          <p:spPr bwMode="auto">
            <a:xfrm>
              <a:off x="960" y="286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79" name="Oval 25"/>
            <p:cNvSpPr>
              <a:spLocks noChangeArrowheads="1"/>
            </p:cNvSpPr>
            <p:nvPr/>
          </p:nvSpPr>
          <p:spPr bwMode="auto">
            <a:xfrm>
              <a:off x="1050" y="26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0" name="Oval 26"/>
            <p:cNvSpPr>
              <a:spLocks noChangeArrowheads="1"/>
            </p:cNvSpPr>
            <p:nvPr/>
          </p:nvSpPr>
          <p:spPr bwMode="auto">
            <a:xfrm>
              <a:off x="1140" y="251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1" name="Oval 27"/>
            <p:cNvSpPr>
              <a:spLocks noChangeArrowheads="1"/>
            </p:cNvSpPr>
            <p:nvPr/>
          </p:nvSpPr>
          <p:spPr bwMode="auto">
            <a:xfrm>
              <a:off x="1230" y="234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2" name="Oval 28"/>
            <p:cNvSpPr>
              <a:spLocks noChangeArrowheads="1"/>
            </p:cNvSpPr>
            <p:nvPr/>
          </p:nvSpPr>
          <p:spPr bwMode="auto">
            <a:xfrm>
              <a:off x="1320" y="216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3" name="Oval 29"/>
            <p:cNvSpPr>
              <a:spLocks noChangeArrowheads="1"/>
            </p:cNvSpPr>
            <p:nvPr/>
          </p:nvSpPr>
          <p:spPr bwMode="auto">
            <a:xfrm>
              <a:off x="1410" y="19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4" name="Oval 30"/>
            <p:cNvSpPr>
              <a:spLocks noChangeArrowheads="1"/>
            </p:cNvSpPr>
            <p:nvPr/>
          </p:nvSpPr>
          <p:spPr bwMode="auto">
            <a:xfrm>
              <a:off x="1500" y="181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5" name="Oval 31"/>
            <p:cNvSpPr>
              <a:spLocks noChangeArrowheads="1"/>
            </p:cNvSpPr>
            <p:nvPr/>
          </p:nvSpPr>
          <p:spPr bwMode="auto">
            <a:xfrm>
              <a:off x="1590" y="16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6" name="Oval 32"/>
            <p:cNvSpPr>
              <a:spLocks noChangeArrowheads="1"/>
            </p:cNvSpPr>
            <p:nvPr/>
          </p:nvSpPr>
          <p:spPr bwMode="auto">
            <a:xfrm>
              <a:off x="1680" y="147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7" name="Oval 33"/>
            <p:cNvSpPr>
              <a:spLocks noChangeArrowheads="1"/>
            </p:cNvSpPr>
            <p:nvPr/>
          </p:nvSpPr>
          <p:spPr bwMode="auto">
            <a:xfrm>
              <a:off x="1770" y="12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88" name="Oval 34"/>
            <p:cNvSpPr>
              <a:spLocks noChangeArrowheads="1"/>
            </p:cNvSpPr>
            <p:nvPr/>
          </p:nvSpPr>
          <p:spPr bwMode="auto">
            <a:xfrm>
              <a:off x="1860" y="112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3171" name="Line 35"/>
          <p:cNvSpPr>
            <a:spLocks noChangeShapeType="1"/>
          </p:cNvSpPr>
          <p:nvPr/>
        </p:nvSpPr>
        <p:spPr bwMode="auto">
          <a:xfrm flipH="1">
            <a:off x="3733800" y="1557338"/>
            <a:ext cx="20574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72" name="Line 36"/>
          <p:cNvSpPr>
            <a:spLocks noChangeShapeType="1"/>
          </p:cNvSpPr>
          <p:nvPr/>
        </p:nvSpPr>
        <p:spPr bwMode="auto">
          <a:xfrm flipH="1">
            <a:off x="3886200" y="1862138"/>
            <a:ext cx="2057400" cy="3048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73" name="Line 37"/>
          <p:cNvSpPr>
            <a:spLocks noChangeShapeType="1"/>
          </p:cNvSpPr>
          <p:nvPr/>
        </p:nvSpPr>
        <p:spPr bwMode="auto">
          <a:xfrm flipH="1">
            <a:off x="4038600" y="2090738"/>
            <a:ext cx="2057400" cy="2514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74" name="Line 38"/>
          <p:cNvSpPr>
            <a:spLocks noChangeShapeType="1"/>
          </p:cNvSpPr>
          <p:nvPr/>
        </p:nvSpPr>
        <p:spPr bwMode="auto">
          <a:xfrm flipH="1">
            <a:off x="4191000" y="2395538"/>
            <a:ext cx="2057400" cy="1981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75" name="Line 39"/>
          <p:cNvSpPr>
            <a:spLocks noChangeShapeType="1"/>
          </p:cNvSpPr>
          <p:nvPr/>
        </p:nvSpPr>
        <p:spPr bwMode="auto">
          <a:xfrm flipH="1">
            <a:off x="4267200" y="2700338"/>
            <a:ext cx="2057400" cy="1371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76" name="Line 40"/>
          <p:cNvSpPr>
            <a:spLocks noChangeShapeType="1"/>
          </p:cNvSpPr>
          <p:nvPr/>
        </p:nvSpPr>
        <p:spPr bwMode="auto">
          <a:xfrm flipH="1">
            <a:off x="4419600" y="2928938"/>
            <a:ext cx="2057400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77" name="Line 41"/>
          <p:cNvSpPr>
            <a:spLocks noChangeShapeType="1"/>
          </p:cNvSpPr>
          <p:nvPr/>
        </p:nvSpPr>
        <p:spPr bwMode="auto">
          <a:xfrm flipH="1">
            <a:off x="4572000" y="3233738"/>
            <a:ext cx="20574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78" name="Line 42"/>
          <p:cNvSpPr>
            <a:spLocks noChangeShapeType="1"/>
          </p:cNvSpPr>
          <p:nvPr/>
        </p:nvSpPr>
        <p:spPr bwMode="auto">
          <a:xfrm flipH="1" flipV="1">
            <a:off x="4648200" y="3233738"/>
            <a:ext cx="2133600" cy="304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79" name="Line 43"/>
          <p:cNvSpPr>
            <a:spLocks noChangeShapeType="1"/>
          </p:cNvSpPr>
          <p:nvPr/>
        </p:nvSpPr>
        <p:spPr bwMode="auto">
          <a:xfrm flipH="1" flipV="1">
            <a:off x="4876800" y="3005138"/>
            <a:ext cx="205740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80" name="Line 44"/>
          <p:cNvSpPr>
            <a:spLocks noChangeShapeType="1"/>
          </p:cNvSpPr>
          <p:nvPr/>
        </p:nvSpPr>
        <p:spPr bwMode="auto">
          <a:xfrm>
            <a:off x="4953000" y="2700338"/>
            <a:ext cx="2133600" cy="13985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81" name="Line 45"/>
          <p:cNvSpPr>
            <a:spLocks noChangeShapeType="1"/>
          </p:cNvSpPr>
          <p:nvPr/>
        </p:nvSpPr>
        <p:spPr bwMode="auto">
          <a:xfrm>
            <a:off x="5105400" y="2395538"/>
            <a:ext cx="2057400" cy="1981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82" name="Line 46"/>
          <p:cNvSpPr>
            <a:spLocks noChangeShapeType="1"/>
          </p:cNvSpPr>
          <p:nvPr/>
        </p:nvSpPr>
        <p:spPr bwMode="auto">
          <a:xfrm>
            <a:off x="5257800" y="2166938"/>
            <a:ext cx="1933575" cy="2209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83" name="Line 47"/>
          <p:cNvSpPr>
            <a:spLocks noChangeShapeType="1"/>
          </p:cNvSpPr>
          <p:nvPr/>
        </p:nvSpPr>
        <p:spPr bwMode="auto">
          <a:xfrm>
            <a:off x="5410200" y="1862138"/>
            <a:ext cx="2057400" cy="3048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3184" name="Line 48"/>
          <p:cNvSpPr>
            <a:spLocks noChangeShapeType="1"/>
          </p:cNvSpPr>
          <p:nvPr/>
        </p:nvSpPr>
        <p:spPr bwMode="auto">
          <a:xfrm>
            <a:off x="5562600" y="1557338"/>
            <a:ext cx="205740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3429000" y="762000"/>
            <a:ext cx="2217738" cy="4462463"/>
            <a:chOff x="432" y="795"/>
            <a:chExt cx="1397" cy="2811"/>
          </a:xfrm>
        </p:grpSpPr>
        <p:sp>
          <p:nvSpPr>
            <p:cNvPr id="123958" name="Text Box 50"/>
            <p:cNvSpPr txBox="1">
              <a:spLocks noChangeArrowheads="1"/>
            </p:cNvSpPr>
            <p:nvPr/>
          </p:nvSpPr>
          <p:spPr bwMode="auto">
            <a:xfrm rot="2017187">
              <a:off x="432" y="341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3959" name="Text Box 51"/>
            <p:cNvSpPr txBox="1">
              <a:spLocks noChangeArrowheads="1"/>
            </p:cNvSpPr>
            <p:nvPr/>
          </p:nvSpPr>
          <p:spPr bwMode="auto">
            <a:xfrm rot="2017187">
              <a:off x="518" y="325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3960" name="Text Box 52"/>
            <p:cNvSpPr txBox="1">
              <a:spLocks noChangeArrowheads="1"/>
            </p:cNvSpPr>
            <p:nvPr/>
          </p:nvSpPr>
          <p:spPr bwMode="auto">
            <a:xfrm rot="2017187">
              <a:off x="604" y="309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23961" name="Text Box 53"/>
            <p:cNvSpPr txBox="1">
              <a:spLocks noChangeArrowheads="1"/>
            </p:cNvSpPr>
            <p:nvPr/>
          </p:nvSpPr>
          <p:spPr bwMode="auto">
            <a:xfrm rot="2017187">
              <a:off x="698" y="290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798" y="795"/>
              <a:ext cx="1031" cy="2149"/>
              <a:chOff x="798" y="795"/>
              <a:chExt cx="1031" cy="2149"/>
            </a:xfrm>
          </p:grpSpPr>
          <p:sp>
            <p:nvSpPr>
              <p:cNvPr id="123963" name="Text Box 55"/>
              <p:cNvSpPr txBox="1">
                <a:spLocks noChangeArrowheads="1"/>
              </p:cNvSpPr>
              <p:nvPr/>
            </p:nvSpPr>
            <p:spPr bwMode="auto">
              <a:xfrm rot="2017187">
                <a:off x="798" y="275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23964" name="Text Box 56"/>
              <p:cNvSpPr txBox="1">
                <a:spLocks noChangeArrowheads="1"/>
              </p:cNvSpPr>
              <p:nvPr/>
            </p:nvSpPr>
            <p:spPr bwMode="auto">
              <a:xfrm rot="2017187">
                <a:off x="898" y="2548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23965" name="Text Box 57"/>
              <p:cNvSpPr txBox="1">
                <a:spLocks noChangeArrowheads="1"/>
              </p:cNvSpPr>
              <p:nvPr/>
            </p:nvSpPr>
            <p:spPr bwMode="auto">
              <a:xfrm rot="2017187">
                <a:off x="966" y="2400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23966" name="Text Box 58"/>
              <p:cNvSpPr txBox="1">
                <a:spLocks noChangeArrowheads="1"/>
              </p:cNvSpPr>
              <p:nvPr/>
            </p:nvSpPr>
            <p:spPr bwMode="auto">
              <a:xfrm rot="2017187">
                <a:off x="1066" y="2196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23967" name="Text Box 59"/>
              <p:cNvSpPr txBox="1">
                <a:spLocks noChangeArrowheads="1"/>
              </p:cNvSpPr>
              <p:nvPr/>
            </p:nvSpPr>
            <p:spPr bwMode="auto">
              <a:xfrm rot="2017187">
                <a:off x="1166" y="199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9</a:t>
                </a:r>
              </a:p>
            </p:txBody>
          </p:sp>
          <p:sp>
            <p:nvSpPr>
              <p:cNvPr id="123968" name="Text Box 60"/>
              <p:cNvSpPr txBox="1">
                <a:spLocks noChangeArrowheads="1"/>
              </p:cNvSpPr>
              <p:nvPr/>
            </p:nvSpPr>
            <p:spPr bwMode="auto">
              <a:xfrm rot="2017187">
                <a:off x="1204" y="1832"/>
                <a:ext cx="2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10</a:t>
                </a:r>
              </a:p>
            </p:txBody>
          </p:sp>
          <p:sp>
            <p:nvSpPr>
              <p:cNvPr id="123969" name="Text Box 61"/>
              <p:cNvSpPr txBox="1">
                <a:spLocks noChangeArrowheads="1"/>
              </p:cNvSpPr>
              <p:nvPr/>
            </p:nvSpPr>
            <p:spPr bwMode="auto">
              <a:xfrm rot="2017187">
                <a:off x="1304" y="1640"/>
                <a:ext cx="2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11</a:t>
                </a:r>
              </a:p>
            </p:txBody>
          </p:sp>
          <p:sp>
            <p:nvSpPr>
              <p:cNvPr id="123970" name="Text Box 62"/>
              <p:cNvSpPr txBox="1">
                <a:spLocks noChangeArrowheads="1"/>
              </p:cNvSpPr>
              <p:nvPr/>
            </p:nvSpPr>
            <p:spPr bwMode="auto">
              <a:xfrm rot="2017187">
                <a:off x="1392" y="1488"/>
                <a:ext cx="2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12</a:t>
                </a:r>
              </a:p>
            </p:txBody>
          </p:sp>
          <p:sp>
            <p:nvSpPr>
              <p:cNvPr id="123971" name="Text Box 63"/>
              <p:cNvSpPr txBox="1">
                <a:spLocks noChangeArrowheads="1"/>
              </p:cNvSpPr>
              <p:nvPr/>
            </p:nvSpPr>
            <p:spPr bwMode="auto">
              <a:xfrm rot="2017187">
                <a:off x="1460" y="1324"/>
                <a:ext cx="2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13</a:t>
                </a:r>
              </a:p>
            </p:txBody>
          </p:sp>
          <p:sp>
            <p:nvSpPr>
              <p:cNvPr id="123972" name="Text Box 64"/>
              <p:cNvSpPr txBox="1">
                <a:spLocks noChangeArrowheads="1"/>
              </p:cNvSpPr>
              <p:nvPr/>
            </p:nvSpPr>
            <p:spPr bwMode="auto">
              <a:xfrm rot="2017187">
                <a:off x="1536" y="1152"/>
                <a:ext cx="22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14</a:t>
                </a:r>
              </a:p>
            </p:txBody>
          </p:sp>
          <p:sp>
            <p:nvSpPr>
              <p:cNvPr id="123973" name="Text Box 65"/>
              <p:cNvSpPr txBox="1">
                <a:spLocks noChangeArrowheads="1"/>
              </p:cNvSpPr>
              <p:nvPr/>
            </p:nvSpPr>
            <p:spPr bwMode="auto">
              <a:xfrm rot="216983">
                <a:off x="1713" y="795"/>
                <a:ext cx="11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5811838" y="1333500"/>
            <a:ext cx="2570162" cy="3843338"/>
            <a:chOff x="1928" y="1155"/>
            <a:chExt cx="1619" cy="2421"/>
          </a:xfrm>
        </p:grpSpPr>
        <p:sp>
          <p:nvSpPr>
            <p:cNvPr id="123944" name="Text Box 67"/>
            <p:cNvSpPr txBox="1">
              <a:spLocks noChangeArrowheads="1"/>
            </p:cNvSpPr>
            <p:nvPr/>
          </p:nvSpPr>
          <p:spPr bwMode="auto">
            <a:xfrm rot="-1558869">
              <a:off x="1928" y="1155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3945" name="Text Box 68"/>
            <p:cNvSpPr txBox="1">
              <a:spLocks noChangeArrowheads="1"/>
            </p:cNvSpPr>
            <p:nvPr/>
          </p:nvSpPr>
          <p:spPr bwMode="auto">
            <a:xfrm rot="-1558869">
              <a:off x="2024" y="134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3946" name="Text Box 69"/>
            <p:cNvSpPr txBox="1">
              <a:spLocks noChangeArrowheads="1"/>
            </p:cNvSpPr>
            <p:nvPr/>
          </p:nvSpPr>
          <p:spPr bwMode="auto">
            <a:xfrm rot="-1558869">
              <a:off x="2120" y="152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23947" name="Text Box 70"/>
            <p:cNvSpPr txBox="1">
              <a:spLocks noChangeArrowheads="1"/>
            </p:cNvSpPr>
            <p:nvPr/>
          </p:nvSpPr>
          <p:spPr bwMode="auto">
            <a:xfrm rot="-1558869">
              <a:off x="2216" y="169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23948" name="Text Box 71"/>
            <p:cNvSpPr txBox="1">
              <a:spLocks noChangeArrowheads="1"/>
            </p:cNvSpPr>
            <p:nvPr/>
          </p:nvSpPr>
          <p:spPr bwMode="auto">
            <a:xfrm rot="-1558869">
              <a:off x="2312" y="187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23949" name="Text Box 72"/>
            <p:cNvSpPr txBox="1">
              <a:spLocks noChangeArrowheads="1"/>
            </p:cNvSpPr>
            <p:nvPr/>
          </p:nvSpPr>
          <p:spPr bwMode="auto">
            <a:xfrm rot="-1558869">
              <a:off x="2408" y="204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23950" name="Text Box 73"/>
            <p:cNvSpPr txBox="1">
              <a:spLocks noChangeArrowheads="1"/>
            </p:cNvSpPr>
            <p:nvPr/>
          </p:nvSpPr>
          <p:spPr bwMode="auto">
            <a:xfrm rot="-1558869">
              <a:off x="2504" y="222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23951" name="Text Box 74"/>
            <p:cNvSpPr txBox="1">
              <a:spLocks noChangeArrowheads="1"/>
            </p:cNvSpPr>
            <p:nvPr/>
          </p:nvSpPr>
          <p:spPr bwMode="auto">
            <a:xfrm rot="-1558869">
              <a:off x="2600" y="240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23952" name="Text Box 75"/>
            <p:cNvSpPr txBox="1">
              <a:spLocks noChangeArrowheads="1"/>
            </p:cNvSpPr>
            <p:nvPr/>
          </p:nvSpPr>
          <p:spPr bwMode="auto">
            <a:xfrm rot="-1558869">
              <a:off x="2696" y="257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23953" name="Text Box 76"/>
            <p:cNvSpPr txBox="1">
              <a:spLocks noChangeArrowheads="1"/>
            </p:cNvSpPr>
            <p:nvPr/>
          </p:nvSpPr>
          <p:spPr bwMode="auto">
            <a:xfrm rot="-1558869">
              <a:off x="2761" y="2707"/>
              <a:ext cx="29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23954" name="Text Box 77"/>
            <p:cNvSpPr txBox="1">
              <a:spLocks noChangeArrowheads="1"/>
            </p:cNvSpPr>
            <p:nvPr/>
          </p:nvSpPr>
          <p:spPr bwMode="auto">
            <a:xfrm rot="-1558869">
              <a:off x="2848" y="2877"/>
              <a:ext cx="32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23955" name="Text Box 78"/>
            <p:cNvSpPr txBox="1">
              <a:spLocks noChangeArrowheads="1"/>
            </p:cNvSpPr>
            <p:nvPr/>
          </p:nvSpPr>
          <p:spPr bwMode="auto">
            <a:xfrm rot="-1558869">
              <a:off x="2932" y="3030"/>
              <a:ext cx="3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23956" name="Text Box 79"/>
            <p:cNvSpPr txBox="1">
              <a:spLocks noChangeArrowheads="1"/>
            </p:cNvSpPr>
            <p:nvPr/>
          </p:nvSpPr>
          <p:spPr bwMode="auto">
            <a:xfrm rot="-1558869">
              <a:off x="3029" y="3203"/>
              <a:ext cx="3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23957" name="Text Box 80"/>
            <p:cNvSpPr txBox="1">
              <a:spLocks noChangeArrowheads="1"/>
            </p:cNvSpPr>
            <p:nvPr/>
          </p:nvSpPr>
          <p:spPr bwMode="auto">
            <a:xfrm rot="-1558869">
              <a:off x="3123" y="3384"/>
              <a:ext cx="42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14</a:t>
              </a:r>
            </a:p>
          </p:txBody>
        </p:sp>
      </p:grpSp>
      <p:sp>
        <p:nvSpPr>
          <p:cNvPr id="603217" name="Text Box 81"/>
          <p:cNvSpPr txBox="1">
            <a:spLocks noChangeArrowheads="1"/>
          </p:cNvSpPr>
          <p:nvPr/>
        </p:nvSpPr>
        <p:spPr bwMode="auto">
          <a:xfrm>
            <a:off x="5467350" y="947738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sp>
        <p:nvSpPr>
          <p:cNvPr id="603218" name="Text Box 82"/>
          <p:cNvSpPr txBox="1">
            <a:spLocks noChangeArrowheads="1"/>
          </p:cNvSpPr>
          <p:nvPr/>
        </p:nvSpPr>
        <p:spPr bwMode="auto">
          <a:xfrm>
            <a:off x="3556000" y="5253038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603219" name="Text Box 83"/>
          <p:cNvSpPr txBox="1">
            <a:spLocks noChangeArrowheads="1"/>
          </p:cNvSpPr>
          <p:nvPr/>
        </p:nvSpPr>
        <p:spPr bwMode="auto">
          <a:xfrm>
            <a:off x="7467600" y="5214938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603220" name="Arc 84"/>
          <p:cNvSpPr>
            <a:spLocks/>
          </p:cNvSpPr>
          <p:nvPr/>
        </p:nvSpPr>
        <p:spPr bwMode="auto">
          <a:xfrm rot="4084224" flipH="1">
            <a:off x="5224463" y="3587750"/>
            <a:ext cx="2389187" cy="1509713"/>
          </a:xfrm>
          <a:custGeom>
            <a:avLst/>
            <a:gdLst>
              <a:gd name="T0" fmla="*/ 0 w 24962"/>
              <a:gd name="T1" fmla="*/ 2147483647 h 21600"/>
              <a:gd name="T2" fmla="*/ 2147483647 w 24962"/>
              <a:gd name="T3" fmla="*/ 2147483647 h 21600"/>
              <a:gd name="T4" fmla="*/ 2147483647 w 24962"/>
              <a:gd name="T5" fmla="*/ 2147483647 h 21600"/>
              <a:gd name="T6" fmla="*/ 0 60000 65536"/>
              <a:gd name="T7" fmla="*/ 0 60000 65536"/>
              <a:gd name="T8" fmla="*/ 0 60000 65536"/>
              <a:gd name="T9" fmla="*/ 0 w 24962"/>
              <a:gd name="T10" fmla="*/ 0 h 21600"/>
              <a:gd name="T11" fmla="*/ 24962 w 249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62" h="21600" fill="none" extrusionOk="0">
                <a:moveTo>
                  <a:pt x="0" y="326"/>
                </a:moveTo>
                <a:cubicBezTo>
                  <a:pt x="1234" y="109"/>
                  <a:pt x="2485" y="-1"/>
                  <a:pt x="3739" y="0"/>
                </a:cubicBezTo>
                <a:cubicBezTo>
                  <a:pt x="14119" y="0"/>
                  <a:pt x="23032" y="7384"/>
                  <a:pt x="24962" y="17583"/>
                </a:cubicBezTo>
              </a:path>
              <a:path w="24962" h="21600" stroke="0" extrusionOk="0">
                <a:moveTo>
                  <a:pt x="0" y="326"/>
                </a:moveTo>
                <a:cubicBezTo>
                  <a:pt x="1234" y="109"/>
                  <a:pt x="2485" y="-1"/>
                  <a:pt x="3739" y="0"/>
                </a:cubicBezTo>
                <a:cubicBezTo>
                  <a:pt x="14119" y="0"/>
                  <a:pt x="23032" y="7384"/>
                  <a:pt x="24962" y="17583"/>
                </a:cubicBezTo>
                <a:lnTo>
                  <a:pt x="3739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3221" name="Arc 85"/>
          <p:cNvSpPr>
            <a:spLocks/>
          </p:cNvSpPr>
          <p:nvPr/>
        </p:nvSpPr>
        <p:spPr bwMode="auto">
          <a:xfrm rot="6715776" flipH="1" flipV="1">
            <a:off x="3732213" y="3619500"/>
            <a:ext cx="2471737" cy="1509713"/>
          </a:xfrm>
          <a:custGeom>
            <a:avLst/>
            <a:gdLst>
              <a:gd name="T0" fmla="*/ 0 w 25815"/>
              <a:gd name="T1" fmla="*/ 2147483647 h 21600"/>
              <a:gd name="T2" fmla="*/ 2147483647 w 25815"/>
              <a:gd name="T3" fmla="*/ 2147483647 h 21600"/>
              <a:gd name="T4" fmla="*/ 2147483647 w 25815"/>
              <a:gd name="T5" fmla="*/ 2147483647 h 21600"/>
              <a:gd name="T6" fmla="*/ 0 60000 65536"/>
              <a:gd name="T7" fmla="*/ 0 60000 65536"/>
              <a:gd name="T8" fmla="*/ 0 60000 65536"/>
              <a:gd name="T9" fmla="*/ 0 w 25815"/>
              <a:gd name="T10" fmla="*/ 0 h 21600"/>
              <a:gd name="T11" fmla="*/ 25815 w 25815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815" h="21600" fill="none" extrusionOk="0">
                <a:moveTo>
                  <a:pt x="-1" y="493"/>
                </a:moveTo>
                <a:cubicBezTo>
                  <a:pt x="1508" y="165"/>
                  <a:pt x="3048" y="-1"/>
                  <a:pt x="4592" y="0"/>
                </a:cubicBezTo>
                <a:cubicBezTo>
                  <a:pt x="14972" y="0"/>
                  <a:pt x="23885" y="7384"/>
                  <a:pt x="25815" y="17583"/>
                </a:cubicBezTo>
              </a:path>
              <a:path w="25815" h="21600" stroke="0" extrusionOk="0">
                <a:moveTo>
                  <a:pt x="-1" y="493"/>
                </a:moveTo>
                <a:cubicBezTo>
                  <a:pt x="1508" y="165"/>
                  <a:pt x="3048" y="-1"/>
                  <a:pt x="4592" y="0"/>
                </a:cubicBezTo>
                <a:cubicBezTo>
                  <a:pt x="14972" y="0"/>
                  <a:pt x="23885" y="7384"/>
                  <a:pt x="25815" y="17583"/>
                </a:cubicBezTo>
                <a:lnTo>
                  <a:pt x="4592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930" name="Text Box 86"/>
          <p:cNvSpPr txBox="1">
            <a:spLocks noChangeArrowheads="1"/>
          </p:cNvSpPr>
          <p:nvPr/>
        </p:nvSpPr>
        <p:spPr bwMode="auto">
          <a:xfrm>
            <a:off x="6172200" y="76200"/>
            <a:ext cx="2914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rgbClr val="FF0066"/>
                </a:solidFill>
                <a:latin typeface="Times New Roman" pitchFamily="18" charset="0"/>
              </a:rPr>
              <a:t>PARABOLA</a:t>
            </a:r>
          </a:p>
          <a:p>
            <a:pPr algn="ctr"/>
            <a:r>
              <a:rPr lang="en-US" sz="1800" u="sng">
                <a:solidFill>
                  <a:schemeClr val="accent2"/>
                </a:solidFill>
                <a:latin typeface="Times New Roman" pitchFamily="18" charset="0"/>
              </a:rPr>
              <a:t>METHOD OF TANGENTS</a:t>
            </a:r>
          </a:p>
        </p:txBody>
      </p:sp>
      <p:grpSp>
        <p:nvGrpSpPr>
          <p:cNvPr id="7" name="Group 87"/>
          <p:cNvGrpSpPr>
            <a:grpSpLocks/>
          </p:cNvGrpSpPr>
          <p:nvPr/>
        </p:nvGrpSpPr>
        <p:grpSpPr bwMode="auto">
          <a:xfrm>
            <a:off x="76200" y="203200"/>
            <a:ext cx="5108575" cy="558800"/>
            <a:chOff x="192" y="128"/>
            <a:chExt cx="3218" cy="352"/>
          </a:xfrm>
        </p:grpSpPr>
        <p:sp>
          <p:nvSpPr>
            <p:cNvPr id="123942" name="Rectangle 88"/>
            <p:cNvSpPr>
              <a:spLocks noChangeArrowheads="1"/>
            </p:cNvSpPr>
            <p:nvPr/>
          </p:nvSpPr>
          <p:spPr bwMode="auto">
            <a:xfrm>
              <a:off x="192" y="144"/>
              <a:ext cx="3168" cy="3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3" name="Text Box 89"/>
            <p:cNvSpPr txBox="1">
              <a:spLocks noChangeArrowheads="1"/>
            </p:cNvSpPr>
            <p:nvPr/>
          </p:nvSpPr>
          <p:spPr bwMode="auto">
            <a:xfrm>
              <a:off x="192" y="128"/>
              <a:ext cx="321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Problem no.8:</a:t>
              </a:r>
              <a:r>
                <a:rPr lang="en-US" sz="1200" b="0">
                  <a:latin typeface="Times New Roman" pitchFamily="18" charset="0"/>
                </a:rPr>
                <a:t> </a:t>
              </a:r>
              <a:r>
                <a:rPr lang="en-US" sz="1400" b="0">
                  <a:latin typeface="Times New Roman" pitchFamily="18" charset="0"/>
                </a:rPr>
                <a:t>Draw an isosceles triangle of 100 mm long base and </a:t>
              </a:r>
            </a:p>
            <a:p>
              <a:r>
                <a:rPr lang="en-US" sz="1400" b="0">
                  <a:latin typeface="Times New Roman" pitchFamily="18" charset="0"/>
                </a:rPr>
                <a:t>110 mm long altitude.Inscribe a parabola in it by method of tangents.</a:t>
              </a:r>
            </a:p>
          </p:txBody>
        </p:sp>
      </p:grp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76200" y="762000"/>
            <a:ext cx="3657600" cy="3060700"/>
            <a:chOff x="48" y="480"/>
            <a:chExt cx="2304" cy="1928"/>
          </a:xfrm>
        </p:grpSpPr>
        <p:sp>
          <p:nvSpPr>
            <p:cNvPr id="123940" name="Rectangle 91"/>
            <p:cNvSpPr>
              <a:spLocks noChangeArrowheads="1"/>
            </p:cNvSpPr>
            <p:nvPr/>
          </p:nvSpPr>
          <p:spPr bwMode="auto">
            <a:xfrm>
              <a:off x="48" y="480"/>
              <a:ext cx="2304" cy="1776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41" name="Text Box 92"/>
            <p:cNvSpPr txBox="1">
              <a:spLocks noChangeArrowheads="1"/>
            </p:cNvSpPr>
            <p:nvPr/>
          </p:nvSpPr>
          <p:spPr bwMode="auto">
            <a:xfrm>
              <a:off x="90" y="608"/>
              <a:ext cx="2262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/>
              <a:r>
                <a:rPr lang="en-US" sz="1400">
                  <a:latin typeface="Times New Roman" pitchFamily="18" charset="0"/>
                </a:rPr>
                <a:t>Solution Steps</a:t>
              </a:r>
              <a:r>
                <a:rPr lang="en-US" sz="1400" b="0">
                  <a:latin typeface="Times New Roman" pitchFamily="18" charset="0"/>
                </a:rPr>
                <a:t>:</a:t>
              </a:r>
            </a:p>
            <a:p>
              <a:pPr marL="457200" indent="-457200">
                <a:buFontTx/>
                <a:buAutoNum type="arabicPeriod"/>
              </a:pPr>
              <a:r>
                <a:rPr lang="en-US" sz="1400" b="0">
                  <a:latin typeface="Times New Roman" pitchFamily="18" charset="0"/>
                </a:rPr>
                <a:t>Construct triangle as per the given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          dimensions.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2.       Divide it’s both sides in to same no.of equal parts.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3.       Name the parts in ascending and descending manner, as shown.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4.       Join 1-1, 2-2,3-3 and so on.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5.       Draw the curve as shown i.e.tangent to all these lines. The above all lines being 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          tangents to the curve, it is called method of tangents.</a:t>
              </a:r>
            </a:p>
            <a:p>
              <a:pPr marL="457200" indent="-457200">
                <a:buFontTx/>
                <a:buAutoNum type="arabicPeriod"/>
              </a:pPr>
              <a:endParaRPr lang="en-US" sz="1400" b="0">
                <a:latin typeface="Times New Roman" pitchFamily="18" charset="0"/>
              </a:endParaRPr>
            </a:p>
          </p:txBody>
        </p:sp>
      </p:grpSp>
      <p:grpSp>
        <p:nvGrpSpPr>
          <p:cNvPr id="9" name="Group 100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23934" name="AutoShape 10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5" name="AutoShape 10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6" name="AutoShape 10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7" name="AutoShape 10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8" name="AutoShape 10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939" name="AutoShape 10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3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3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3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3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3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3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3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603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60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500"/>
                                        <p:tgtEl>
                                          <p:spTgt spid="60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500"/>
                                        <p:tgtEl>
                                          <p:spTgt spid="60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500"/>
                                        <p:tgtEl>
                                          <p:spTgt spid="60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0" dur="500"/>
                                        <p:tgtEl>
                                          <p:spTgt spid="603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603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60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5" dur="500"/>
                                        <p:tgtEl>
                                          <p:spTgt spid="60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0" dur="500"/>
                                        <p:tgtEl>
                                          <p:spTgt spid="603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60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60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60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0" dur="500"/>
                                        <p:tgtEl>
                                          <p:spTgt spid="60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5" dur="500"/>
                                        <p:tgtEl>
                                          <p:spTgt spid="60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60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38" grpId="0" animBg="1"/>
      <p:bldP spid="603171" grpId="0" animBg="1"/>
      <p:bldP spid="603172" grpId="0" animBg="1"/>
      <p:bldP spid="603173" grpId="0" animBg="1"/>
      <p:bldP spid="603174" grpId="0" animBg="1"/>
      <p:bldP spid="603175" grpId="0" animBg="1"/>
      <p:bldP spid="603176" grpId="0" animBg="1"/>
      <p:bldP spid="603177" grpId="0" animBg="1"/>
      <p:bldP spid="603178" grpId="0" animBg="1"/>
      <p:bldP spid="603179" grpId="0" animBg="1"/>
      <p:bldP spid="603180" grpId="0" animBg="1"/>
      <p:bldP spid="603181" grpId="0" animBg="1"/>
      <p:bldP spid="603182" grpId="0" animBg="1"/>
      <p:bldP spid="603183" grpId="0" animBg="1"/>
      <p:bldP spid="603184" grpId="0" animBg="1"/>
      <p:bldP spid="603217" grpId="0" autoUpdateAnimBg="0"/>
      <p:bldP spid="603218" grpId="0" autoUpdateAnimBg="0"/>
      <p:bldP spid="603219" grpId="0" autoUpdateAnimBg="0"/>
      <p:bldP spid="603220" grpId="0" animBg="1"/>
      <p:bldP spid="6032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Arc 2"/>
          <p:cNvSpPr>
            <a:spLocks/>
          </p:cNvSpPr>
          <p:nvPr/>
        </p:nvSpPr>
        <p:spPr bwMode="auto">
          <a:xfrm rot="18902664" flipH="1">
            <a:off x="5156200" y="1855788"/>
            <a:ext cx="3178175" cy="3430587"/>
          </a:xfrm>
          <a:custGeom>
            <a:avLst/>
            <a:gdLst>
              <a:gd name="T0" fmla="*/ 0 w 21514"/>
              <a:gd name="T1" fmla="*/ 0 h 21600"/>
              <a:gd name="T2" fmla="*/ 2147483647 w 21514"/>
              <a:gd name="T3" fmla="*/ 2147483647 h 21600"/>
              <a:gd name="T4" fmla="*/ 0 w 21514"/>
              <a:gd name="T5" fmla="*/ 2147483647 h 21600"/>
              <a:gd name="T6" fmla="*/ 0 60000 65536"/>
              <a:gd name="T7" fmla="*/ 0 60000 65536"/>
              <a:gd name="T8" fmla="*/ 0 60000 65536"/>
              <a:gd name="T9" fmla="*/ 0 w 21514"/>
              <a:gd name="T10" fmla="*/ 0 h 21600"/>
              <a:gd name="T11" fmla="*/ 21514 w 2151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14" h="21600" fill="none" extrusionOk="0">
                <a:moveTo>
                  <a:pt x="-1" y="0"/>
                </a:moveTo>
                <a:cubicBezTo>
                  <a:pt x="11181" y="0"/>
                  <a:pt x="20513" y="8532"/>
                  <a:pt x="21513" y="19669"/>
                </a:cubicBezTo>
              </a:path>
              <a:path w="21514" h="21600" stroke="0" extrusionOk="0">
                <a:moveTo>
                  <a:pt x="-1" y="0"/>
                </a:moveTo>
                <a:cubicBezTo>
                  <a:pt x="11181" y="0"/>
                  <a:pt x="20513" y="8532"/>
                  <a:pt x="21513" y="19669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63" name="Line 3"/>
          <p:cNvSpPr>
            <a:spLocks noChangeShapeType="1"/>
          </p:cNvSpPr>
          <p:nvPr/>
        </p:nvSpPr>
        <p:spPr bwMode="auto">
          <a:xfrm>
            <a:off x="4337050" y="1516063"/>
            <a:ext cx="0" cy="381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64" name="Line 4"/>
          <p:cNvSpPr>
            <a:spLocks noChangeShapeType="1"/>
          </p:cNvSpPr>
          <p:nvPr/>
        </p:nvSpPr>
        <p:spPr bwMode="auto">
          <a:xfrm>
            <a:off x="4337050" y="3424238"/>
            <a:ext cx="2862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65" name="Oval 5"/>
          <p:cNvSpPr>
            <a:spLocks noChangeArrowheads="1"/>
          </p:cNvSpPr>
          <p:nvPr/>
        </p:nvSpPr>
        <p:spPr bwMode="auto">
          <a:xfrm>
            <a:off x="5694363" y="3375025"/>
            <a:ext cx="74612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66" name="Line 6"/>
          <p:cNvSpPr>
            <a:spLocks noChangeShapeType="1"/>
          </p:cNvSpPr>
          <p:nvPr/>
        </p:nvSpPr>
        <p:spPr bwMode="auto">
          <a:xfrm>
            <a:off x="5921375" y="1736725"/>
            <a:ext cx="0" cy="35226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67" name="Line 7"/>
          <p:cNvSpPr>
            <a:spLocks noChangeShapeType="1"/>
          </p:cNvSpPr>
          <p:nvPr/>
        </p:nvSpPr>
        <p:spPr bwMode="auto">
          <a:xfrm>
            <a:off x="6070600" y="1725613"/>
            <a:ext cx="0" cy="35194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68" name="Line 8"/>
          <p:cNvSpPr>
            <a:spLocks noChangeShapeType="1"/>
          </p:cNvSpPr>
          <p:nvPr/>
        </p:nvSpPr>
        <p:spPr bwMode="auto">
          <a:xfrm>
            <a:off x="6221413" y="1712913"/>
            <a:ext cx="0" cy="35210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69" name="Line 9"/>
          <p:cNvSpPr>
            <a:spLocks noChangeShapeType="1"/>
          </p:cNvSpPr>
          <p:nvPr/>
        </p:nvSpPr>
        <p:spPr bwMode="auto">
          <a:xfrm>
            <a:off x="6373813" y="1298575"/>
            <a:ext cx="0" cy="41798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70" name="Oval 10"/>
          <p:cNvSpPr>
            <a:spLocks noChangeArrowheads="1"/>
          </p:cNvSpPr>
          <p:nvPr/>
        </p:nvSpPr>
        <p:spPr bwMode="auto">
          <a:xfrm>
            <a:off x="7124700" y="3375025"/>
            <a:ext cx="74613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789488" y="3351213"/>
            <a:ext cx="752475" cy="144462"/>
            <a:chOff x="912" y="1016"/>
            <a:chExt cx="480" cy="2344"/>
          </a:xfrm>
        </p:grpSpPr>
        <p:sp>
          <p:nvSpPr>
            <p:cNvPr id="124981" name="Line 12"/>
            <p:cNvSpPr>
              <a:spLocks noChangeShapeType="1"/>
            </p:cNvSpPr>
            <p:nvPr/>
          </p:nvSpPr>
          <p:spPr bwMode="auto">
            <a:xfrm>
              <a:off x="912" y="1056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2" name="Line 13"/>
            <p:cNvSpPr>
              <a:spLocks noChangeShapeType="1"/>
            </p:cNvSpPr>
            <p:nvPr/>
          </p:nvSpPr>
          <p:spPr bwMode="auto">
            <a:xfrm>
              <a:off x="1008" y="1048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3" name="Line 14"/>
            <p:cNvSpPr>
              <a:spLocks noChangeShapeType="1"/>
            </p:cNvSpPr>
            <p:nvPr/>
          </p:nvSpPr>
          <p:spPr bwMode="auto">
            <a:xfrm>
              <a:off x="1104" y="1040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4" name="Line 15"/>
            <p:cNvSpPr>
              <a:spLocks noChangeShapeType="1"/>
            </p:cNvSpPr>
            <p:nvPr/>
          </p:nvSpPr>
          <p:spPr bwMode="auto">
            <a:xfrm>
              <a:off x="1200" y="1032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5" name="Line 16"/>
            <p:cNvSpPr>
              <a:spLocks noChangeShapeType="1"/>
            </p:cNvSpPr>
            <p:nvPr/>
          </p:nvSpPr>
          <p:spPr bwMode="auto">
            <a:xfrm>
              <a:off x="1296" y="1024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986" name="Line 17"/>
            <p:cNvSpPr>
              <a:spLocks noChangeShapeType="1"/>
            </p:cNvSpPr>
            <p:nvPr/>
          </p:nvSpPr>
          <p:spPr bwMode="auto">
            <a:xfrm>
              <a:off x="1392" y="1016"/>
              <a:ext cx="0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178" name="Line 18"/>
          <p:cNvSpPr>
            <a:spLocks noChangeShapeType="1"/>
          </p:cNvSpPr>
          <p:nvPr/>
        </p:nvSpPr>
        <p:spPr bwMode="auto">
          <a:xfrm>
            <a:off x="5921375" y="2543175"/>
            <a:ext cx="1203325" cy="8810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79" name="Line 19"/>
          <p:cNvSpPr>
            <a:spLocks noChangeShapeType="1"/>
          </p:cNvSpPr>
          <p:nvPr/>
        </p:nvSpPr>
        <p:spPr bwMode="auto">
          <a:xfrm flipV="1">
            <a:off x="5945188" y="3413125"/>
            <a:ext cx="1206500" cy="8778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80" name="Oval 20"/>
          <p:cNvSpPr>
            <a:spLocks noChangeArrowheads="1"/>
          </p:cNvSpPr>
          <p:nvPr/>
        </p:nvSpPr>
        <p:spPr bwMode="auto">
          <a:xfrm>
            <a:off x="5883275" y="2517775"/>
            <a:ext cx="76200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81" name="Oval 21"/>
          <p:cNvSpPr>
            <a:spLocks noChangeArrowheads="1"/>
          </p:cNvSpPr>
          <p:nvPr/>
        </p:nvSpPr>
        <p:spPr bwMode="auto">
          <a:xfrm>
            <a:off x="5883275" y="4254500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82" name="Line 22"/>
          <p:cNvSpPr>
            <a:spLocks noChangeShapeType="1"/>
          </p:cNvSpPr>
          <p:nvPr/>
        </p:nvSpPr>
        <p:spPr bwMode="auto">
          <a:xfrm rot="2994175">
            <a:off x="5767387" y="2778126"/>
            <a:ext cx="16859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83" name="Line 23"/>
          <p:cNvSpPr>
            <a:spLocks noChangeShapeType="1"/>
          </p:cNvSpPr>
          <p:nvPr/>
        </p:nvSpPr>
        <p:spPr bwMode="auto">
          <a:xfrm rot="18605825" flipV="1">
            <a:off x="5780881" y="4047332"/>
            <a:ext cx="1685925" cy="15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84" name="Oval 24"/>
          <p:cNvSpPr>
            <a:spLocks noChangeArrowheads="1"/>
          </p:cNvSpPr>
          <p:nvPr/>
        </p:nvSpPr>
        <p:spPr bwMode="auto">
          <a:xfrm>
            <a:off x="6021388" y="2081213"/>
            <a:ext cx="74612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85" name="Oval 25"/>
          <p:cNvSpPr>
            <a:spLocks noChangeArrowheads="1"/>
          </p:cNvSpPr>
          <p:nvPr/>
        </p:nvSpPr>
        <p:spPr bwMode="auto">
          <a:xfrm>
            <a:off x="6007100" y="4695825"/>
            <a:ext cx="74613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86" name="Line 26"/>
          <p:cNvSpPr>
            <a:spLocks noChangeShapeType="1"/>
          </p:cNvSpPr>
          <p:nvPr/>
        </p:nvSpPr>
        <p:spPr bwMode="auto">
          <a:xfrm rot="3724731">
            <a:off x="5744369" y="2580482"/>
            <a:ext cx="1906587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87" name="Line 27"/>
          <p:cNvSpPr>
            <a:spLocks noChangeShapeType="1"/>
          </p:cNvSpPr>
          <p:nvPr/>
        </p:nvSpPr>
        <p:spPr bwMode="auto">
          <a:xfrm rot="17875269" flipV="1">
            <a:off x="5719763" y="4303713"/>
            <a:ext cx="1908175" cy="3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88" name="Oval 28"/>
          <p:cNvSpPr>
            <a:spLocks noChangeArrowheads="1"/>
          </p:cNvSpPr>
          <p:nvPr/>
        </p:nvSpPr>
        <p:spPr bwMode="auto">
          <a:xfrm>
            <a:off x="6183313" y="1736725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89" name="Oval 29"/>
          <p:cNvSpPr>
            <a:spLocks noChangeArrowheads="1"/>
          </p:cNvSpPr>
          <p:nvPr/>
        </p:nvSpPr>
        <p:spPr bwMode="auto">
          <a:xfrm>
            <a:off x="6183313" y="5099050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0" name="Line 30"/>
          <p:cNvSpPr>
            <a:spLocks noChangeShapeType="1"/>
          </p:cNvSpPr>
          <p:nvPr/>
        </p:nvSpPr>
        <p:spPr bwMode="auto">
          <a:xfrm rot="4121906">
            <a:off x="5748337" y="2459038"/>
            <a:ext cx="2054225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91" name="Oval 31"/>
          <p:cNvSpPr>
            <a:spLocks noChangeArrowheads="1"/>
          </p:cNvSpPr>
          <p:nvPr/>
        </p:nvSpPr>
        <p:spPr bwMode="auto">
          <a:xfrm>
            <a:off x="6357938" y="1516063"/>
            <a:ext cx="76200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2" name="Oval 32"/>
          <p:cNvSpPr>
            <a:spLocks noChangeArrowheads="1"/>
          </p:cNvSpPr>
          <p:nvPr/>
        </p:nvSpPr>
        <p:spPr bwMode="auto">
          <a:xfrm>
            <a:off x="6348413" y="5318125"/>
            <a:ext cx="74612" cy="746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3" name="Line 33"/>
          <p:cNvSpPr>
            <a:spLocks noChangeShapeType="1"/>
          </p:cNvSpPr>
          <p:nvPr/>
        </p:nvSpPr>
        <p:spPr bwMode="auto">
          <a:xfrm rot="17478094" flipV="1">
            <a:off x="5713413" y="4419600"/>
            <a:ext cx="2120900" cy="3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194" name="Text Box 34"/>
          <p:cNvSpPr txBox="1">
            <a:spLocks noChangeArrowheads="1"/>
          </p:cNvSpPr>
          <p:nvPr/>
        </p:nvSpPr>
        <p:spPr bwMode="auto">
          <a:xfrm>
            <a:off x="4035425" y="1371600"/>
            <a:ext cx="3492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A</a:t>
            </a:r>
          </a:p>
        </p:txBody>
      </p:sp>
      <p:sp>
        <p:nvSpPr>
          <p:cNvPr id="604195" name="Text Box 35"/>
          <p:cNvSpPr txBox="1">
            <a:spLocks noChangeArrowheads="1"/>
          </p:cNvSpPr>
          <p:nvPr/>
        </p:nvSpPr>
        <p:spPr bwMode="auto">
          <a:xfrm>
            <a:off x="4035425" y="5181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>
                <a:latin typeface="Times New Roman" pitchFamily="18" charset="0"/>
              </a:rPr>
              <a:t>B</a:t>
            </a:r>
          </a:p>
        </p:txBody>
      </p:sp>
      <p:sp>
        <p:nvSpPr>
          <p:cNvPr id="604196" name="Text Box 36"/>
          <p:cNvSpPr txBox="1">
            <a:spLocks noChangeArrowheads="1"/>
          </p:cNvSpPr>
          <p:nvPr/>
        </p:nvSpPr>
        <p:spPr bwMode="auto">
          <a:xfrm>
            <a:off x="5421313" y="3036888"/>
            <a:ext cx="3476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V</a:t>
            </a:r>
          </a:p>
        </p:txBody>
      </p:sp>
      <p:sp>
        <p:nvSpPr>
          <p:cNvPr id="604197" name="Text Box 37"/>
          <p:cNvSpPr txBox="1">
            <a:spLocks noChangeArrowheads="1"/>
          </p:cNvSpPr>
          <p:nvPr/>
        </p:nvSpPr>
        <p:spPr bwMode="auto">
          <a:xfrm>
            <a:off x="4419600" y="1116013"/>
            <a:ext cx="1182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>
                <a:latin typeface="Times New Roman" pitchFamily="18" charset="0"/>
              </a:rPr>
              <a:t>PARABOLA</a:t>
            </a:r>
          </a:p>
        </p:txBody>
      </p:sp>
      <p:sp>
        <p:nvSpPr>
          <p:cNvPr id="604198" name="Line 38"/>
          <p:cNvSpPr>
            <a:spLocks noChangeShapeType="1"/>
          </p:cNvSpPr>
          <p:nvPr/>
        </p:nvSpPr>
        <p:spPr bwMode="auto">
          <a:xfrm>
            <a:off x="5768975" y="1225550"/>
            <a:ext cx="527050" cy="363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199" name="Text Box 39"/>
          <p:cNvSpPr txBox="1">
            <a:spLocks noChangeArrowheads="1"/>
          </p:cNvSpPr>
          <p:nvPr/>
        </p:nvSpPr>
        <p:spPr bwMode="auto">
          <a:xfrm>
            <a:off x="4492625" y="2990850"/>
            <a:ext cx="10525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(</a:t>
            </a:r>
            <a:r>
              <a:rPr lang="en-US" b="0" i="1">
                <a:latin typeface="Times New Roman" pitchFamily="18" charset="0"/>
              </a:rPr>
              <a:t>VERTEX</a:t>
            </a:r>
            <a:r>
              <a:rPr lang="en-US">
                <a:latin typeface="Times New Roman" pitchFamily="18" charset="0"/>
              </a:rPr>
              <a:t>)</a:t>
            </a:r>
          </a:p>
        </p:txBody>
      </p:sp>
      <p:sp>
        <p:nvSpPr>
          <p:cNvPr id="604200" name="Text Box 40"/>
          <p:cNvSpPr txBox="1">
            <a:spLocks noChangeArrowheads="1"/>
          </p:cNvSpPr>
          <p:nvPr/>
        </p:nvSpPr>
        <p:spPr bwMode="auto">
          <a:xfrm>
            <a:off x="6972300" y="3236913"/>
            <a:ext cx="8763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Times New Roman" pitchFamily="18" charset="0"/>
              </a:rPr>
              <a:t>F </a:t>
            </a:r>
          </a:p>
          <a:p>
            <a:pPr algn="ctr"/>
            <a:r>
              <a:rPr lang="en-US" sz="1800">
                <a:latin typeface="Times New Roman" pitchFamily="18" charset="0"/>
              </a:rPr>
              <a:t>( </a:t>
            </a:r>
            <a:r>
              <a:rPr lang="en-US" sz="1800" b="0" i="1">
                <a:latin typeface="Times New Roman" pitchFamily="18" charset="0"/>
              </a:rPr>
              <a:t>focus</a:t>
            </a:r>
            <a:r>
              <a:rPr lang="en-US" sz="1800">
                <a:latin typeface="Times New Roman" pitchFamily="18" charset="0"/>
              </a:rPr>
              <a:t>)</a:t>
            </a:r>
          </a:p>
        </p:txBody>
      </p:sp>
      <p:sp>
        <p:nvSpPr>
          <p:cNvPr id="604202" name="Text Box 42"/>
          <p:cNvSpPr txBox="1">
            <a:spLocks noChangeArrowheads="1"/>
          </p:cNvSpPr>
          <p:nvPr/>
        </p:nvSpPr>
        <p:spPr bwMode="auto">
          <a:xfrm>
            <a:off x="5749925" y="3400425"/>
            <a:ext cx="717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latin typeface="Times New Roman" pitchFamily="18" charset="0"/>
              </a:rPr>
              <a:t>1  2  3  4</a:t>
            </a:r>
          </a:p>
        </p:txBody>
      </p:sp>
      <p:sp>
        <p:nvSpPr>
          <p:cNvPr id="124964" name="Text Box 43"/>
          <p:cNvSpPr txBox="1">
            <a:spLocks noChangeArrowheads="1"/>
          </p:cNvSpPr>
          <p:nvPr/>
        </p:nvSpPr>
        <p:spPr bwMode="auto">
          <a:xfrm>
            <a:off x="6267450" y="76200"/>
            <a:ext cx="2720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rgbClr val="FF0066"/>
                </a:solidFill>
                <a:latin typeface="Times New Roman" pitchFamily="18" charset="0"/>
              </a:rPr>
              <a:t>PARABOLA</a:t>
            </a:r>
          </a:p>
          <a:p>
            <a:pPr algn="ctr"/>
            <a:r>
              <a:rPr lang="en-US" sz="1400" u="sng">
                <a:solidFill>
                  <a:schemeClr val="accent2"/>
                </a:solidFill>
                <a:latin typeface="Times New Roman" pitchFamily="18" charset="0"/>
              </a:rPr>
              <a:t>DIRECTRIX-FOCUS METHOD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81000" y="1219200"/>
            <a:ext cx="3200400" cy="5270500"/>
            <a:chOff x="240" y="768"/>
            <a:chExt cx="2064" cy="3432"/>
          </a:xfrm>
        </p:grpSpPr>
        <p:sp>
          <p:nvSpPr>
            <p:cNvPr id="124979" name="Rectangle 45"/>
            <p:cNvSpPr>
              <a:spLocks noChangeArrowheads="1"/>
            </p:cNvSpPr>
            <p:nvPr/>
          </p:nvSpPr>
          <p:spPr bwMode="auto">
            <a:xfrm>
              <a:off x="240" y="768"/>
              <a:ext cx="2064" cy="283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80" name="Rectangle 46"/>
            <p:cNvSpPr>
              <a:spLocks noChangeArrowheads="1"/>
            </p:cNvSpPr>
            <p:nvPr/>
          </p:nvSpPr>
          <p:spPr bwMode="auto">
            <a:xfrm>
              <a:off x="240" y="816"/>
              <a:ext cx="2064" cy="3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SOLUTION STEPS: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1.Locate center of line,  perpendicular to 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  AB from  point F. This will be initial  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  point P and also the vertex.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2.Mark 5 mm distance to its right side,  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   name those points 1,2,3,4 and from those 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  draw lines parallel to AB.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3.Mark 5 mm distance to its left of P and 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  name it 1.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4.Take O-1 distance as radius and F as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   center  draw an arc 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   cutting first parallel line to  AB. Name 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   upper point P</a:t>
              </a:r>
              <a:r>
                <a:rPr lang="en-US" sz="1400" b="0" baseline="-30000">
                  <a:latin typeface="Times New Roman" pitchFamily="18" charset="0"/>
                  <a:cs typeface="Times New Roman" pitchFamily="18" charset="0"/>
                </a:rPr>
                <a:t>1 </a:t>
              </a:r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and lower point P</a:t>
              </a:r>
              <a:r>
                <a:rPr lang="en-US" sz="1400" b="0" baseline="-30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.   (FP</a:t>
              </a:r>
              <a:r>
                <a:rPr lang="en-US" sz="1400" b="0" baseline="-2500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=O1)</a:t>
              </a:r>
            </a:p>
            <a:p>
              <a:endParaRPr lang="en-US" sz="1400" b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5.Similarly repeat this process by taking 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   again 5mm to  right and left and locate 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   P</a:t>
              </a:r>
              <a:r>
                <a:rPr lang="en-US" sz="1400" b="0" baseline="-3000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P</a:t>
              </a:r>
              <a:r>
                <a:rPr lang="en-US" sz="1400" b="0" baseline="-3000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.  </a:t>
              </a:r>
            </a:p>
            <a:p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6.Join all these points in smooth curve. </a:t>
              </a:r>
            </a:p>
            <a:p>
              <a:endParaRPr lang="en-US" sz="140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  It will be the locus  of  P equidistance </a:t>
              </a:r>
            </a:p>
            <a:p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     from line  AB and fixed point F.</a:t>
              </a:r>
            </a:p>
            <a:p>
              <a:endParaRPr lang="en-US" sz="1400">
                <a:latin typeface="Times New Roman" pitchFamily="18" charset="0"/>
              </a:endParaRP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81000" y="152400"/>
            <a:ext cx="4905375" cy="762000"/>
            <a:chOff x="240" y="96"/>
            <a:chExt cx="3090" cy="480"/>
          </a:xfrm>
        </p:grpSpPr>
        <p:sp>
          <p:nvSpPr>
            <p:cNvPr id="124977" name="Rectangle 48"/>
            <p:cNvSpPr>
              <a:spLocks noChangeArrowheads="1"/>
            </p:cNvSpPr>
            <p:nvPr/>
          </p:nvSpPr>
          <p:spPr bwMode="auto">
            <a:xfrm>
              <a:off x="240" y="96"/>
              <a:ext cx="3072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78" name="Text Box 49"/>
            <p:cNvSpPr txBox="1">
              <a:spLocks noChangeArrowheads="1"/>
            </p:cNvSpPr>
            <p:nvPr/>
          </p:nvSpPr>
          <p:spPr bwMode="auto">
            <a:xfrm>
              <a:off x="240" y="96"/>
              <a:ext cx="309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PROBLEM 9:</a:t>
              </a:r>
              <a:r>
                <a:rPr lang="en-US" sz="1400" b="0">
                  <a:latin typeface="Times New Roman" pitchFamily="18" charset="0"/>
                </a:rPr>
                <a:t> Point F is 50 mm from a vertical straight line AB. </a:t>
              </a:r>
            </a:p>
            <a:p>
              <a:r>
                <a:rPr lang="en-US" sz="1400" b="0">
                  <a:latin typeface="Times New Roman" pitchFamily="18" charset="0"/>
                </a:rPr>
                <a:t>Draw locus of point P, moving in a plane such that </a:t>
              </a:r>
            </a:p>
            <a:p>
              <a:r>
                <a:rPr lang="en-US" sz="1400" b="0">
                  <a:latin typeface="Times New Roman" pitchFamily="18" charset="0"/>
                </a:rPr>
                <a:t>it always remains equidistant from point F and line AB.</a:t>
              </a:r>
            </a:p>
          </p:txBody>
        </p:sp>
      </p:grp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24971" name="AutoShape 65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72" name="AutoShape 6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73" name="AutoShape 6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74" name="AutoShape 6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75" name="AutoShape 6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976" name="AutoShape 7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4968" name="Text Box 71"/>
          <p:cNvSpPr txBox="1">
            <a:spLocks noChangeArrowheads="1"/>
          </p:cNvSpPr>
          <p:nvPr/>
        </p:nvSpPr>
        <p:spPr bwMode="auto">
          <a:xfrm>
            <a:off x="3962400" y="3276600"/>
            <a:ext cx="3810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</a:t>
            </a:r>
          </a:p>
        </p:txBody>
      </p:sp>
      <p:sp>
        <p:nvSpPr>
          <p:cNvPr id="604232" name="Text Box 72"/>
          <p:cNvSpPr txBox="1">
            <a:spLocks noChangeArrowheads="1"/>
          </p:cNvSpPr>
          <p:nvPr/>
        </p:nvSpPr>
        <p:spPr bwMode="auto">
          <a:xfrm>
            <a:off x="5562600" y="2362200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P</a:t>
            </a:r>
            <a:r>
              <a:rPr lang="en-US" sz="1800" baseline="-25000">
                <a:latin typeface="Times New Roman" pitchFamily="18" charset="0"/>
              </a:rPr>
              <a:t>1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604233" name="Text Box 73"/>
          <p:cNvSpPr txBox="1">
            <a:spLocks noChangeArrowheads="1"/>
          </p:cNvSpPr>
          <p:nvPr/>
        </p:nvSpPr>
        <p:spPr bwMode="auto">
          <a:xfrm>
            <a:off x="5486400" y="4114800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P</a:t>
            </a:r>
            <a:r>
              <a:rPr lang="en-US" sz="1800" baseline="-25000">
                <a:latin typeface="Times New Roman" pitchFamily="18" charset="0"/>
              </a:rPr>
              <a:t>2</a:t>
            </a:r>
            <a:endParaRPr lang="en-US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4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04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0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04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04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0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4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4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4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4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4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4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0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04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4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04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4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4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04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04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4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4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04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04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04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04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04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04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04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04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04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04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04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04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04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04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04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04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04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04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04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04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04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04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04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04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04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04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04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04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04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04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04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04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7" dur="500"/>
                                        <p:tgtEl>
                                          <p:spTgt spid="604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2" dur="500"/>
                                        <p:tgtEl>
                                          <p:spTgt spid="60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60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60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04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604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62" grpId="0" animBg="1"/>
      <p:bldP spid="604163" grpId="0" animBg="1"/>
      <p:bldP spid="604164" grpId="0" animBg="1"/>
      <p:bldP spid="604165" grpId="0" animBg="1"/>
      <p:bldP spid="604166" grpId="0" animBg="1"/>
      <p:bldP spid="604167" grpId="0" animBg="1"/>
      <p:bldP spid="604168" grpId="0" animBg="1"/>
      <p:bldP spid="604169" grpId="0" animBg="1"/>
      <p:bldP spid="604170" grpId="0" animBg="1"/>
      <p:bldP spid="604178" grpId="0" animBg="1"/>
      <p:bldP spid="604179" grpId="0" animBg="1"/>
      <p:bldP spid="604180" grpId="0" animBg="1"/>
      <p:bldP spid="604181" grpId="0" animBg="1"/>
      <p:bldP spid="604182" grpId="0" animBg="1"/>
      <p:bldP spid="604183" grpId="0" animBg="1"/>
      <p:bldP spid="604184" grpId="0" animBg="1"/>
      <p:bldP spid="604185" grpId="0" animBg="1"/>
      <p:bldP spid="604186" grpId="0" animBg="1"/>
      <p:bldP spid="604187" grpId="0" animBg="1"/>
      <p:bldP spid="604188" grpId="0" animBg="1"/>
      <p:bldP spid="604189" grpId="0" animBg="1"/>
      <p:bldP spid="604190" grpId="0" animBg="1"/>
      <p:bldP spid="604191" grpId="0" animBg="1"/>
      <p:bldP spid="604192" grpId="0" animBg="1"/>
      <p:bldP spid="604193" grpId="0" animBg="1"/>
      <p:bldP spid="604194" grpId="0" autoUpdateAnimBg="0"/>
      <p:bldP spid="604195" grpId="0" autoUpdateAnimBg="0"/>
      <p:bldP spid="604196" grpId="0" autoUpdateAnimBg="0"/>
      <p:bldP spid="604197" grpId="0" autoUpdateAnimBg="0"/>
      <p:bldP spid="604198" grpId="0" animBg="1"/>
      <p:bldP spid="604199" grpId="0" autoUpdateAnimBg="0"/>
      <p:bldP spid="604200" grpId="0" autoUpdateAnimBg="0"/>
      <p:bldP spid="604202" grpId="0" autoUpdateAnimBg="0"/>
      <p:bldP spid="604232" grpId="0" autoUpdateAnimBg="0"/>
      <p:bldP spid="60423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Line 2"/>
          <p:cNvSpPr>
            <a:spLocks noChangeShapeType="1"/>
          </p:cNvSpPr>
          <p:nvPr/>
        </p:nvSpPr>
        <p:spPr bwMode="auto">
          <a:xfrm>
            <a:off x="3200400" y="838200"/>
            <a:ext cx="0" cy="434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187" name="Line 3"/>
          <p:cNvSpPr>
            <a:spLocks noChangeShapeType="1"/>
          </p:cNvSpPr>
          <p:nvPr/>
        </p:nvSpPr>
        <p:spPr bwMode="auto">
          <a:xfrm>
            <a:off x="3200400" y="5181600"/>
            <a:ext cx="548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188" name="Oval 4"/>
          <p:cNvSpPr>
            <a:spLocks noChangeArrowheads="1"/>
          </p:cNvSpPr>
          <p:nvPr/>
        </p:nvSpPr>
        <p:spPr bwMode="auto">
          <a:xfrm>
            <a:off x="4229100" y="36861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189" name="Line 5"/>
          <p:cNvSpPr>
            <a:spLocks noChangeShapeType="1"/>
          </p:cNvSpPr>
          <p:nvPr/>
        </p:nvSpPr>
        <p:spPr bwMode="auto">
          <a:xfrm>
            <a:off x="3200400" y="3733800"/>
            <a:ext cx="1066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190" name="Line 6"/>
          <p:cNvSpPr>
            <a:spLocks noChangeShapeType="1"/>
          </p:cNvSpPr>
          <p:nvPr/>
        </p:nvSpPr>
        <p:spPr bwMode="auto">
          <a:xfrm>
            <a:off x="4267200" y="3733800"/>
            <a:ext cx="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191" name="Text Box 7"/>
          <p:cNvSpPr txBox="1">
            <a:spLocks noChangeArrowheads="1"/>
          </p:cNvSpPr>
          <p:nvPr/>
        </p:nvSpPr>
        <p:spPr bwMode="auto">
          <a:xfrm>
            <a:off x="4229100" y="3457575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P</a:t>
            </a:r>
          </a:p>
        </p:txBody>
      </p:sp>
      <p:sp>
        <p:nvSpPr>
          <p:cNvPr id="605192" name="Text Box 8"/>
          <p:cNvSpPr txBox="1">
            <a:spLocks noChangeArrowheads="1"/>
          </p:cNvSpPr>
          <p:nvPr/>
        </p:nvSpPr>
        <p:spPr bwMode="auto">
          <a:xfrm>
            <a:off x="2895600" y="51816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O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17725" y="3733800"/>
            <a:ext cx="1158875" cy="1447800"/>
            <a:chOff x="758" y="2352"/>
            <a:chExt cx="730" cy="912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008" y="2352"/>
              <a:ext cx="480" cy="912"/>
              <a:chOff x="1008" y="2352"/>
              <a:chExt cx="480" cy="912"/>
            </a:xfrm>
          </p:grpSpPr>
          <p:sp>
            <p:nvSpPr>
              <p:cNvPr id="126019" name="Line 11"/>
              <p:cNvSpPr>
                <a:spLocks noChangeShapeType="1"/>
              </p:cNvSpPr>
              <p:nvPr/>
            </p:nvSpPr>
            <p:spPr bwMode="auto">
              <a:xfrm>
                <a:off x="1152" y="2352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020" name="Line 12"/>
              <p:cNvSpPr>
                <a:spLocks noChangeShapeType="1"/>
              </p:cNvSpPr>
              <p:nvPr/>
            </p:nvSpPr>
            <p:spPr bwMode="auto">
              <a:xfrm flipH="1">
                <a:off x="1008" y="326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021" name="Line 13"/>
              <p:cNvSpPr>
                <a:spLocks noChangeShapeType="1"/>
              </p:cNvSpPr>
              <p:nvPr/>
            </p:nvSpPr>
            <p:spPr bwMode="auto">
              <a:xfrm flipH="1">
                <a:off x="1008" y="235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6018" name="Text Box 14"/>
            <p:cNvSpPr txBox="1">
              <a:spLocks noChangeArrowheads="1"/>
            </p:cNvSpPr>
            <p:nvPr/>
          </p:nvSpPr>
          <p:spPr bwMode="auto">
            <a:xfrm>
              <a:off x="758" y="2743"/>
              <a:ext cx="4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40 mm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200400" y="5105400"/>
            <a:ext cx="1066800" cy="762000"/>
            <a:chOff x="1440" y="3216"/>
            <a:chExt cx="672" cy="480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440" y="3216"/>
              <a:ext cx="672" cy="480"/>
              <a:chOff x="1440" y="3216"/>
              <a:chExt cx="672" cy="480"/>
            </a:xfrm>
          </p:grpSpPr>
          <p:sp>
            <p:nvSpPr>
              <p:cNvPr id="126014" name="Line 17"/>
              <p:cNvSpPr>
                <a:spLocks noChangeShapeType="1"/>
              </p:cNvSpPr>
              <p:nvPr/>
            </p:nvSpPr>
            <p:spPr bwMode="auto">
              <a:xfrm>
                <a:off x="1440" y="3504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015" name="Line 18"/>
              <p:cNvSpPr>
                <a:spLocks noChangeShapeType="1"/>
              </p:cNvSpPr>
              <p:nvPr/>
            </p:nvSpPr>
            <p:spPr bwMode="auto">
              <a:xfrm>
                <a:off x="1440" y="321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6016" name="Line 19"/>
              <p:cNvSpPr>
                <a:spLocks noChangeShapeType="1"/>
              </p:cNvSpPr>
              <p:nvPr/>
            </p:nvSpPr>
            <p:spPr bwMode="auto">
              <a:xfrm>
                <a:off x="2112" y="3216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6013" name="Text Box 20"/>
            <p:cNvSpPr txBox="1">
              <a:spLocks noChangeArrowheads="1"/>
            </p:cNvSpPr>
            <p:nvPr/>
          </p:nvSpPr>
          <p:spPr bwMode="auto">
            <a:xfrm>
              <a:off x="1584" y="3504"/>
              <a:ext cx="4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30 mm</a:t>
              </a:r>
            </a:p>
          </p:txBody>
        </p:sp>
      </p:grpSp>
      <p:sp>
        <p:nvSpPr>
          <p:cNvPr id="605205" name="Line 21"/>
          <p:cNvSpPr>
            <a:spLocks noChangeShapeType="1"/>
          </p:cNvSpPr>
          <p:nvPr/>
        </p:nvSpPr>
        <p:spPr bwMode="auto">
          <a:xfrm>
            <a:off x="4267200" y="3733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06" name="Line 22"/>
          <p:cNvSpPr>
            <a:spLocks noChangeShapeType="1"/>
          </p:cNvSpPr>
          <p:nvPr/>
        </p:nvSpPr>
        <p:spPr bwMode="auto">
          <a:xfrm flipV="1">
            <a:off x="4267200" y="838200"/>
            <a:ext cx="0" cy="2895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07" name="Oval 23"/>
          <p:cNvSpPr>
            <a:spLocks noChangeArrowheads="1"/>
          </p:cNvSpPr>
          <p:nvPr/>
        </p:nvSpPr>
        <p:spPr bwMode="auto">
          <a:xfrm>
            <a:off x="4229100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08" name="Oval 24"/>
          <p:cNvSpPr>
            <a:spLocks noChangeArrowheads="1"/>
          </p:cNvSpPr>
          <p:nvPr/>
        </p:nvSpPr>
        <p:spPr bwMode="auto">
          <a:xfrm>
            <a:off x="4229100" y="4038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09" name="Oval 25"/>
          <p:cNvSpPr>
            <a:spLocks noChangeArrowheads="1"/>
          </p:cNvSpPr>
          <p:nvPr/>
        </p:nvSpPr>
        <p:spPr bwMode="auto">
          <a:xfrm>
            <a:off x="4229100" y="4800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10" name="Oval 26"/>
          <p:cNvSpPr>
            <a:spLocks noChangeArrowheads="1"/>
          </p:cNvSpPr>
          <p:nvPr/>
        </p:nvSpPr>
        <p:spPr bwMode="auto">
          <a:xfrm>
            <a:off x="3886200" y="3695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11" name="Oval 27"/>
          <p:cNvSpPr>
            <a:spLocks noChangeArrowheads="1"/>
          </p:cNvSpPr>
          <p:nvPr/>
        </p:nvSpPr>
        <p:spPr bwMode="auto">
          <a:xfrm>
            <a:off x="3552825" y="3695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12" name="Text Box 28"/>
          <p:cNvSpPr txBox="1">
            <a:spLocks noChangeArrowheads="1"/>
          </p:cNvSpPr>
          <p:nvPr/>
        </p:nvSpPr>
        <p:spPr bwMode="auto">
          <a:xfrm>
            <a:off x="4238625" y="3962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05213" name="Text Box 29"/>
          <p:cNvSpPr txBox="1">
            <a:spLocks noChangeArrowheads="1"/>
          </p:cNvSpPr>
          <p:nvPr/>
        </p:nvSpPr>
        <p:spPr bwMode="auto">
          <a:xfrm>
            <a:off x="4238625" y="4343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05214" name="Text Box 30"/>
          <p:cNvSpPr txBox="1">
            <a:spLocks noChangeArrowheads="1"/>
          </p:cNvSpPr>
          <p:nvPr/>
        </p:nvSpPr>
        <p:spPr bwMode="auto">
          <a:xfrm>
            <a:off x="4238625" y="47339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05215" name="Text Box 31"/>
          <p:cNvSpPr txBox="1">
            <a:spLocks noChangeArrowheads="1"/>
          </p:cNvSpPr>
          <p:nvPr/>
        </p:nvSpPr>
        <p:spPr bwMode="auto">
          <a:xfrm>
            <a:off x="3686175" y="34861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05216" name="Text Box 32"/>
          <p:cNvSpPr txBox="1">
            <a:spLocks noChangeArrowheads="1"/>
          </p:cNvSpPr>
          <p:nvPr/>
        </p:nvSpPr>
        <p:spPr bwMode="auto">
          <a:xfrm>
            <a:off x="3343275" y="34861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05217" name="Line 33"/>
          <p:cNvSpPr>
            <a:spLocks noChangeShapeType="1"/>
          </p:cNvSpPr>
          <p:nvPr/>
        </p:nvSpPr>
        <p:spPr bwMode="auto">
          <a:xfrm flipV="1">
            <a:off x="3200400" y="3733800"/>
            <a:ext cx="137160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18" name="Line 34"/>
          <p:cNvSpPr>
            <a:spLocks noChangeShapeType="1"/>
          </p:cNvSpPr>
          <p:nvPr/>
        </p:nvSpPr>
        <p:spPr bwMode="auto">
          <a:xfrm flipV="1">
            <a:off x="3200400" y="3733800"/>
            <a:ext cx="220980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19" name="Line 35"/>
          <p:cNvSpPr>
            <a:spLocks noChangeShapeType="1"/>
          </p:cNvSpPr>
          <p:nvPr/>
        </p:nvSpPr>
        <p:spPr bwMode="auto">
          <a:xfrm flipV="1">
            <a:off x="3200400" y="3733800"/>
            <a:ext cx="434340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20" name="Line 36"/>
          <p:cNvSpPr>
            <a:spLocks noChangeShapeType="1"/>
          </p:cNvSpPr>
          <p:nvPr/>
        </p:nvSpPr>
        <p:spPr bwMode="auto">
          <a:xfrm flipV="1">
            <a:off x="3200400" y="3048000"/>
            <a:ext cx="1066800" cy="2133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21" name="Line 37"/>
          <p:cNvSpPr>
            <a:spLocks noChangeShapeType="1"/>
          </p:cNvSpPr>
          <p:nvPr/>
        </p:nvSpPr>
        <p:spPr bwMode="auto">
          <a:xfrm flipV="1">
            <a:off x="3200400" y="1295400"/>
            <a:ext cx="1066800" cy="388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22" name="Text Box 38"/>
          <p:cNvSpPr txBox="1">
            <a:spLocks noChangeArrowheads="1"/>
          </p:cNvSpPr>
          <p:nvPr/>
        </p:nvSpPr>
        <p:spPr bwMode="auto">
          <a:xfrm>
            <a:off x="4572000" y="3505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05223" name="Text Box 39"/>
          <p:cNvSpPr txBox="1">
            <a:spLocks noChangeArrowheads="1"/>
          </p:cNvSpPr>
          <p:nvPr/>
        </p:nvSpPr>
        <p:spPr bwMode="auto">
          <a:xfrm>
            <a:off x="5410200" y="3505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05224" name="Text Box 40"/>
          <p:cNvSpPr txBox="1">
            <a:spLocks noChangeArrowheads="1"/>
          </p:cNvSpPr>
          <p:nvPr/>
        </p:nvSpPr>
        <p:spPr bwMode="auto">
          <a:xfrm>
            <a:off x="7467600" y="35052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05225" name="Text Box 41"/>
          <p:cNvSpPr txBox="1">
            <a:spLocks noChangeArrowheads="1"/>
          </p:cNvSpPr>
          <p:nvPr/>
        </p:nvSpPr>
        <p:spPr bwMode="auto">
          <a:xfrm>
            <a:off x="4057650" y="28003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05226" name="Text Box 42"/>
          <p:cNvSpPr txBox="1">
            <a:spLocks noChangeArrowheads="1"/>
          </p:cNvSpPr>
          <p:nvPr/>
        </p:nvSpPr>
        <p:spPr bwMode="auto">
          <a:xfrm>
            <a:off x="4038600" y="10572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33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05227" name="Line 43"/>
          <p:cNvSpPr>
            <a:spLocks noChangeShapeType="1"/>
          </p:cNvSpPr>
          <p:nvPr/>
        </p:nvSpPr>
        <p:spPr bwMode="auto">
          <a:xfrm>
            <a:off x="4572000" y="3733800"/>
            <a:ext cx="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28" name="Line 44"/>
          <p:cNvSpPr>
            <a:spLocks noChangeShapeType="1"/>
          </p:cNvSpPr>
          <p:nvPr/>
        </p:nvSpPr>
        <p:spPr bwMode="auto">
          <a:xfrm>
            <a:off x="5410200" y="3733800"/>
            <a:ext cx="0" cy="685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29" name="Line 45"/>
          <p:cNvSpPr>
            <a:spLocks noChangeShapeType="1"/>
          </p:cNvSpPr>
          <p:nvPr/>
        </p:nvSpPr>
        <p:spPr bwMode="auto">
          <a:xfrm>
            <a:off x="7543800" y="3733800"/>
            <a:ext cx="0" cy="1219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30" name="Line 46"/>
          <p:cNvSpPr>
            <a:spLocks noChangeShapeType="1"/>
          </p:cNvSpPr>
          <p:nvPr/>
        </p:nvSpPr>
        <p:spPr bwMode="auto">
          <a:xfrm>
            <a:off x="4267200" y="4067175"/>
            <a:ext cx="38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31" name="Line 47"/>
          <p:cNvSpPr>
            <a:spLocks noChangeShapeType="1"/>
          </p:cNvSpPr>
          <p:nvPr/>
        </p:nvSpPr>
        <p:spPr bwMode="auto">
          <a:xfrm>
            <a:off x="4267200" y="4457700"/>
            <a:ext cx="1143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32" name="Line 48"/>
          <p:cNvSpPr>
            <a:spLocks noChangeShapeType="1"/>
          </p:cNvSpPr>
          <p:nvPr/>
        </p:nvSpPr>
        <p:spPr bwMode="auto">
          <a:xfrm>
            <a:off x="4267200" y="4829175"/>
            <a:ext cx="3276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33" name="Oval 49"/>
          <p:cNvSpPr>
            <a:spLocks noChangeArrowheads="1"/>
          </p:cNvSpPr>
          <p:nvPr/>
        </p:nvSpPr>
        <p:spPr bwMode="auto">
          <a:xfrm>
            <a:off x="4533900" y="4019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34" name="Oval 50"/>
          <p:cNvSpPr>
            <a:spLocks noChangeArrowheads="1"/>
          </p:cNvSpPr>
          <p:nvPr/>
        </p:nvSpPr>
        <p:spPr bwMode="auto">
          <a:xfrm>
            <a:off x="5362575" y="4419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35" name="Oval 51"/>
          <p:cNvSpPr>
            <a:spLocks noChangeArrowheads="1"/>
          </p:cNvSpPr>
          <p:nvPr/>
        </p:nvSpPr>
        <p:spPr bwMode="auto">
          <a:xfrm>
            <a:off x="7505700" y="4791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36" name="Line 52"/>
          <p:cNvSpPr>
            <a:spLocks noChangeShapeType="1"/>
          </p:cNvSpPr>
          <p:nvPr/>
        </p:nvSpPr>
        <p:spPr bwMode="auto">
          <a:xfrm flipV="1">
            <a:off x="3914775" y="3048000"/>
            <a:ext cx="0" cy="685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37" name="Line 53"/>
          <p:cNvSpPr>
            <a:spLocks noChangeShapeType="1"/>
          </p:cNvSpPr>
          <p:nvPr/>
        </p:nvSpPr>
        <p:spPr bwMode="auto">
          <a:xfrm flipV="1">
            <a:off x="3581400" y="1295400"/>
            <a:ext cx="0" cy="2438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38" name="Line 54"/>
          <p:cNvSpPr>
            <a:spLocks noChangeShapeType="1"/>
          </p:cNvSpPr>
          <p:nvPr/>
        </p:nvSpPr>
        <p:spPr bwMode="auto">
          <a:xfrm flipH="1">
            <a:off x="3886200" y="3048000"/>
            <a:ext cx="381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39" name="Line 55"/>
          <p:cNvSpPr>
            <a:spLocks noChangeShapeType="1"/>
          </p:cNvSpPr>
          <p:nvPr/>
        </p:nvSpPr>
        <p:spPr bwMode="auto">
          <a:xfrm flipH="1">
            <a:off x="3505200" y="1295400"/>
            <a:ext cx="762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5240" name="Oval 56"/>
          <p:cNvSpPr>
            <a:spLocks noChangeArrowheads="1"/>
          </p:cNvSpPr>
          <p:nvPr/>
        </p:nvSpPr>
        <p:spPr bwMode="auto">
          <a:xfrm>
            <a:off x="3867150" y="3000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41" name="Oval 57"/>
          <p:cNvSpPr>
            <a:spLocks noChangeArrowheads="1"/>
          </p:cNvSpPr>
          <p:nvPr/>
        </p:nvSpPr>
        <p:spPr bwMode="auto">
          <a:xfrm>
            <a:off x="3533775" y="12573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42" name="Arc 58"/>
          <p:cNvSpPr>
            <a:spLocks/>
          </p:cNvSpPr>
          <p:nvPr/>
        </p:nvSpPr>
        <p:spPr bwMode="auto">
          <a:xfrm rot="10790053">
            <a:off x="3554413" y="1030288"/>
            <a:ext cx="1311275" cy="2717800"/>
          </a:xfrm>
          <a:custGeom>
            <a:avLst/>
            <a:gdLst>
              <a:gd name="T0" fmla="*/ 2147483647 w 21600"/>
              <a:gd name="T1" fmla="*/ 0 h 19238"/>
              <a:gd name="T2" fmla="*/ 2147483647 w 21600"/>
              <a:gd name="T3" fmla="*/ 2147483647 h 19238"/>
              <a:gd name="T4" fmla="*/ 0 w 21600"/>
              <a:gd name="T5" fmla="*/ 2147483647 h 19238"/>
              <a:gd name="T6" fmla="*/ 0 60000 65536"/>
              <a:gd name="T7" fmla="*/ 0 60000 65536"/>
              <a:gd name="T8" fmla="*/ 0 60000 65536"/>
              <a:gd name="T9" fmla="*/ 0 w 21600"/>
              <a:gd name="T10" fmla="*/ 0 h 19238"/>
              <a:gd name="T11" fmla="*/ 21600 w 21600"/>
              <a:gd name="T12" fmla="*/ 19238 h 192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238" fill="none" extrusionOk="0">
                <a:moveTo>
                  <a:pt x="9821" y="-1"/>
                </a:moveTo>
                <a:cubicBezTo>
                  <a:pt x="17050" y="3690"/>
                  <a:pt x="21600" y="11121"/>
                  <a:pt x="21600" y="19238"/>
                </a:cubicBezTo>
              </a:path>
              <a:path w="21600" h="19238" stroke="0" extrusionOk="0">
                <a:moveTo>
                  <a:pt x="9821" y="-1"/>
                </a:moveTo>
                <a:cubicBezTo>
                  <a:pt x="17050" y="3690"/>
                  <a:pt x="21600" y="11121"/>
                  <a:pt x="21600" y="19238"/>
                </a:cubicBezTo>
                <a:lnTo>
                  <a:pt x="0" y="1923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5243" name="Arc 59"/>
          <p:cNvSpPr>
            <a:spLocks/>
          </p:cNvSpPr>
          <p:nvPr/>
        </p:nvSpPr>
        <p:spPr bwMode="auto">
          <a:xfrm rot="16271548" flipH="1">
            <a:off x="5240337" y="2420938"/>
            <a:ext cx="1355725" cy="3371850"/>
          </a:xfrm>
          <a:custGeom>
            <a:avLst/>
            <a:gdLst>
              <a:gd name="T0" fmla="*/ 2147483647 w 21600"/>
              <a:gd name="T1" fmla="*/ 0 h 21071"/>
              <a:gd name="T2" fmla="*/ 2147483647 w 21600"/>
              <a:gd name="T3" fmla="*/ 2147483647 h 21071"/>
              <a:gd name="T4" fmla="*/ 0 w 21600"/>
              <a:gd name="T5" fmla="*/ 2147483647 h 21071"/>
              <a:gd name="T6" fmla="*/ 0 60000 65536"/>
              <a:gd name="T7" fmla="*/ 0 60000 65536"/>
              <a:gd name="T8" fmla="*/ 0 60000 65536"/>
              <a:gd name="T9" fmla="*/ 0 w 21600"/>
              <a:gd name="T10" fmla="*/ 0 h 21071"/>
              <a:gd name="T11" fmla="*/ 21600 w 21600"/>
              <a:gd name="T12" fmla="*/ 21071 h 210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071" fill="none" extrusionOk="0">
                <a:moveTo>
                  <a:pt x="4749" y="-1"/>
                </a:moveTo>
                <a:cubicBezTo>
                  <a:pt x="14601" y="2220"/>
                  <a:pt x="21600" y="10971"/>
                  <a:pt x="21600" y="21071"/>
                </a:cubicBezTo>
              </a:path>
              <a:path w="21600" h="21071" stroke="0" extrusionOk="0">
                <a:moveTo>
                  <a:pt x="4749" y="-1"/>
                </a:moveTo>
                <a:cubicBezTo>
                  <a:pt x="14601" y="2220"/>
                  <a:pt x="21600" y="10971"/>
                  <a:pt x="21600" y="21071"/>
                </a:cubicBezTo>
                <a:lnTo>
                  <a:pt x="0" y="2107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002" name="Text Box 60"/>
          <p:cNvSpPr txBox="1">
            <a:spLocks noChangeArrowheads="1"/>
          </p:cNvSpPr>
          <p:nvPr/>
        </p:nvSpPr>
        <p:spPr bwMode="auto">
          <a:xfrm>
            <a:off x="6321425" y="76200"/>
            <a:ext cx="261461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rgbClr val="FF0066"/>
                </a:solidFill>
                <a:latin typeface="Times New Roman" pitchFamily="18" charset="0"/>
              </a:rPr>
              <a:t>HYPERBOLA</a:t>
            </a:r>
          </a:p>
          <a:p>
            <a:pPr algn="ctr"/>
            <a:r>
              <a:rPr lang="en-US" sz="1400" u="sng">
                <a:solidFill>
                  <a:schemeClr val="accent2"/>
                </a:solidFill>
                <a:latin typeface="Times New Roman" pitchFamily="18" charset="0"/>
              </a:rPr>
              <a:t>THROUGH A POINT </a:t>
            </a:r>
          </a:p>
          <a:p>
            <a:pPr algn="ctr"/>
            <a:r>
              <a:rPr lang="en-US" sz="1400" u="sng">
                <a:solidFill>
                  <a:schemeClr val="accent2"/>
                </a:solidFill>
                <a:latin typeface="Times New Roman" pitchFamily="18" charset="0"/>
              </a:rPr>
              <a:t>OF KNOWN CO-ORDINATES</a:t>
            </a:r>
          </a:p>
        </p:txBody>
      </p:sp>
      <p:sp>
        <p:nvSpPr>
          <p:cNvPr id="605245" name="Rectangle 61"/>
          <p:cNvSpPr>
            <a:spLocks noChangeArrowheads="1"/>
          </p:cNvSpPr>
          <p:nvPr/>
        </p:nvSpPr>
        <p:spPr bwMode="auto">
          <a:xfrm>
            <a:off x="609600" y="741363"/>
            <a:ext cx="1752600" cy="614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228600">
              <a:tabLst>
                <a:tab pos="457200" algn="l"/>
              </a:tabLst>
            </a:pPr>
            <a:r>
              <a:rPr lang="en-US" sz="1400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Solution Steps:</a:t>
            </a:r>
            <a:endParaRPr lang="en-US" sz="14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28600">
              <a:tabLst>
                <a:tab pos="457200" algn="l"/>
              </a:tabLst>
            </a:pPr>
            <a:r>
              <a:rPr lang="en-US" sz="1200" b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700" b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Extend horizontal line from P to right side.  </a:t>
            </a:r>
          </a:p>
          <a:p>
            <a:pPr indent="-228600">
              <a:tabLst>
                <a:tab pos="457200" algn="l"/>
              </a:tabLst>
            </a:pPr>
            <a:r>
              <a:rPr lang="en-US" sz="1200" b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700" b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Extend vertical line from P upward.</a:t>
            </a:r>
          </a:p>
          <a:p>
            <a:pPr indent="-228600">
              <a:tabLst>
                <a:tab pos="457200" algn="l"/>
              </a:tabLst>
            </a:pPr>
            <a:r>
              <a:rPr lang="en-US" sz="1200" b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700" b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On horizontal line from P, mark some points taking any distance and name them after P-1, 2,3,4 etc.</a:t>
            </a:r>
          </a:p>
          <a:p>
            <a:pPr indent="-228600">
              <a:tabLst>
                <a:tab pos="457200" algn="l"/>
              </a:tabLst>
            </a:pPr>
            <a:r>
              <a:rPr lang="en-US" sz="1200" b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en-US" sz="700" b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Join 1-2-3-4 points to pole O. Let them cut part [P-B] also at 1,2,3,4 points.</a:t>
            </a:r>
          </a:p>
          <a:p>
            <a:pPr indent="-228600">
              <a:tabLst>
                <a:tab pos="457200" algn="l"/>
              </a:tabLst>
            </a:pPr>
            <a:r>
              <a:rPr lang="en-US" sz="1200" b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en-US" sz="700" b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From horizontal 1,2,3,4 draw vertical lines downwards and</a:t>
            </a:r>
          </a:p>
          <a:p>
            <a:pPr indent="-228600">
              <a:tabLst>
                <a:tab pos="457200" algn="l"/>
              </a:tabLst>
            </a:pPr>
            <a:r>
              <a:rPr lang="en-US" sz="1200" b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en-US" sz="700" b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From vertical 1,2,3,4 points  [from P-B] draw horizontal lines.</a:t>
            </a:r>
          </a:p>
          <a:p>
            <a:pPr indent="-228600">
              <a:tabLst>
                <a:tab pos="457200" algn="l"/>
              </a:tabLst>
            </a:pPr>
            <a:r>
              <a:rPr lang="en-US" sz="1200" b="0"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en-US" sz="700" b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Line from 1 horizontal and line from 1 vertical will meet at P</a:t>
            </a:r>
            <a:r>
              <a:rPr lang="en-US" sz="1200" b="0" baseline="-30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.Similarly mark P</a:t>
            </a:r>
            <a:r>
              <a:rPr lang="en-US" sz="1200" b="0" baseline="-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1200" b="0" baseline="-30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1200" b="0" baseline="-30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 points.</a:t>
            </a:r>
          </a:p>
          <a:p>
            <a:pPr indent="-228600">
              <a:tabLst>
                <a:tab pos="457200" algn="l"/>
              </a:tabLst>
            </a:pPr>
            <a:r>
              <a:rPr lang="en-US" sz="1200" b="0">
                <a:latin typeface="Times New Roman" pitchFamily="18" charset="0"/>
                <a:cs typeface="Times New Roman" pitchFamily="18" charset="0"/>
              </a:rPr>
              <a:t>8)</a:t>
            </a:r>
            <a:r>
              <a:rPr lang="en-US" sz="700" b="0">
                <a:latin typeface="Times New Roman" pitchFamily="18" charset="0"/>
                <a:cs typeface="Times New Roman" pitchFamily="18" charset="0"/>
              </a:rPr>
              <a:t>      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Repeat the procedure by marking four points on upward vertical line from P and joining all those to pole O. Name this points P</a:t>
            </a:r>
            <a:r>
              <a:rPr lang="en-US" sz="1200" b="0" baseline="-3000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1200" b="0" baseline="-3000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en-US" sz="1200" b="0" baseline="-3000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200" b="0">
                <a:latin typeface="Times New Roman" pitchFamily="18" charset="0"/>
                <a:cs typeface="Times New Roman" pitchFamily="18" charset="0"/>
              </a:rPr>
              <a:t> etc. and join them by smooth curve.</a:t>
            </a:r>
          </a:p>
          <a:p>
            <a:pPr indent="-228600">
              <a:tabLst>
                <a:tab pos="457200" algn="l"/>
              </a:tabLst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605246" name="Text Box 62"/>
          <p:cNvSpPr txBox="1">
            <a:spLocks noChangeArrowheads="1"/>
          </p:cNvSpPr>
          <p:nvPr/>
        </p:nvSpPr>
        <p:spPr bwMode="auto">
          <a:xfrm>
            <a:off x="365125" y="163513"/>
            <a:ext cx="4689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Problem No.10:</a:t>
            </a:r>
            <a:r>
              <a:rPr lang="en-US" sz="1400" b="0">
                <a:latin typeface="Times New Roman" pitchFamily="18" charset="0"/>
              </a:rPr>
              <a:t> Point P is 40 mm and 30 mm from horizontal </a:t>
            </a:r>
          </a:p>
          <a:p>
            <a:r>
              <a:rPr lang="en-US" sz="1400" b="0">
                <a:latin typeface="Times New Roman" pitchFamily="18" charset="0"/>
              </a:rPr>
              <a:t>and vertical axes respectively.Draw Hyperbola through it. </a:t>
            </a:r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26006" name="AutoShape 7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07" name="AutoShape 7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08" name="AutoShape 7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09" name="AutoShape 7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10" name="AutoShape 7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011" name="AutoShape 7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5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5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05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5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5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5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5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5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5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0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05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05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05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05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05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05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5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05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05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05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5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05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05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5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05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05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05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05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05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605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05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5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5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05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05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05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05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05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05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05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05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9" dur="500"/>
                                        <p:tgtEl>
                                          <p:spTgt spid="605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4" dur="500"/>
                                        <p:tgtEl>
                                          <p:spTgt spid="60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9" dur="500"/>
                                        <p:tgtEl>
                                          <p:spTgt spid="60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4" dur="500"/>
                                        <p:tgtEl>
                                          <p:spTgt spid="605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9" dur="500"/>
                                        <p:tgtEl>
                                          <p:spTgt spid="60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05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05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05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05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05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05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05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05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05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05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05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05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05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05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05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605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05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05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605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05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05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05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605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05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05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05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05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60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605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05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605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605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605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605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605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605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60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60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60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60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60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60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605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605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60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60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605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605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60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60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60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60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60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60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605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605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60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60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605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605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4" dur="500"/>
                                        <p:tgtEl>
                                          <p:spTgt spid="60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9" dur="500"/>
                                        <p:tgtEl>
                                          <p:spTgt spid="60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6" grpId="0" animBg="1"/>
      <p:bldP spid="605187" grpId="0" animBg="1"/>
      <p:bldP spid="605188" grpId="0" animBg="1"/>
      <p:bldP spid="605189" grpId="0" animBg="1"/>
      <p:bldP spid="605190" grpId="0" animBg="1"/>
      <p:bldP spid="605191" grpId="0" autoUpdateAnimBg="0"/>
      <p:bldP spid="605192" grpId="0" autoUpdateAnimBg="0"/>
      <p:bldP spid="605205" grpId="0" animBg="1"/>
      <p:bldP spid="605206" grpId="0" animBg="1"/>
      <p:bldP spid="605207" grpId="0" animBg="1"/>
      <p:bldP spid="605208" grpId="0" animBg="1"/>
      <p:bldP spid="605209" grpId="0" animBg="1"/>
      <p:bldP spid="605210" grpId="0" animBg="1"/>
      <p:bldP spid="605211" grpId="0" animBg="1"/>
      <p:bldP spid="605212" grpId="0" autoUpdateAnimBg="0"/>
      <p:bldP spid="605213" grpId="0" autoUpdateAnimBg="0"/>
      <p:bldP spid="605214" grpId="0" autoUpdateAnimBg="0"/>
      <p:bldP spid="605215" grpId="0" autoUpdateAnimBg="0"/>
      <p:bldP spid="605216" grpId="0" autoUpdateAnimBg="0"/>
      <p:bldP spid="605217" grpId="0" animBg="1"/>
      <p:bldP spid="605218" grpId="0" animBg="1"/>
      <p:bldP spid="605219" grpId="0" animBg="1"/>
      <p:bldP spid="605220" grpId="0" animBg="1"/>
      <p:bldP spid="605221" grpId="0" animBg="1"/>
      <p:bldP spid="605222" grpId="0" autoUpdateAnimBg="0"/>
      <p:bldP spid="605223" grpId="0" autoUpdateAnimBg="0"/>
      <p:bldP spid="605224" grpId="0" autoUpdateAnimBg="0"/>
      <p:bldP spid="605225" grpId="0" autoUpdateAnimBg="0"/>
      <p:bldP spid="605226" grpId="0" autoUpdateAnimBg="0"/>
      <p:bldP spid="605227" grpId="0" animBg="1"/>
      <p:bldP spid="605228" grpId="0" animBg="1"/>
      <p:bldP spid="605229" grpId="0" animBg="1"/>
      <p:bldP spid="605230" grpId="0" animBg="1"/>
      <p:bldP spid="605231" grpId="0" animBg="1"/>
      <p:bldP spid="605232" grpId="0" animBg="1"/>
      <p:bldP spid="605233" grpId="0" animBg="1"/>
      <p:bldP spid="605234" grpId="0" animBg="1"/>
      <p:bldP spid="605235" grpId="0" animBg="1"/>
      <p:bldP spid="605236" grpId="0" animBg="1"/>
      <p:bldP spid="605237" grpId="0" animBg="1"/>
      <p:bldP spid="605238" grpId="0" animBg="1"/>
      <p:bldP spid="605239" grpId="0" animBg="1"/>
      <p:bldP spid="605240" grpId="0" animBg="1"/>
      <p:bldP spid="605241" grpId="0" animBg="1"/>
      <p:bldP spid="605242" grpId="0" animBg="1"/>
      <p:bldP spid="605243" grpId="0" animBg="1"/>
      <p:bldP spid="605245" grpId="0" autoUpdateAnimBg="0"/>
      <p:bldP spid="60524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Line 2"/>
          <p:cNvSpPr>
            <a:spLocks noChangeShapeType="1"/>
          </p:cNvSpPr>
          <p:nvPr/>
        </p:nvSpPr>
        <p:spPr bwMode="auto">
          <a:xfrm>
            <a:off x="4086225" y="5195888"/>
            <a:ext cx="4864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492625" y="5162550"/>
            <a:ext cx="4321175" cy="66675"/>
            <a:chOff x="2160" y="3192"/>
            <a:chExt cx="3072" cy="48"/>
          </a:xfrm>
        </p:grpSpPr>
        <p:sp>
          <p:nvSpPr>
            <p:cNvPr id="127071" name="Oval 4"/>
            <p:cNvSpPr>
              <a:spLocks noChangeArrowheads="1"/>
            </p:cNvSpPr>
            <p:nvPr/>
          </p:nvSpPr>
          <p:spPr bwMode="auto">
            <a:xfrm>
              <a:off x="2160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72" name="Oval 5"/>
            <p:cNvSpPr>
              <a:spLocks noChangeArrowheads="1"/>
            </p:cNvSpPr>
            <p:nvPr/>
          </p:nvSpPr>
          <p:spPr bwMode="auto">
            <a:xfrm>
              <a:off x="2496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73" name="Oval 6"/>
            <p:cNvSpPr>
              <a:spLocks noChangeArrowheads="1"/>
            </p:cNvSpPr>
            <p:nvPr/>
          </p:nvSpPr>
          <p:spPr bwMode="auto">
            <a:xfrm>
              <a:off x="2832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74" name="Oval 7"/>
            <p:cNvSpPr>
              <a:spLocks noChangeArrowheads="1"/>
            </p:cNvSpPr>
            <p:nvPr/>
          </p:nvSpPr>
          <p:spPr bwMode="auto">
            <a:xfrm>
              <a:off x="3168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75" name="Oval 8"/>
            <p:cNvSpPr>
              <a:spLocks noChangeArrowheads="1"/>
            </p:cNvSpPr>
            <p:nvPr/>
          </p:nvSpPr>
          <p:spPr bwMode="auto">
            <a:xfrm>
              <a:off x="3504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76" name="Oval 9"/>
            <p:cNvSpPr>
              <a:spLocks noChangeArrowheads="1"/>
            </p:cNvSpPr>
            <p:nvPr/>
          </p:nvSpPr>
          <p:spPr bwMode="auto">
            <a:xfrm>
              <a:off x="3840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77" name="Oval 10"/>
            <p:cNvSpPr>
              <a:spLocks noChangeArrowheads="1"/>
            </p:cNvSpPr>
            <p:nvPr/>
          </p:nvSpPr>
          <p:spPr bwMode="auto">
            <a:xfrm>
              <a:off x="4176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78" name="Oval 11"/>
            <p:cNvSpPr>
              <a:spLocks noChangeArrowheads="1"/>
            </p:cNvSpPr>
            <p:nvPr/>
          </p:nvSpPr>
          <p:spPr bwMode="auto">
            <a:xfrm>
              <a:off x="4512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79" name="Oval 12"/>
            <p:cNvSpPr>
              <a:spLocks noChangeArrowheads="1"/>
            </p:cNvSpPr>
            <p:nvPr/>
          </p:nvSpPr>
          <p:spPr bwMode="auto">
            <a:xfrm>
              <a:off x="4848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80" name="Oval 13"/>
            <p:cNvSpPr>
              <a:spLocks noChangeArrowheads="1"/>
            </p:cNvSpPr>
            <p:nvPr/>
          </p:nvSpPr>
          <p:spPr bwMode="auto">
            <a:xfrm>
              <a:off x="5184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6222" name="Text Box 14"/>
          <p:cNvSpPr txBox="1">
            <a:spLocks noChangeArrowheads="1"/>
          </p:cNvSpPr>
          <p:nvPr/>
        </p:nvSpPr>
        <p:spPr bwMode="auto">
          <a:xfrm>
            <a:off x="5843588" y="5600700"/>
            <a:ext cx="1581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VOLUME:( M</a:t>
            </a:r>
            <a:r>
              <a:rPr lang="en-US" b="0" baseline="30000">
                <a:latin typeface="Times New Roman" pitchFamily="18" charset="0"/>
              </a:rPr>
              <a:t>3 </a:t>
            </a:r>
            <a:r>
              <a:rPr lang="en-US" b="0">
                <a:latin typeface="Times New Roman" pitchFamily="18" charset="0"/>
              </a:rPr>
              <a:t>)</a:t>
            </a:r>
          </a:p>
        </p:txBody>
      </p:sp>
      <p:sp>
        <p:nvSpPr>
          <p:cNvPr id="606223" name="Line 15"/>
          <p:cNvSpPr>
            <a:spLocks noChangeShapeType="1"/>
          </p:cNvSpPr>
          <p:nvPr/>
        </p:nvSpPr>
        <p:spPr bwMode="auto">
          <a:xfrm>
            <a:off x="5032375" y="5735638"/>
            <a:ext cx="811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6224" name="Line 16"/>
          <p:cNvSpPr>
            <a:spLocks noChangeShapeType="1"/>
          </p:cNvSpPr>
          <p:nvPr/>
        </p:nvSpPr>
        <p:spPr bwMode="auto">
          <a:xfrm flipV="1">
            <a:off x="3505200" y="4278313"/>
            <a:ext cx="0" cy="67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6225" name="Text Box 17"/>
          <p:cNvSpPr txBox="1">
            <a:spLocks noChangeArrowheads="1"/>
          </p:cNvSpPr>
          <p:nvPr/>
        </p:nvSpPr>
        <p:spPr bwMode="auto">
          <a:xfrm rot="-5400000">
            <a:off x="2926556" y="3198019"/>
            <a:ext cx="1185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PRESSURE</a:t>
            </a:r>
          </a:p>
          <a:p>
            <a:r>
              <a:rPr lang="en-US" b="0">
                <a:latin typeface="Times New Roman" pitchFamily="18" charset="0"/>
              </a:rPr>
              <a:t>( Kg/cm</a:t>
            </a:r>
            <a:r>
              <a:rPr lang="en-US" b="0" baseline="30000">
                <a:latin typeface="Times New Roman" pitchFamily="18" charset="0"/>
              </a:rPr>
              <a:t>2</a:t>
            </a:r>
            <a:r>
              <a:rPr lang="en-US" b="0">
                <a:latin typeface="Times New Roman" pitchFamily="18" charset="0"/>
              </a:rPr>
              <a:t>)</a:t>
            </a:r>
          </a:p>
        </p:txBody>
      </p:sp>
      <p:sp>
        <p:nvSpPr>
          <p:cNvPr id="606226" name="Line 18"/>
          <p:cNvSpPr>
            <a:spLocks noChangeShapeType="1"/>
          </p:cNvSpPr>
          <p:nvPr/>
        </p:nvSpPr>
        <p:spPr bwMode="auto">
          <a:xfrm>
            <a:off x="4086225" y="941388"/>
            <a:ext cx="0" cy="42545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062413" y="1076325"/>
            <a:ext cx="66675" cy="4152900"/>
            <a:chOff x="1842" y="288"/>
            <a:chExt cx="48" cy="2952"/>
          </a:xfrm>
        </p:grpSpPr>
        <p:sp>
          <p:nvSpPr>
            <p:cNvPr id="127060" name="Oval 20"/>
            <p:cNvSpPr>
              <a:spLocks noChangeArrowheads="1"/>
            </p:cNvSpPr>
            <p:nvPr/>
          </p:nvSpPr>
          <p:spPr bwMode="auto">
            <a:xfrm>
              <a:off x="1842" y="3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1" name="Oval 21"/>
            <p:cNvSpPr>
              <a:spLocks noChangeArrowheads="1"/>
            </p:cNvSpPr>
            <p:nvPr/>
          </p:nvSpPr>
          <p:spPr bwMode="auto">
            <a:xfrm>
              <a:off x="1842" y="28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2" name="Oval 22"/>
            <p:cNvSpPr>
              <a:spLocks noChangeArrowheads="1"/>
            </p:cNvSpPr>
            <p:nvPr/>
          </p:nvSpPr>
          <p:spPr bwMode="auto">
            <a:xfrm>
              <a:off x="1842" y="25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3" name="Oval 23"/>
            <p:cNvSpPr>
              <a:spLocks noChangeArrowheads="1"/>
            </p:cNvSpPr>
            <p:nvPr/>
          </p:nvSpPr>
          <p:spPr bwMode="auto">
            <a:xfrm>
              <a:off x="1842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4" name="Oval 24"/>
            <p:cNvSpPr>
              <a:spLocks noChangeArrowheads="1"/>
            </p:cNvSpPr>
            <p:nvPr/>
          </p:nvSpPr>
          <p:spPr bwMode="auto">
            <a:xfrm>
              <a:off x="1842" y="201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5" name="Oval 25"/>
            <p:cNvSpPr>
              <a:spLocks noChangeArrowheads="1"/>
            </p:cNvSpPr>
            <p:nvPr/>
          </p:nvSpPr>
          <p:spPr bwMode="auto">
            <a:xfrm>
              <a:off x="1842" y="17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6" name="Oval 26"/>
            <p:cNvSpPr>
              <a:spLocks noChangeArrowheads="1"/>
            </p:cNvSpPr>
            <p:nvPr/>
          </p:nvSpPr>
          <p:spPr bwMode="auto">
            <a:xfrm>
              <a:off x="1842" y="144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7" name="Oval 27"/>
            <p:cNvSpPr>
              <a:spLocks noChangeArrowheads="1"/>
            </p:cNvSpPr>
            <p:nvPr/>
          </p:nvSpPr>
          <p:spPr bwMode="auto">
            <a:xfrm>
              <a:off x="1842" y="11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8" name="Oval 28"/>
            <p:cNvSpPr>
              <a:spLocks noChangeArrowheads="1"/>
            </p:cNvSpPr>
            <p:nvPr/>
          </p:nvSpPr>
          <p:spPr bwMode="auto">
            <a:xfrm>
              <a:off x="1842" y="8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69" name="Oval 29"/>
            <p:cNvSpPr>
              <a:spLocks noChangeArrowheads="1"/>
            </p:cNvSpPr>
            <p:nvPr/>
          </p:nvSpPr>
          <p:spPr bwMode="auto">
            <a:xfrm>
              <a:off x="1842" y="5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70" name="Oval 30"/>
            <p:cNvSpPr>
              <a:spLocks noChangeArrowheads="1"/>
            </p:cNvSpPr>
            <p:nvPr/>
          </p:nvSpPr>
          <p:spPr bwMode="auto">
            <a:xfrm>
              <a:off x="1842" y="2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06239" name="Text Box 31"/>
          <p:cNvSpPr txBox="1">
            <a:spLocks noChangeArrowheads="1"/>
          </p:cNvSpPr>
          <p:nvPr/>
        </p:nvSpPr>
        <p:spPr bwMode="auto">
          <a:xfrm>
            <a:off x="3783013" y="51625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latin typeface="Times New Roman" pitchFamily="18" charset="0"/>
              </a:rPr>
              <a:t>0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424363" y="5187950"/>
            <a:ext cx="4557712" cy="344488"/>
            <a:chOff x="2112" y="3210"/>
            <a:chExt cx="3239" cy="245"/>
          </a:xfrm>
        </p:grpSpPr>
        <p:sp>
          <p:nvSpPr>
            <p:cNvPr id="127050" name="Text Box 33"/>
            <p:cNvSpPr txBox="1">
              <a:spLocks noChangeArrowheads="1"/>
            </p:cNvSpPr>
            <p:nvPr/>
          </p:nvSpPr>
          <p:spPr bwMode="auto">
            <a:xfrm>
              <a:off x="2112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7051" name="Text Box 34"/>
            <p:cNvSpPr txBox="1">
              <a:spLocks noChangeArrowheads="1"/>
            </p:cNvSpPr>
            <p:nvPr/>
          </p:nvSpPr>
          <p:spPr bwMode="auto">
            <a:xfrm>
              <a:off x="2436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7052" name="Text Box 35"/>
            <p:cNvSpPr txBox="1">
              <a:spLocks noChangeArrowheads="1"/>
            </p:cNvSpPr>
            <p:nvPr/>
          </p:nvSpPr>
          <p:spPr bwMode="auto">
            <a:xfrm>
              <a:off x="2759" y="3216"/>
              <a:ext cx="204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27053" name="Text Box 36"/>
            <p:cNvSpPr txBox="1">
              <a:spLocks noChangeArrowheads="1"/>
            </p:cNvSpPr>
            <p:nvPr/>
          </p:nvSpPr>
          <p:spPr bwMode="auto">
            <a:xfrm>
              <a:off x="3084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27054" name="Text Box 37"/>
            <p:cNvSpPr txBox="1">
              <a:spLocks noChangeArrowheads="1"/>
            </p:cNvSpPr>
            <p:nvPr/>
          </p:nvSpPr>
          <p:spPr bwMode="auto">
            <a:xfrm>
              <a:off x="3438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27055" name="Text Box 38"/>
            <p:cNvSpPr txBox="1">
              <a:spLocks noChangeArrowheads="1"/>
            </p:cNvSpPr>
            <p:nvPr/>
          </p:nvSpPr>
          <p:spPr bwMode="auto">
            <a:xfrm>
              <a:off x="3768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27056" name="Text Box 39"/>
            <p:cNvSpPr txBox="1">
              <a:spLocks noChangeArrowheads="1"/>
            </p:cNvSpPr>
            <p:nvPr/>
          </p:nvSpPr>
          <p:spPr bwMode="auto">
            <a:xfrm>
              <a:off x="4116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27057" name="Text Box 40"/>
            <p:cNvSpPr txBox="1">
              <a:spLocks noChangeArrowheads="1"/>
            </p:cNvSpPr>
            <p:nvPr/>
          </p:nvSpPr>
          <p:spPr bwMode="auto">
            <a:xfrm>
              <a:off x="4441" y="321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27058" name="Text Box 41"/>
            <p:cNvSpPr txBox="1">
              <a:spLocks noChangeArrowheads="1"/>
            </p:cNvSpPr>
            <p:nvPr/>
          </p:nvSpPr>
          <p:spPr bwMode="auto">
            <a:xfrm>
              <a:off x="4782" y="3216"/>
              <a:ext cx="204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27059" name="Text Box 42"/>
            <p:cNvSpPr txBox="1">
              <a:spLocks noChangeArrowheads="1"/>
            </p:cNvSpPr>
            <p:nvPr/>
          </p:nvSpPr>
          <p:spPr bwMode="auto">
            <a:xfrm>
              <a:off x="5076" y="3210"/>
              <a:ext cx="275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729038" y="952500"/>
            <a:ext cx="387350" cy="3983038"/>
            <a:chOff x="1638" y="192"/>
            <a:chExt cx="275" cy="2831"/>
          </a:xfrm>
        </p:grpSpPr>
        <p:sp>
          <p:nvSpPr>
            <p:cNvPr id="127040" name="Text Box 44"/>
            <p:cNvSpPr txBox="1">
              <a:spLocks noChangeArrowheads="1"/>
            </p:cNvSpPr>
            <p:nvPr/>
          </p:nvSpPr>
          <p:spPr bwMode="auto">
            <a:xfrm>
              <a:off x="1680" y="2784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27041" name="Text Box 45"/>
            <p:cNvSpPr txBox="1">
              <a:spLocks noChangeArrowheads="1"/>
            </p:cNvSpPr>
            <p:nvPr/>
          </p:nvSpPr>
          <p:spPr bwMode="auto">
            <a:xfrm>
              <a:off x="1680" y="2496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27042" name="Text Box 46"/>
            <p:cNvSpPr txBox="1">
              <a:spLocks noChangeArrowheads="1"/>
            </p:cNvSpPr>
            <p:nvPr/>
          </p:nvSpPr>
          <p:spPr bwMode="auto">
            <a:xfrm>
              <a:off x="1680" y="2209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27043" name="Text Box 47"/>
            <p:cNvSpPr txBox="1">
              <a:spLocks noChangeArrowheads="1"/>
            </p:cNvSpPr>
            <p:nvPr/>
          </p:nvSpPr>
          <p:spPr bwMode="auto">
            <a:xfrm>
              <a:off x="1680" y="1920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27044" name="Text Box 48"/>
            <p:cNvSpPr txBox="1">
              <a:spLocks noChangeArrowheads="1"/>
            </p:cNvSpPr>
            <p:nvPr/>
          </p:nvSpPr>
          <p:spPr bwMode="auto">
            <a:xfrm>
              <a:off x="1680" y="1632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27045" name="Text Box 49"/>
            <p:cNvSpPr txBox="1">
              <a:spLocks noChangeArrowheads="1"/>
            </p:cNvSpPr>
            <p:nvPr/>
          </p:nvSpPr>
          <p:spPr bwMode="auto">
            <a:xfrm>
              <a:off x="1680" y="1344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27046" name="Text Box 50"/>
            <p:cNvSpPr txBox="1">
              <a:spLocks noChangeArrowheads="1"/>
            </p:cNvSpPr>
            <p:nvPr/>
          </p:nvSpPr>
          <p:spPr bwMode="auto">
            <a:xfrm>
              <a:off x="1680" y="1056"/>
              <a:ext cx="203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27047" name="Text Box 51"/>
            <p:cNvSpPr txBox="1">
              <a:spLocks noChangeArrowheads="1"/>
            </p:cNvSpPr>
            <p:nvPr/>
          </p:nvSpPr>
          <p:spPr bwMode="auto">
            <a:xfrm>
              <a:off x="1680" y="768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27048" name="Text Box 52"/>
            <p:cNvSpPr txBox="1">
              <a:spLocks noChangeArrowheads="1"/>
            </p:cNvSpPr>
            <p:nvPr/>
          </p:nvSpPr>
          <p:spPr bwMode="auto">
            <a:xfrm>
              <a:off x="1680" y="480"/>
              <a:ext cx="203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27049" name="Text Box 53"/>
            <p:cNvSpPr txBox="1">
              <a:spLocks noChangeArrowheads="1"/>
            </p:cNvSpPr>
            <p:nvPr/>
          </p:nvSpPr>
          <p:spPr bwMode="auto">
            <a:xfrm>
              <a:off x="1638" y="192"/>
              <a:ext cx="275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10</a:t>
              </a:r>
            </a:p>
          </p:txBody>
        </p:sp>
      </p:grpSp>
      <p:sp>
        <p:nvSpPr>
          <p:cNvPr id="606262" name="Line 54"/>
          <p:cNvSpPr>
            <a:spLocks noChangeShapeType="1"/>
          </p:cNvSpPr>
          <p:nvPr/>
        </p:nvSpPr>
        <p:spPr bwMode="auto">
          <a:xfrm>
            <a:off x="4086225" y="1119188"/>
            <a:ext cx="5413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63" name="Line 55"/>
          <p:cNvSpPr>
            <a:spLocks noChangeShapeType="1"/>
          </p:cNvSpPr>
          <p:nvPr/>
        </p:nvSpPr>
        <p:spPr bwMode="auto">
          <a:xfrm flipV="1">
            <a:off x="4521200" y="941388"/>
            <a:ext cx="0" cy="4241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64" name="Line 56"/>
          <p:cNvSpPr>
            <a:spLocks noChangeShapeType="1"/>
          </p:cNvSpPr>
          <p:nvPr/>
        </p:nvSpPr>
        <p:spPr bwMode="auto">
          <a:xfrm>
            <a:off x="4086225" y="3170238"/>
            <a:ext cx="10810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65" name="Line 57"/>
          <p:cNvSpPr>
            <a:spLocks noChangeShapeType="1"/>
          </p:cNvSpPr>
          <p:nvPr/>
        </p:nvSpPr>
        <p:spPr bwMode="auto">
          <a:xfrm flipV="1">
            <a:off x="5006975" y="3170238"/>
            <a:ext cx="0" cy="2025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66" name="Line 58"/>
          <p:cNvSpPr>
            <a:spLocks noChangeShapeType="1"/>
          </p:cNvSpPr>
          <p:nvPr/>
        </p:nvSpPr>
        <p:spPr bwMode="auto">
          <a:xfrm>
            <a:off x="4086225" y="3575050"/>
            <a:ext cx="11493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67" name="Line 59"/>
          <p:cNvSpPr>
            <a:spLocks noChangeShapeType="1"/>
          </p:cNvSpPr>
          <p:nvPr/>
        </p:nvSpPr>
        <p:spPr bwMode="auto">
          <a:xfrm flipV="1">
            <a:off x="5248275" y="3519488"/>
            <a:ext cx="0" cy="16891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68" name="Line 60"/>
          <p:cNvSpPr>
            <a:spLocks noChangeShapeType="1"/>
          </p:cNvSpPr>
          <p:nvPr/>
        </p:nvSpPr>
        <p:spPr bwMode="auto">
          <a:xfrm>
            <a:off x="4086225" y="4140200"/>
            <a:ext cx="18923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69" name="Line 61"/>
          <p:cNvSpPr>
            <a:spLocks noChangeShapeType="1"/>
          </p:cNvSpPr>
          <p:nvPr/>
        </p:nvSpPr>
        <p:spPr bwMode="auto">
          <a:xfrm flipV="1">
            <a:off x="5961063" y="4114800"/>
            <a:ext cx="0" cy="10810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70" name="Line 62"/>
          <p:cNvSpPr>
            <a:spLocks noChangeShapeType="1"/>
          </p:cNvSpPr>
          <p:nvPr/>
        </p:nvSpPr>
        <p:spPr bwMode="auto">
          <a:xfrm>
            <a:off x="4086225" y="4359275"/>
            <a:ext cx="23637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71" name="Line 63"/>
          <p:cNvSpPr>
            <a:spLocks noChangeShapeType="1"/>
          </p:cNvSpPr>
          <p:nvPr/>
        </p:nvSpPr>
        <p:spPr bwMode="auto">
          <a:xfrm flipV="1">
            <a:off x="6413500" y="4318000"/>
            <a:ext cx="0" cy="8778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72" name="Line 64"/>
          <p:cNvSpPr>
            <a:spLocks noChangeShapeType="1"/>
          </p:cNvSpPr>
          <p:nvPr/>
        </p:nvSpPr>
        <p:spPr bwMode="auto">
          <a:xfrm>
            <a:off x="4019550" y="4748213"/>
            <a:ext cx="47942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73" name="Line 65"/>
          <p:cNvSpPr>
            <a:spLocks noChangeShapeType="1"/>
          </p:cNvSpPr>
          <p:nvPr/>
        </p:nvSpPr>
        <p:spPr bwMode="auto">
          <a:xfrm flipV="1">
            <a:off x="8789988" y="4656138"/>
            <a:ext cx="0" cy="5397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6274" name="Oval 66"/>
          <p:cNvSpPr>
            <a:spLocks noChangeArrowheads="1"/>
          </p:cNvSpPr>
          <p:nvPr/>
        </p:nvSpPr>
        <p:spPr bwMode="auto">
          <a:xfrm>
            <a:off x="4492625" y="107632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6275" name="Oval 67"/>
          <p:cNvSpPr>
            <a:spLocks noChangeArrowheads="1"/>
          </p:cNvSpPr>
          <p:nvPr/>
        </p:nvSpPr>
        <p:spPr bwMode="auto">
          <a:xfrm>
            <a:off x="4978400" y="3127375"/>
            <a:ext cx="66675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6276" name="Oval 68"/>
          <p:cNvSpPr>
            <a:spLocks noChangeArrowheads="1"/>
          </p:cNvSpPr>
          <p:nvPr/>
        </p:nvSpPr>
        <p:spPr bwMode="auto">
          <a:xfrm>
            <a:off x="5222875" y="3536950"/>
            <a:ext cx="66675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6277" name="Oval 69"/>
          <p:cNvSpPr>
            <a:spLocks noChangeArrowheads="1"/>
          </p:cNvSpPr>
          <p:nvPr/>
        </p:nvSpPr>
        <p:spPr bwMode="auto">
          <a:xfrm>
            <a:off x="5910263" y="4114800"/>
            <a:ext cx="68262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6278" name="Oval 70"/>
          <p:cNvSpPr>
            <a:spLocks noChangeArrowheads="1"/>
          </p:cNvSpPr>
          <p:nvPr/>
        </p:nvSpPr>
        <p:spPr bwMode="auto">
          <a:xfrm>
            <a:off x="6383338" y="431800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6279" name="Oval 71"/>
          <p:cNvSpPr>
            <a:spLocks noChangeArrowheads="1"/>
          </p:cNvSpPr>
          <p:nvPr/>
        </p:nvSpPr>
        <p:spPr bwMode="auto">
          <a:xfrm>
            <a:off x="8747125" y="4722813"/>
            <a:ext cx="66675" cy="68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6280" name="Line 72"/>
          <p:cNvSpPr>
            <a:spLocks noChangeShapeType="1"/>
          </p:cNvSpPr>
          <p:nvPr/>
        </p:nvSpPr>
        <p:spPr bwMode="auto">
          <a:xfrm>
            <a:off x="3698875" y="4140200"/>
            <a:ext cx="404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6281" name="Line 73"/>
          <p:cNvSpPr>
            <a:spLocks noChangeShapeType="1"/>
          </p:cNvSpPr>
          <p:nvPr/>
        </p:nvSpPr>
        <p:spPr bwMode="auto">
          <a:xfrm flipV="1">
            <a:off x="5248275" y="5183188"/>
            <a:ext cx="0" cy="404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6282" name="Arc 74"/>
          <p:cNvSpPr>
            <a:spLocks/>
          </p:cNvSpPr>
          <p:nvPr/>
        </p:nvSpPr>
        <p:spPr bwMode="auto">
          <a:xfrm rot="10790053">
            <a:off x="4559300" y="927100"/>
            <a:ext cx="1162050" cy="2628900"/>
          </a:xfrm>
          <a:custGeom>
            <a:avLst/>
            <a:gdLst>
              <a:gd name="T0" fmla="*/ 2147483647 w 21600"/>
              <a:gd name="T1" fmla="*/ 0 h 20999"/>
              <a:gd name="T2" fmla="*/ 2147483647 w 21600"/>
              <a:gd name="T3" fmla="*/ 2147483647 h 20999"/>
              <a:gd name="T4" fmla="*/ 0 w 21600"/>
              <a:gd name="T5" fmla="*/ 2147483647 h 20999"/>
              <a:gd name="T6" fmla="*/ 0 60000 65536"/>
              <a:gd name="T7" fmla="*/ 0 60000 65536"/>
              <a:gd name="T8" fmla="*/ 0 60000 65536"/>
              <a:gd name="T9" fmla="*/ 0 w 21600"/>
              <a:gd name="T10" fmla="*/ 0 h 20999"/>
              <a:gd name="T11" fmla="*/ 21600 w 21600"/>
              <a:gd name="T12" fmla="*/ 20999 h 209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999" fill="none" extrusionOk="0">
                <a:moveTo>
                  <a:pt x="8588" y="-1"/>
                </a:moveTo>
                <a:cubicBezTo>
                  <a:pt x="16487" y="3422"/>
                  <a:pt x="21600" y="11209"/>
                  <a:pt x="21600" y="19819"/>
                </a:cubicBezTo>
                <a:cubicBezTo>
                  <a:pt x="21600" y="20212"/>
                  <a:pt x="21589" y="20606"/>
                  <a:pt x="21567" y="20998"/>
                </a:cubicBezTo>
              </a:path>
              <a:path w="21600" h="20999" stroke="0" extrusionOk="0">
                <a:moveTo>
                  <a:pt x="8588" y="-1"/>
                </a:moveTo>
                <a:cubicBezTo>
                  <a:pt x="16487" y="3422"/>
                  <a:pt x="21600" y="11209"/>
                  <a:pt x="21600" y="19819"/>
                </a:cubicBezTo>
                <a:cubicBezTo>
                  <a:pt x="21600" y="20212"/>
                  <a:pt x="21589" y="20606"/>
                  <a:pt x="21567" y="20998"/>
                </a:cubicBezTo>
                <a:lnTo>
                  <a:pt x="0" y="1981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sz="2400" b="0">
                <a:latin typeface="Times New Roman" pitchFamily="18" charset="0"/>
              </a:rPr>
              <a:t> </a:t>
            </a:r>
          </a:p>
        </p:txBody>
      </p:sp>
      <p:sp>
        <p:nvSpPr>
          <p:cNvPr id="606283" name="Arc 75"/>
          <p:cNvSpPr>
            <a:spLocks/>
          </p:cNvSpPr>
          <p:nvPr/>
        </p:nvSpPr>
        <p:spPr bwMode="auto">
          <a:xfrm rot="6018010" flipV="1">
            <a:off x="6547644" y="2015332"/>
            <a:ext cx="1149350" cy="3890962"/>
          </a:xfrm>
          <a:custGeom>
            <a:avLst/>
            <a:gdLst>
              <a:gd name="T0" fmla="*/ 2147483647 w 21600"/>
              <a:gd name="T1" fmla="*/ 0 h 31120"/>
              <a:gd name="T2" fmla="*/ 2147483647 w 21600"/>
              <a:gd name="T3" fmla="*/ 2147483647 h 31120"/>
              <a:gd name="T4" fmla="*/ 0 w 21600"/>
              <a:gd name="T5" fmla="*/ 2147483647 h 31120"/>
              <a:gd name="T6" fmla="*/ 0 60000 65536"/>
              <a:gd name="T7" fmla="*/ 0 60000 65536"/>
              <a:gd name="T8" fmla="*/ 0 60000 65536"/>
              <a:gd name="T9" fmla="*/ 0 w 21600"/>
              <a:gd name="T10" fmla="*/ 0 h 31120"/>
              <a:gd name="T11" fmla="*/ 21600 w 21600"/>
              <a:gd name="T12" fmla="*/ 31120 h 311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1120" fill="none" extrusionOk="0">
                <a:moveTo>
                  <a:pt x="8588" y="-1"/>
                </a:moveTo>
                <a:cubicBezTo>
                  <a:pt x="16487" y="3422"/>
                  <a:pt x="21600" y="11209"/>
                  <a:pt x="21600" y="19819"/>
                </a:cubicBezTo>
                <a:cubicBezTo>
                  <a:pt x="21600" y="23808"/>
                  <a:pt x="20495" y="27720"/>
                  <a:pt x="18407" y="31119"/>
                </a:cubicBezTo>
              </a:path>
              <a:path w="21600" h="31120" stroke="0" extrusionOk="0">
                <a:moveTo>
                  <a:pt x="8588" y="-1"/>
                </a:moveTo>
                <a:cubicBezTo>
                  <a:pt x="16487" y="3422"/>
                  <a:pt x="21600" y="11209"/>
                  <a:pt x="21600" y="19819"/>
                </a:cubicBezTo>
                <a:cubicBezTo>
                  <a:pt x="21600" y="23808"/>
                  <a:pt x="20495" y="27720"/>
                  <a:pt x="18407" y="31119"/>
                </a:cubicBezTo>
                <a:lnTo>
                  <a:pt x="0" y="1981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011" name="Text Box 76"/>
          <p:cNvSpPr txBox="1">
            <a:spLocks noChangeArrowheads="1"/>
          </p:cNvSpPr>
          <p:nvPr/>
        </p:nvSpPr>
        <p:spPr bwMode="auto">
          <a:xfrm>
            <a:off x="6746875" y="76200"/>
            <a:ext cx="1765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rgbClr val="FF0066"/>
                </a:solidFill>
                <a:latin typeface="Times New Roman" pitchFamily="18" charset="0"/>
              </a:rPr>
              <a:t>HYPERBOLA</a:t>
            </a:r>
          </a:p>
          <a:p>
            <a:pPr algn="ctr"/>
            <a:r>
              <a:rPr lang="en-US" sz="1800" u="sng">
                <a:solidFill>
                  <a:schemeClr val="accent2"/>
                </a:solidFill>
                <a:latin typeface="Times New Roman" pitchFamily="18" charset="0"/>
              </a:rPr>
              <a:t>P-V DIAGRAM</a:t>
            </a:r>
          </a:p>
        </p:txBody>
      </p:sp>
      <p:sp>
        <p:nvSpPr>
          <p:cNvPr id="606285" name="Text Box 77"/>
          <p:cNvSpPr txBox="1">
            <a:spLocks noChangeArrowheads="1"/>
          </p:cNvSpPr>
          <p:nvPr/>
        </p:nvSpPr>
        <p:spPr bwMode="auto">
          <a:xfrm>
            <a:off x="152400" y="152400"/>
            <a:ext cx="41386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66"/>
                </a:solidFill>
                <a:latin typeface="Arial" charset="0"/>
              </a:rPr>
              <a:t>Problem no.11:</a:t>
            </a:r>
            <a:r>
              <a:rPr lang="en-US" sz="1200" b="0">
                <a:latin typeface="Arial" charset="0"/>
              </a:rPr>
              <a:t> </a:t>
            </a:r>
            <a:r>
              <a:rPr lang="en-US" sz="1200" b="0">
                <a:solidFill>
                  <a:schemeClr val="accent2"/>
                </a:solidFill>
                <a:latin typeface="Arial" charset="0"/>
              </a:rPr>
              <a:t>A sample of gas is expanded in a cylinder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</a:rPr>
              <a:t>from 10 unit pressure to 1 unit pressure.Expansion follows 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</a:rPr>
              <a:t>law PV=Constant.If initial volume being 1 unit, draw the 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</a:rPr>
              <a:t>curve of expansion. Also Name the curve.</a:t>
            </a:r>
          </a:p>
        </p:txBody>
      </p: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212725" y="1027113"/>
            <a:ext cx="3197225" cy="2955925"/>
            <a:chOff x="134" y="647"/>
            <a:chExt cx="2014" cy="1862"/>
          </a:xfrm>
        </p:grpSpPr>
        <p:sp>
          <p:nvSpPr>
            <p:cNvPr id="127021" name="Text Box 79"/>
            <p:cNvSpPr txBox="1">
              <a:spLocks noChangeArrowheads="1"/>
            </p:cNvSpPr>
            <p:nvPr/>
          </p:nvSpPr>
          <p:spPr bwMode="auto">
            <a:xfrm>
              <a:off x="134" y="647"/>
              <a:ext cx="201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Form a table giving few more values of P &amp; V </a:t>
              </a:r>
            </a:p>
          </p:txBody>
        </p:sp>
        <p:grpSp>
          <p:nvGrpSpPr>
            <p:cNvPr id="7" name="Group 80"/>
            <p:cNvGrpSpPr>
              <a:grpSpLocks/>
            </p:cNvGrpSpPr>
            <p:nvPr/>
          </p:nvGrpSpPr>
          <p:grpSpPr bwMode="auto">
            <a:xfrm>
              <a:off x="576" y="864"/>
              <a:ext cx="816" cy="1073"/>
              <a:chOff x="576" y="1152"/>
              <a:chExt cx="816" cy="1073"/>
            </a:xfrm>
          </p:grpSpPr>
          <p:sp>
            <p:nvSpPr>
              <p:cNvPr id="127024" name="Rectangle 81"/>
              <p:cNvSpPr>
                <a:spLocks noChangeArrowheads="1"/>
              </p:cNvSpPr>
              <p:nvPr/>
            </p:nvSpPr>
            <p:spPr bwMode="auto">
              <a:xfrm>
                <a:off x="576" y="1152"/>
                <a:ext cx="816" cy="1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025" name="Rectangle 82"/>
              <p:cNvSpPr>
                <a:spLocks noChangeArrowheads="1"/>
              </p:cNvSpPr>
              <p:nvPr/>
            </p:nvSpPr>
            <p:spPr bwMode="auto">
              <a:xfrm>
                <a:off x="576" y="1344"/>
                <a:ext cx="816" cy="816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83"/>
              <p:cNvGrpSpPr>
                <a:grpSpLocks/>
              </p:cNvGrpSpPr>
              <p:nvPr/>
            </p:nvGrpSpPr>
            <p:grpSpPr bwMode="auto">
              <a:xfrm>
                <a:off x="614" y="1170"/>
                <a:ext cx="738" cy="1055"/>
                <a:chOff x="614" y="1170"/>
                <a:chExt cx="738" cy="1055"/>
              </a:xfrm>
            </p:grpSpPr>
            <p:grpSp>
              <p:nvGrpSpPr>
                <p:cNvPr id="9" name="Group 84"/>
                <p:cNvGrpSpPr>
                  <a:grpSpLocks/>
                </p:cNvGrpSpPr>
                <p:nvPr/>
              </p:nvGrpSpPr>
              <p:grpSpPr bwMode="auto">
                <a:xfrm>
                  <a:off x="654" y="1170"/>
                  <a:ext cx="692" cy="299"/>
                  <a:chOff x="672" y="1056"/>
                  <a:chExt cx="692" cy="299"/>
                </a:xfrm>
              </p:grpSpPr>
              <p:sp>
                <p:nvSpPr>
                  <p:cNvPr id="127038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72" y="1067"/>
                    <a:ext cx="69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marL="457200" indent="-457200"/>
                    <a:r>
                      <a:rPr lang="en-US" sz="1200" b="0">
                        <a:latin typeface="Times New Roman" pitchFamily="18" charset="0"/>
                      </a:rPr>
                      <a:t>P       V    =   C</a:t>
                    </a:r>
                  </a:p>
                  <a:p>
                    <a:pPr marL="457200" indent="-457200"/>
                    <a:endParaRPr lang="en-US" sz="1200" b="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7039" name="Text Box 86"/>
                  <p:cNvSpPr txBox="1">
                    <a:spLocks noChangeArrowheads="1"/>
                  </p:cNvSpPr>
                  <p:nvPr/>
                </p:nvSpPr>
                <p:spPr bwMode="auto">
                  <a:xfrm rot="-2707251">
                    <a:off x="765" y="1039"/>
                    <a:ext cx="197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800">
                        <a:latin typeface="Times New Roman" pitchFamily="18" charset="0"/>
                      </a:rPr>
                      <a:t>+</a:t>
                    </a:r>
                  </a:p>
                </p:txBody>
              </p:sp>
            </p:grpSp>
            <p:sp>
              <p:nvSpPr>
                <p:cNvPr id="127028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614" y="1367"/>
                  <a:ext cx="236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0">
                      <a:latin typeface="Times New Roman" pitchFamily="18" charset="0"/>
                    </a:rPr>
                    <a:t>10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5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4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2.5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2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27029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882" y="1362"/>
                  <a:ext cx="236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0">
                      <a:latin typeface="Times New Roman" pitchFamily="18" charset="0"/>
                    </a:rPr>
                    <a:t>1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2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2.5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4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5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10</a:t>
                  </a:r>
                </a:p>
              </p:txBody>
            </p:sp>
            <p:sp>
              <p:nvSpPr>
                <p:cNvPr id="127030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1140" y="1362"/>
                  <a:ext cx="212" cy="8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0">
                      <a:latin typeface="Times New Roman" pitchFamily="18" charset="0"/>
                    </a:rPr>
                    <a:t>10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10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10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10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10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10</a:t>
                  </a:r>
                </a:p>
                <a:p>
                  <a:endParaRPr lang="en-US" sz="1200" b="0">
                    <a:latin typeface="Times New Roman" pitchFamily="18" charset="0"/>
                  </a:endParaRPr>
                </a:p>
              </p:txBody>
            </p:sp>
            <p:sp>
              <p:nvSpPr>
                <p:cNvPr id="127031" name="Text Box 90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49" y="1339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127032" name="Text Box 91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55" y="1453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127033" name="Text Box 92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55" y="1567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127034" name="Text Box 93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55" y="1688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127035" name="Text Box 94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55" y="1802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127036" name="Text Box 95"/>
                <p:cNvSpPr txBox="1">
                  <a:spLocks noChangeArrowheads="1"/>
                </p:cNvSpPr>
                <p:nvPr/>
              </p:nvSpPr>
              <p:spPr bwMode="auto">
                <a:xfrm rot="-2707251">
                  <a:off x="755" y="1910"/>
                  <a:ext cx="19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127037" name="Text Box 96"/>
                <p:cNvSpPr txBox="1">
                  <a:spLocks noChangeArrowheads="1"/>
                </p:cNvSpPr>
                <p:nvPr/>
              </p:nvSpPr>
              <p:spPr bwMode="auto">
                <a:xfrm>
                  <a:off x="1026" y="1356"/>
                  <a:ext cx="170" cy="7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0">
                      <a:latin typeface="Times New Roman" pitchFamily="18" charset="0"/>
                    </a:rPr>
                    <a:t>=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=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=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=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=</a:t>
                  </a:r>
                </a:p>
                <a:p>
                  <a:r>
                    <a:rPr lang="en-US" sz="1200" b="0">
                      <a:latin typeface="Times New Roman" pitchFamily="18" charset="0"/>
                    </a:rPr>
                    <a:t>=</a:t>
                  </a:r>
                </a:p>
              </p:txBody>
            </p:sp>
          </p:grpSp>
        </p:grpSp>
        <p:sp>
          <p:nvSpPr>
            <p:cNvPr id="127023" name="Text Box 97"/>
            <p:cNvSpPr txBox="1">
              <a:spLocks noChangeArrowheads="1"/>
            </p:cNvSpPr>
            <p:nvPr/>
          </p:nvSpPr>
          <p:spPr bwMode="auto">
            <a:xfrm>
              <a:off x="159" y="1876"/>
              <a:ext cx="1735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>
                  <a:latin typeface="Arial" charset="0"/>
                </a:rPr>
                <a:t>Now draw a Graph of </a:t>
              </a:r>
            </a:p>
            <a:p>
              <a:pPr algn="ctr"/>
              <a:r>
                <a:rPr lang="en-US" sz="1200" b="0">
                  <a:latin typeface="Arial" charset="0"/>
                </a:rPr>
                <a:t>Pressure against Volume.</a:t>
              </a:r>
            </a:p>
            <a:p>
              <a:pPr algn="ctr"/>
              <a:r>
                <a:rPr lang="en-US" sz="1200" b="0">
                  <a:latin typeface="Arial" charset="0"/>
                </a:rPr>
                <a:t>It is a PV Diagram and it is Hyperbola.</a:t>
              </a:r>
            </a:p>
            <a:p>
              <a:pPr algn="ctr"/>
              <a:r>
                <a:rPr lang="en-US" sz="1200" b="0">
                  <a:latin typeface="Arial" charset="0"/>
                </a:rPr>
                <a:t>Take pressure on vertical axis and </a:t>
              </a:r>
            </a:p>
            <a:p>
              <a:pPr algn="ctr"/>
              <a:r>
                <a:rPr lang="en-US" sz="1200" b="0">
                  <a:latin typeface="Arial" charset="0"/>
                </a:rPr>
                <a:t>Volume on horizontal axis.</a:t>
              </a:r>
            </a:p>
          </p:txBody>
        </p:sp>
      </p:grpSp>
      <p:grpSp>
        <p:nvGrpSpPr>
          <p:cNvPr id="10" name="Group 105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27015" name="AutoShape 106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6" name="AutoShape 10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7" name="AutoShape 10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8" name="AutoShape 10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19" name="AutoShape 11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020" name="AutoShape 11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6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6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6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6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6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6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6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6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6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6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6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6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06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06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06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6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0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0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0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0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0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0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0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6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06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0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0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0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0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06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06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0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0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0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06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06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06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06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06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06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0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0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06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06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06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06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06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06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06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06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606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606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06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06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06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06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06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06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606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606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06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06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06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06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06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06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500"/>
                                        <p:tgtEl>
                                          <p:spTgt spid="60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0" dur="500"/>
                                        <p:tgtEl>
                                          <p:spTgt spid="60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6210" grpId="0" animBg="1"/>
      <p:bldP spid="606222" grpId="0" autoUpdateAnimBg="0"/>
      <p:bldP spid="606223" grpId="0" animBg="1"/>
      <p:bldP spid="606224" grpId="0" animBg="1"/>
      <p:bldP spid="606225" grpId="0" autoUpdateAnimBg="0"/>
      <p:bldP spid="606226" grpId="0" animBg="1"/>
      <p:bldP spid="606239" grpId="0" autoUpdateAnimBg="0"/>
      <p:bldP spid="606262" grpId="0" animBg="1"/>
      <p:bldP spid="606263" grpId="0" animBg="1"/>
      <p:bldP spid="606264" grpId="0" animBg="1"/>
      <p:bldP spid="606265" grpId="0" animBg="1"/>
      <p:bldP spid="606266" grpId="0" animBg="1"/>
      <p:bldP spid="606267" grpId="0" animBg="1"/>
      <p:bldP spid="606268" grpId="0" animBg="1"/>
      <p:bldP spid="606269" grpId="0" animBg="1"/>
      <p:bldP spid="606270" grpId="0" animBg="1"/>
      <p:bldP spid="606271" grpId="0" animBg="1"/>
      <p:bldP spid="606272" grpId="0" animBg="1"/>
      <p:bldP spid="606273" grpId="0" animBg="1"/>
      <p:bldP spid="606274" grpId="0" animBg="1"/>
      <p:bldP spid="606275" grpId="0" animBg="1"/>
      <p:bldP spid="606276" grpId="0" animBg="1"/>
      <p:bldP spid="606277" grpId="0" animBg="1"/>
      <p:bldP spid="606278" grpId="0" animBg="1"/>
      <p:bldP spid="606279" grpId="0" animBg="1"/>
      <p:bldP spid="606280" grpId="0" animBg="1"/>
      <p:bldP spid="606281" grpId="0" animBg="1"/>
      <p:bldP spid="606282" grpId="0" animBg="1" autoUpdateAnimBg="0"/>
      <p:bldP spid="606283" grpId="0" animBg="1"/>
      <p:bldP spid="60628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Line 2"/>
          <p:cNvSpPr>
            <a:spLocks noChangeShapeType="1"/>
          </p:cNvSpPr>
          <p:nvPr/>
        </p:nvSpPr>
        <p:spPr bwMode="auto">
          <a:xfrm>
            <a:off x="4594225" y="1371600"/>
            <a:ext cx="0" cy="419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7235" name="Line 3"/>
          <p:cNvSpPr>
            <a:spLocks noChangeShapeType="1"/>
          </p:cNvSpPr>
          <p:nvPr/>
        </p:nvSpPr>
        <p:spPr bwMode="auto">
          <a:xfrm>
            <a:off x="4594225" y="3394075"/>
            <a:ext cx="1985963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7236" name="Oval 4"/>
          <p:cNvSpPr>
            <a:spLocks noChangeArrowheads="1"/>
          </p:cNvSpPr>
          <p:nvPr/>
        </p:nvSpPr>
        <p:spPr bwMode="auto">
          <a:xfrm>
            <a:off x="4565650" y="3365500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37" name="Oval 5"/>
          <p:cNvSpPr>
            <a:spLocks noChangeArrowheads="1"/>
          </p:cNvSpPr>
          <p:nvPr/>
        </p:nvSpPr>
        <p:spPr bwMode="auto">
          <a:xfrm>
            <a:off x="4867275" y="3365500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38" name="Oval 6"/>
          <p:cNvSpPr>
            <a:spLocks noChangeArrowheads="1"/>
          </p:cNvSpPr>
          <p:nvPr/>
        </p:nvSpPr>
        <p:spPr bwMode="auto">
          <a:xfrm>
            <a:off x="5168900" y="3365500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39" name="Oval 7"/>
          <p:cNvSpPr>
            <a:spLocks noChangeArrowheads="1"/>
          </p:cNvSpPr>
          <p:nvPr/>
        </p:nvSpPr>
        <p:spPr bwMode="auto">
          <a:xfrm>
            <a:off x="5470525" y="3365500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40" name="Oval 8"/>
          <p:cNvSpPr>
            <a:spLocks noChangeArrowheads="1"/>
          </p:cNvSpPr>
          <p:nvPr/>
        </p:nvSpPr>
        <p:spPr bwMode="auto">
          <a:xfrm>
            <a:off x="5772150" y="3365500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41" name="Line 9"/>
          <p:cNvSpPr>
            <a:spLocks noChangeShapeType="1"/>
          </p:cNvSpPr>
          <p:nvPr/>
        </p:nvSpPr>
        <p:spPr bwMode="auto">
          <a:xfrm>
            <a:off x="5197475" y="3336925"/>
            <a:ext cx="0" cy="138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7242" name="Line 10"/>
          <p:cNvSpPr>
            <a:spLocks noChangeShapeType="1"/>
          </p:cNvSpPr>
          <p:nvPr/>
        </p:nvSpPr>
        <p:spPr bwMode="auto">
          <a:xfrm>
            <a:off x="5499100" y="1728788"/>
            <a:ext cx="3175" cy="33305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7243" name="Line 11"/>
          <p:cNvSpPr>
            <a:spLocks noChangeShapeType="1"/>
          </p:cNvSpPr>
          <p:nvPr/>
        </p:nvSpPr>
        <p:spPr bwMode="auto">
          <a:xfrm rot="4234194" flipH="1">
            <a:off x="4992688" y="2543175"/>
            <a:ext cx="1595437" cy="1317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7244" name="Line 12"/>
          <p:cNvSpPr>
            <a:spLocks noChangeShapeType="1"/>
          </p:cNvSpPr>
          <p:nvPr/>
        </p:nvSpPr>
        <p:spPr bwMode="auto">
          <a:xfrm rot="-4234194" flipH="1" flipV="1">
            <a:off x="4941094" y="4034631"/>
            <a:ext cx="1749425" cy="13176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7245" name="Line 13"/>
          <p:cNvSpPr>
            <a:spLocks noChangeShapeType="1"/>
          </p:cNvSpPr>
          <p:nvPr/>
        </p:nvSpPr>
        <p:spPr bwMode="auto">
          <a:xfrm>
            <a:off x="5795963" y="1243013"/>
            <a:ext cx="0" cy="43703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7246" name="Line 14"/>
          <p:cNvSpPr>
            <a:spLocks noChangeShapeType="1"/>
          </p:cNvSpPr>
          <p:nvPr/>
        </p:nvSpPr>
        <p:spPr bwMode="auto">
          <a:xfrm rot="5130196" flipH="1">
            <a:off x="4885532" y="2220118"/>
            <a:ext cx="2114550" cy="1381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7247" name="Line 15"/>
          <p:cNvSpPr>
            <a:spLocks noChangeShapeType="1"/>
          </p:cNvSpPr>
          <p:nvPr/>
        </p:nvSpPr>
        <p:spPr bwMode="auto">
          <a:xfrm rot="-5130196" flipH="1" flipV="1">
            <a:off x="4850606" y="4387057"/>
            <a:ext cx="2192337" cy="13335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7248" name="Line 16"/>
          <p:cNvSpPr>
            <a:spLocks noChangeShapeType="1"/>
          </p:cNvSpPr>
          <p:nvPr/>
        </p:nvSpPr>
        <p:spPr bwMode="auto">
          <a:xfrm>
            <a:off x="6089650" y="914400"/>
            <a:ext cx="3175" cy="49768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7249" name="Oval 17"/>
          <p:cNvSpPr>
            <a:spLocks noChangeArrowheads="1"/>
          </p:cNvSpPr>
          <p:nvPr/>
        </p:nvSpPr>
        <p:spPr bwMode="auto">
          <a:xfrm>
            <a:off x="5470525" y="1868488"/>
            <a:ext cx="58738" cy="68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50" name="Oval 18"/>
          <p:cNvSpPr>
            <a:spLocks noChangeArrowheads="1"/>
          </p:cNvSpPr>
          <p:nvPr/>
        </p:nvSpPr>
        <p:spPr bwMode="auto">
          <a:xfrm>
            <a:off x="5762625" y="1243013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51" name="Oval 19"/>
          <p:cNvSpPr>
            <a:spLocks noChangeArrowheads="1"/>
          </p:cNvSpPr>
          <p:nvPr/>
        </p:nvSpPr>
        <p:spPr bwMode="auto">
          <a:xfrm>
            <a:off x="6064250" y="862013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52" name="Oval 20"/>
          <p:cNvSpPr>
            <a:spLocks noChangeArrowheads="1"/>
          </p:cNvSpPr>
          <p:nvPr/>
        </p:nvSpPr>
        <p:spPr bwMode="auto">
          <a:xfrm>
            <a:off x="5470525" y="4851400"/>
            <a:ext cx="58738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53" name="Oval 21"/>
          <p:cNvSpPr>
            <a:spLocks noChangeArrowheads="1"/>
          </p:cNvSpPr>
          <p:nvPr/>
        </p:nvSpPr>
        <p:spPr bwMode="auto">
          <a:xfrm>
            <a:off x="5762625" y="5475288"/>
            <a:ext cx="587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54" name="Oval 22"/>
          <p:cNvSpPr>
            <a:spLocks noChangeArrowheads="1"/>
          </p:cNvSpPr>
          <p:nvPr/>
        </p:nvSpPr>
        <p:spPr bwMode="auto">
          <a:xfrm>
            <a:off x="6054725" y="5822950"/>
            <a:ext cx="58738" cy="682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55" name="Arc 23"/>
          <p:cNvSpPr>
            <a:spLocks/>
          </p:cNvSpPr>
          <p:nvPr/>
        </p:nvSpPr>
        <p:spPr bwMode="auto">
          <a:xfrm rot="10405129">
            <a:off x="5311775" y="3336925"/>
            <a:ext cx="1187450" cy="2600325"/>
          </a:xfrm>
          <a:custGeom>
            <a:avLst/>
            <a:gdLst>
              <a:gd name="T0" fmla="*/ 2147483647 w 21600"/>
              <a:gd name="T1" fmla="*/ 0 h 19417"/>
              <a:gd name="T2" fmla="*/ 2147483647 w 21600"/>
              <a:gd name="T3" fmla="*/ 2147483647 h 19417"/>
              <a:gd name="T4" fmla="*/ 0 w 21600"/>
              <a:gd name="T5" fmla="*/ 2147483647 h 19417"/>
              <a:gd name="T6" fmla="*/ 0 60000 65536"/>
              <a:gd name="T7" fmla="*/ 0 60000 65536"/>
              <a:gd name="T8" fmla="*/ 0 60000 65536"/>
              <a:gd name="T9" fmla="*/ 0 w 21600"/>
              <a:gd name="T10" fmla="*/ 0 h 19417"/>
              <a:gd name="T11" fmla="*/ 21600 w 21600"/>
              <a:gd name="T12" fmla="*/ 19417 h 194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417" fill="none" extrusionOk="0">
                <a:moveTo>
                  <a:pt x="9462" y="0"/>
                </a:moveTo>
                <a:cubicBezTo>
                  <a:pt x="16888" y="3619"/>
                  <a:pt x="21600" y="11156"/>
                  <a:pt x="21600" y="19417"/>
                </a:cubicBezTo>
              </a:path>
              <a:path w="21600" h="19417" stroke="0" extrusionOk="0">
                <a:moveTo>
                  <a:pt x="9462" y="0"/>
                </a:moveTo>
                <a:cubicBezTo>
                  <a:pt x="16888" y="3619"/>
                  <a:pt x="21600" y="11156"/>
                  <a:pt x="21600" y="19417"/>
                </a:cubicBezTo>
                <a:lnTo>
                  <a:pt x="0" y="1941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56" name="Arc 24"/>
          <p:cNvSpPr>
            <a:spLocks/>
          </p:cNvSpPr>
          <p:nvPr/>
        </p:nvSpPr>
        <p:spPr bwMode="auto">
          <a:xfrm rot="11194871" flipV="1">
            <a:off x="5295900" y="896938"/>
            <a:ext cx="1187450" cy="2601912"/>
          </a:xfrm>
          <a:custGeom>
            <a:avLst/>
            <a:gdLst>
              <a:gd name="T0" fmla="*/ 2147483647 w 21600"/>
              <a:gd name="T1" fmla="*/ 0 h 19417"/>
              <a:gd name="T2" fmla="*/ 2147483647 w 21600"/>
              <a:gd name="T3" fmla="*/ 2147483647 h 19417"/>
              <a:gd name="T4" fmla="*/ 0 w 21600"/>
              <a:gd name="T5" fmla="*/ 2147483647 h 19417"/>
              <a:gd name="T6" fmla="*/ 0 60000 65536"/>
              <a:gd name="T7" fmla="*/ 0 60000 65536"/>
              <a:gd name="T8" fmla="*/ 0 60000 65536"/>
              <a:gd name="T9" fmla="*/ 0 w 21600"/>
              <a:gd name="T10" fmla="*/ 0 h 19417"/>
              <a:gd name="T11" fmla="*/ 21600 w 21600"/>
              <a:gd name="T12" fmla="*/ 19417 h 194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417" fill="none" extrusionOk="0">
                <a:moveTo>
                  <a:pt x="9462" y="0"/>
                </a:moveTo>
                <a:cubicBezTo>
                  <a:pt x="16888" y="3619"/>
                  <a:pt x="21600" y="11156"/>
                  <a:pt x="21600" y="19417"/>
                </a:cubicBezTo>
              </a:path>
              <a:path w="21600" h="19417" stroke="0" extrusionOk="0">
                <a:moveTo>
                  <a:pt x="9462" y="0"/>
                </a:moveTo>
                <a:cubicBezTo>
                  <a:pt x="16888" y="3619"/>
                  <a:pt x="21600" y="11156"/>
                  <a:pt x="21600" y="19417"/>
                </a:cubicBezTo>
                <a:lnTo>
                  <a:pt x="0" y="19417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7257" name="Text Box 25"/>
          <p:cNvSpPr txBox="1">
            <a:spLocks noChangeArrowheads="1"/>
          </p:cNvSpPr>
          <p:nvPr/>
        </p:nvSpPr>
        <p:spPr bwMode="auto">
          <a:xfrm>
            <a:off x="6013450" y="29718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Times New Roman" pitchFamily="18" charset="0"/>
              </a:rPr>
              <a:t>F ( </a:t>
            </a:r>
            <a:r>
              <a:rPr lang="en-US" sz="1800" b="0" i="1">
                <a:latin typeface="Times New Roman" pitchFamily="18" charset="0"/>
              </a:rPr>
              <a:t>focus</a:t>
            </a:r>
            <a:r>
              <a:rPr lang="en-US" sz="1800">
                <a:latin typeface="Times New Roman" pitchFamily="18" charset="0"/>
              </a:rPr>
              <a:t>)</a:t>
            </a:r>
          </a:p>
        </p:txBody>
      </p:sp>
      <p:sp>
        <p:nvSpPr>
          <p:cNvPr id="607258" name="Text Box 26"/>
          <p:cNvSpPr txBox="1">
            <a:spLocks noChangeArrowheads="1"/>
          </p:cNvSpPr>
          <p:nvPr/>
        </p:nvSpPr>
        <p:spPr bwMode="auto">
          <a:xfrm>
            <a:off x="5099050" y="3152775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latin typeface="Times New Roman" pitchFamily="18" charset="0"/>
              </a:rPr>
              <a:t>V</a:t>
            </a:r>
          </a:p>
        </p:txBody>
      </p:sp>
      <p:sp>
        <p:nvSpPr>
          <p:cNvPr id="607259" name="Text Box 27"/>
          <p:cNvSpPr txBox="1">
            <a:spLocks noChangeArrowheads="1"/>
          </p:cNvSpPr>
          <p:nvPr/>
        </p:nvSpPr>
        <p:spPr bwMode="auto">
          <a:xfrm>
            <a:off x="4584700" y="3048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0">
                <a:latin typeface="Times New Roman" pitchFamily="18" charset="0"/>
              </a:rPr>
              <a:t>(vertex)</a:t>
            </a:r>
            <a:endParaRPr lang="en-US" sz="1400" b="0">
              <a:latin typeface="Times New Roman" pitchFamily="18" charset="0"/>
            </a:endParaRPr>
          </a:p>
        </p:txBody>
      </p:sp>
      <p:sp>
        <p:nvSpPr>
          <p:cNvPr id="607260" name="Text Box 28"/>
          <p:cNvSpPr txBox="1">
            <a:spLocks noChangeArrowheads="1"/>
          </p:cNvSpPr>
          <p:nvPr/>
        </p:nvSpPr>
        <p:spPr bwMode="auto">
          <a:xfrm>
            <a:off x="4413250" y="1066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607261" name="Text Box 29"/>
          <p:cNvSpPr txBox="1">
            <a:spLocks noChangeArrowheads="1"/>
          </p:cNvSpPr>
          <p:nvPr/>
        </p:nvSpPr>
        <p:spPr bwMode="auto">
          <a:xfrm>
            <a:off x="4413250" y="56388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607262" name="Oval 30"/>
          <p:cNvSpPr>
            <a:spLocks noChangeArrowheads="1"/>
          </p:cNvSpPr>
          <p:nvPr/>
        </p:nvSpPr>
        <p:spPr bwMode="auto">
          <a:xfrm>
            <a:off x="60706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565650" y="1676400"/>
            <a:ext cx="914400" cy="274638"/>
            <a:chOff x="2160" y="1056"/>
            <a:chExt cx="576" cy="173"/>
          </a:xfrm>
        </p:grpSpPr>
        <p:sp>
          <p:nvSpPr>
            <p:cNvPr id="128047" name="Line 32"/>
            <p:cNvSpPr>
              <a:spLocks noChangeShapeType="1"/>
            </p:cNvSpPr>
            <p:nvPr/>
          </p:nvSpPr>
          <p:spPr bwMode="auto">
            <a:xfrm flipH="1">
              <a:off x="2160" y="1200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048" name="Text Box 33"/>
            <p:cNvSpPr txBox="1">
              <a:spLocks noChangeArrowheads="1"/>
            </p:cNvSpPr>
            <p:nvPr/>
          </p:nvSpPr>
          <p:spPr bwMode="auto">
            <a:xfrm>
              <a:off x="2256" y="1056"/>
              <a:ext cx="3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30mm</a:t>
              </a:r>
            </a:p>
          </p:txBody>
        </p:sp>
      </p:grpSp>
      <p:sp>
        <p:nvSpPr>
          <p:cNvPr id="607266" name="Text Box 34"/>
          <p:cNvSpPr txBox="1">
            <a:spLocks noChangeArrowheads="1"/>
          </p:cNvSpPr>
          <p:nvPr/>
        </p:nvSpPr>
        <p:spPr bwMode="auto">
          <a:xfrm rot="3613386">
            <a:off x="5406231" y="2359819"/>
            <a:ext cx="574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0">
                <a:latin typeface="Times New Roman" pitchFamily="18" charset="0"/>
              </a:rPr>
              <a:t>45mm</a:t>
            </a:r>
          </a:p>
        </p:txBody>
      </p:sp>
      <p:sp>
        <p:nvSpPr>
          <p:cNvPr id="128033" name="Text Box 35"/>
          <p:cNvSpPr txBox="1">
            <a:spLocks noChangeArrowheads="1"/>
          </p:cNvSpPr>
          <p:nvPr/>
        </p:nvSpPr>
        <p:spPr bwMode="auto">
          <a:xfrm>
            <a:off x="7029450" y="0"/>
            <a:ext cx="2114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800" u="sng">
                <a:solidFill>
                  <a:srgbClr val="FF0066"/>
                </a:solidFill>
                <a:latin typeface="Times New Roman" pitchFamily="18" charset="0"/>
              </a:rPr>
              <a:t>HYPERBOLA</a:t>
            </a:r>
          </a:p>
          <a:p>
            <a:pPr algn="r"/>
            <a:r>
              <a:rPr lang="en-US" sz="1800" u="sng">
                <a:solidFill>
                  <a:schemeClr val="accent2"/>
                </a:solidFill>
                <a:latin typeface="Times New Roman" pitchFamily="18" charset="0"/>
              </a:rPr>
              <a:t>DIRECTRIX </a:t>
            </a:r>
          </a:p>
          <a:p>
            <a:pPr algn="r"/>
            <a:r>
              <a:rPr lang="en-US" sz="1800" u="sng">
                <a:solidFill>
                  <a:schemeClr val="accent2"/>
                </a:solidFill>
                <a:latin typeface="Times New Roman" pitchFamily="18" charset="0"/>
              </a:rPr>
              <a:t> FOCUS METHOD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38100"/>
            <a:ext cx="6700838" cy="685800"/>
            <a:chOff x="23" y="48"/>
            <a:chExt cx="4221" cy="432"/>
          </a:xfrm>
        </p:grpSpPr>
        <p:sp>
          <p:nvSpPr>
            <p:cNvPr id="128045" name="Rectangle 37"/>
            <p:cNvSpPr>
              <a:spLocks noChangeArrowheads="1"/>
            </p:cNvSpPr>
            <p:nvPr/>
          </p:nvSpPr>
          <p:spPr bwMode="auto">
            <a:xfrm>
              <a:off x="48" y="48"/>
              <a:ext cx="4128" cy="43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6" name="Text Box 38"/>
            <p:cNvSpPr txBox="1">
              <a:spLocks noChangeArrowheads="1"/>
            </p:cNvSpPr>
            <p:nvPr/>
          </p:nvSpPr>
          <p:spPr bwMode="auto">
            <a:xfrm>
              <a:off x="23" y="48"/>
              <a:ext cx="4221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solidFill>
                    <a:srgbClr val="FF0066"/>
                  </a:solidFill>
                  <a:latin typeface="Times New Roman" pitchFamily="18" charset="0"/>
                </a:rPr>
                <a:t>PROBLEM 12</a:t>
              </a:r>
              <a:r>
                <a:rPr lang="en-US" sz="1400" i="1">
                  <a:latin typeface="Times New Roman" pitchFamily="18" charset="0"/>
                </a:rPr>
                <a:t>:-</a:t>
              </a:r>
              <a:r>
                <a:rPr lang="en-US" sz="1400" b="0">
                  <a:latin typeface="Times New Roman" pitchFamily="18" charset="0"/>
                </a:rPr>
                <a:t>  </a:t>
              </a:r>
              <a:r>
                <a:rPr lang="en-US" sz="1200" b="0">
                  <a:latin typeface="Arial" charset="0"/>
                </a:rPr>
                <a:t>POINT </a:t>
              </a:r>
              <a:r>
                <a:rPr lang="en-US" sz="1200">
                  <a:latin typeface="Arial" charset="0"/>
                </a:rPr>
                <a:t>F</a:t>
              </a:r>
              <a:r>
                <a:rPr lang="en-US" sz="1200" b="0">
                  <a:latin typeface="Arial" charset="0"/>
                </a:rPr>
                <a:t> IS 50 MM FROM A LINE </a:t>
              </a:r>
              <a:r>
                <a:rPr lang="en-US" sz="1200">
                  <a:latin typeface="Arial" charset="0"/>
                </a:rPr>
                <a:t>AB.</a:t>
              </a:r>
              <a:r>
                <a:rPr lang="en-US" sz="1200" b="0">
                  <a:latin typeface="Arial" charset="0"/>
                </a:rPr>
                <a:t>A POINT</a:t>
              </a:r>
              <a:r>
                <a:rPr lang="en-US" sz="1200">
                  <a:latin typeface="Arial" charset="0"/>
                </a:rPr>
                <a:t> P </a:t>
              </a:r>
              <a:r>
                <a:rPr lang="en-US" sz="1200" b="0">
                  <a:latin typeface="Arial" charset="0"/>
                </a:rPr>
                <a:t>IS MOVING IN A PLANE </a:t>
              </a:r>
            </a:p>
            <a:p>
              <a:r>
                <a:rPr lang="en-US" sz="1200" b="0">
                  <a:latin typeface="Arial" charset="0"/>
                </a:rPr>
                <a:t>SUCH THAT THE </a:t>
              </a:r>
              <a:r>
                <a:rPr lang="en-US" sz="1200" i="1">
                  <a:latin typeface="Arial" charset="0"/>
                </a:rPr>
                <a:t>RATIO</a:t>
              </a:r>
              <a:r>
                <a:rPr lang="en-US" sz="1200" b="0">
                  <a:latin typeface="Arial" charset="0"/>
                </a:rPr>
                <a:t> OF IT’S DISTANCES FROM </a:t>
              </a:r>
              <a:r>
                <a:rPr lang="en-US" sz="1200">
                  <a:latin typeface="Arial" charset="0"/>
                </a:rPr>
                <a:t>F</a:t>
              </a:r>
              <a:r>
                <a:rPr lang="en-US" sz="1200" b="0">
                  <a:latin typeface="Arial" charset="0"/>
                </a:rPr>
                <a:t> AND LINE </a:t>
              </a:r>
              <a:r>
                <a:rPr lang="en-US" sz="1200">
                  <a:latin typeface="Arial" charset="0"/>
                </a:rPr>
                <a:t>AB </a:t>
              </a:r>
              <a:r>
                <a:rPr lang="en-US" sz="1200" b="0">
                  <a:latin typeface="Arial" charset="0"/>
                </a:rPr>
                <a:t>REMAINS CONSTANT </a:t>
              </a:r>
            </a:p>
            <a:p>
              <a:r>
                <a:rPr lang="en-US" sz="1200" b="0">
                  <a:latin typeface="Arial" charset="0"/>
                </a:rPr>
                <a:t>AND EQUALS TO </a:t>
              </a:r>
              <a:r>
                <a:rPr lang="en-US" sz="1200">
                  <a:latin typeface="Arial" charset="0"/>
                </a:rPr>
                <a:t>2/3  </a:t>
              </a:r>
              <a:r>
                <a:rPr lang="en-US" sz="1200" b="0">
                  <a:latin typeface="Arial" charset="0"/>
                </a:rPr>
                <a:t>DRAW LOCUS OF POINT </a:t>
              </a:r>
              <a:r>
                <a:rPr lang="en-US" sz="1200">
                  <a:latin typeface="Arial" charset="0"/>
                </a:rPr>
                <a:t>P.</a:t>
              </a:r>
              <a:r>
                <a:rPr lang="en-US" sz="1200">
                  <a:solidFill>
                    <a:srgbClr val="FF0066"/>
                  </a:solidFill>
                  <a:latin typeface="Arial" charset="0"/>
                </a:rPr>
                <a:t> { ECCENTRICITY = 2/3 }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0" y="914400"/>
            <a:ext cx="3505200" cy="4419600"/>
            <a:chOff x="192" y="768"/>
            <a:chExt cx="2208" cy="2784"/>
          </a:xfrm>
        </p:grpSpPr>
        <p:sp>
          <p:nvSpPr>
            <p:cNvPr id="128043" name="AutoShape 40"/>
            <p:cNvSpPr>
              <a:spLocks noChangeArrowheads="1"/>
            </p:cNvSpPr>
            <p:nvPr/>
          </p:nvSpPr>
          <p:spPr bwMode="auto">
            <a:xfrm>
              <a:off x="192" y="768"/>
              <a:ext cx="2208" cy="2784"/>
            </a:xfrm>
            <a:prstGeom prst="wedgeRectCallout">
              <a:avLst>
                <a:gd name="adj1" fmla="val 58968"/>
                <a:gd name="adj2" fmla="val 20870"/>
              </a:avLst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128044" name="Text Box 41"/>
            <p:cNvSpPr txBox="1">
              <a:spLocks noChangeArrowheads="1"/>
            </p:cNvSpPr>
            <p:nvPr/>
          </p:nvSpPr>
          <p:spPr bwMode="auto">
            <a:xfrm>
              <a:off x="240" y="864"/>
              <a:ext cx="2160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STEPS: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1 .Draw a vertical line AB and point F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50 mm from it.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2 .Divide 50 mm distance in 5 parts.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3 .Name 2</a:t>
              </a:r>
              <a:r>
                <a:rPr lang="en-US" sz="1400" b="0" baseline="30000">
                  <a:solidFill>
                    <a:schemeClr val="accent2"/>
                  </a:solidFill>
                  <a:latin typeface="Times New Roman" pitchFamily="18" charset="0"/>
                </a:rPr>
                <a:t>nd</a:t>
              </a:r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part from F as V. It is 20mm   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and 30mm from F and AB line resp.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It is first point giving ratio of it’s   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distances from F and AB 2/3 i.e 20/30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4  Form more points giving same ratio such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as 30/45,  40/60,  50/75  etc.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5.Taking 45,60 and 75mm distances from 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line AB, draw three vertical lines to the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right side of it.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6. Now with 30, 40 and 50mm distances in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compass cut these lines above and below,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with F as center.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7. Join these points through V in smooth 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   curve.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This is required locus of P.It is an ELLIPSE.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28037" name="AutoShape 50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8" name="AutoShape 5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39" name="AutoShape 5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0" name="AutoShape 5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1" name="AutoShape 5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042" name="AutoShape 5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7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7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07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7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7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7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7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7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7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7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7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07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07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07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07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07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7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7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07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07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07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07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07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07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07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7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7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07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07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07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7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07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07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07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07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07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07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07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07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07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07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07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07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07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07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607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0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07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07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07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07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07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0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60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60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07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07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9" dur="500"/>
                                        <p:tgtEl>
                                          <p:spTgt spid="60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4" dur="500"/>
                                        <p:tgtEl>
                                          <p:spTgt spid="60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4" grpId="0" animBg="1"/>
      <p:bldP spid="607235" grpId="0" animBg="1"/>
      <p:bldP spid="607236" grpId="0" animBg="1"/>
      <p:bldP spid="607237" grpId="0" animBg="1"/>
      <p:bldP spid="607238" grpId="0" animBg="1"/>
      <p:bldP spid="607239" grpId="0" animBg="1"/>
      <p:bldP spid="607240" grpId="0" animBg="1"/>
      <p:bldP spid="607241" grpId="0" animBg="1"/>
      <p:bldP spid="607242" grpId="0" animBg="1"/>
      <p:bldP spid="607243" grpId="0" animBg="1"/>
      <p:bldP spid="607244" grpId="0" animBg="1"/>
      <p:bldP spid="607245" grpId="0" animBg="1"/>
      <p:bldP spid="607246" grpId="0" animBg="1"/>
      <p:bldP spid="607247" grpId="0" animBg="1"/>
      <p:bldP spid="607248" grpId="0" animBg="1"/>
      <p:bldP spid="607249" grpId="0" animBg="1"/>
      <p:bldP spid="607250" grpId="0" animBg="1"/>
      <p:bldP spid="607251" grpId="0" animBg="1"/>
      <p:bldP spid="607252" grpId="0" animBg="1"/>
      <p:bldP spid="607253" grpId="0" animBg="1"/>
      <p:bldP spid="607254" grpId="0" animBg="1"/>
      <p:bldP spid="607255" grpId="0" animBg="1"/>
      <p:bldP spid="607256" grpId="0" animBg="1"/>
      <p:bldP spid="607257" grpId="0" autoUpdateAnimBg="0"/>
      <p:bldP spid="607258" grpId="0" autoUpdateAnimBg="0"/>
      <p:bldP spid="607259" grpId="0" autoUpdateAnimBg="0"/>
      <p:bldP spid="607260" grpId="0" autoUpdateAnimBg="0"/>
      <p:bldP spid="607261" grpId="0" autoUpdateAnimBg="0"/>
      <p:bldP spid="607262" grpId="0" animBg="1"/>
      <p:bldP spid="60726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0" y="2495550"/>
            <a:ext cx="6110288" cy="3676650"/>
            <a:chOff x="1863" y="1236"/>
            <a:chExt cx="3849" cy="2316"/>
          </a:xfrm>
        </p:grpSpPr>
        <p:sp>
          <p:nvSpPr>
            <p:cNvPr id="129045" name="Text Box 3"/>
            <p:cNvSpPr txBox="1">
              <a:spLocks noChangeArrowheads="1"/>
            </p:cNvSpPr>
            <p:nvPr/>
          </p:nvSpPr>
          <p:spPr bwMode="auto">
            <a:xfrm>
              <a:off x="3704" y="3340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</a:rPr>
                <a:t>D</a:t>
              </a: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63" y="1236"/>
              <a:ext cx="3849" cy="2107"/>
              <a:chOff x="1863" y="1236"/>
              <a:chExt cx="3849" cy="2107"/>
            </a:xfrm>
          </p:grpSpPr>
          <p:sp>
            <p:nvSpPr>
              <p:cNvPr id="129047" name="Line 5"/>
              <p:cNvSpPr>
                <a:spLocks noChangeShapeType="1"/>
              </p:cNvSpPr>
              <p:nvPr/>
            </p:nvSpPr>
            <p:spPr bwMode="auto">
              <a:xfrm>
                <a:off x="2055" y="2383"/>
                <a:ext cx="345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48" name="Line 6"/>
              <p:cNvSpPr>
                <a:spLocks noChangeShapeType="1"/>
              </p:cNvSpPr>
              <p:nvPr/>
            </p:nvSpPr>
            <p:spPr bwMode="auto">
              <a:xfrm rot="-1974247">
                <a:off x="2154" y="1916"/>
                <a:ext cx="1776" cy="1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49" name="Line 7"/>
              <p:cNvSpPr>
                <a:spLocks noChangeShapeType="1"/>
              </p:cNvSpPr>
              <p:nvPr/>
            </p:nvSpPr>
            <p:spPr bwMode="auto">
              <a:xfrm>
                <a:off x="3081" y="233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50" name="Line 8"/>
              <p:cNvSpPr>
                <a:spLocks noChangeShapeType="1"/>
              </p:cNvSpPr>
              <p:nvPr/>
            </p:nvSpPr>
            <p:spPr bwMode="auto">
              <a:xfrm>
                <a:off x="3330" y="2335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51" name="Oval 9"/>
              <p:cNvSpPr>
                <a:spLocks noChangeArrowheads="1"/>
              </p:cNvSpPr>
              <p:nvPr/>
            </p:nvSpPr>
            <p:spPr bwMode="auto">
              <a:xfrm>
                <a:off x="2919" y="1549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52" name="Oval 10"/>
              <p:cNvSpPr>
                <a:spLocks noChangeArrowheads="1"/>
              </p:cNvSpPr>
              <p:nvPr/>
            </p:nvSpPr>
            <p:spPr bwMode="auto">
              <a:xfrm>
                <a:off x="3282" y="146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9053" name="Line 11"/>
              <p:cNvSpPr>
                <a:spLocks noChangeShapeType="1"/>
              </p:cNvSpPr>
              <p:nvPr/>
            </p:nvSpPr>
            <p:spPr bwMode="auto">
              <a:xfrm>
                <a:off x="2295" y="1999"/>
                <a:ext cx="2976" cy="38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054" name="Line 12"/>
              <p:cNvSpPr>
                <a:spLocks noChangeShapeType="1"/>
              </p:cNvSpPr>
              <p:nvPr/>
            </p:nvSpPr>
            <p:spPr bwMode="auto">
              <a:xfrm>
                <a:off x="2583" y="1759"/>
                <a:ext cx="2640" cy="6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313" y="1462"/>
                <a:ext cx="2976" cy="938"/>
                <a:chOff x="1713" y="3012"/>
                <a:chExt cx="2976" cy="938"/>
              </a:xfrm>
            </p:grpSpPr>
            <p:sp>
              <p:nvSpPr>
                <p:cNvPr id="129103" name="Line 14"/>
                <p:cNvSpPr>
                  <a:spLocks noChangeShapeType="1"/>
                </p:cNvSpPr>
                <p:nvPr/>
              </p:nvSpPr>
              <p:spPr bwMode="auto">
                <a:xfrm flipH="1" flipV="1">
                  <a:off x="4689" y="3552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04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713" y="3552"/>
                  <a:ext cx="2976" cy="38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05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4401" y="3312"/>
                  <a:ext cx="288" cy="62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06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1761" y="3312"/>
                  <a:ext cx="2640" cy="624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07" name="Line 18"/>
                <p:cNvSpPr>
                  <a:spLocks noChangeShapeType="1"/>
                </p:cNvSpPr>
                <p:nvPr/>
              </p:nvSpPr>
              <p:spPr bwMode="auto">
                <a:xfrm flipH="1" flipV="1">
                  <a:off x="4065" y="3168"/>
                  <a:ext cx="624" cy="768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08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1713" y="3120"/>
                  <a:ext cx="2352" cy="816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09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1713" y="3024"/>
                  <a:ext cx="1968" cy="9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9110" name="Line 21"/>
                <p:cNvSpPr>
                  <a:spLocks noChangeShapeType="1"/>
                </p:cNvSpPr>
                <p:nvPr/>
              </p:nvSpPr>
              <p:spPr bwMode="auto">
                <a:xfrm>
                  <a:off x="3672" y="3012"/>
                  <a:ext cx="1008" cy="938"/>
                </a:xfrm>
                <a:prstGeom prst="line">
                  <a:avLst/>
                </a:prstGeom>
                <a:noFill/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2"/>
              <p:cNvGrpSpPr>
                <a:grpSpLocks/>
              </p:cNvGrpSpPr>
              <p:nvPr/>
            </p:nvGrpSpPr>
            <p:grpSpPr bwMode="auto">
              <a:xfrm>
                <a:off x="1863" y="1236"/>
                <a:ext cx="3849" cy="2107"/>
                <a:chOff x="1863" y="1236"/>
                <a:chExt cx="3849" cy="2107"/>
              </a:xfrm>
            </p:grpSpPr>
            <p:sp>
              <p:nvSpPr>
                <p:cNvPr id="129057" name="Arc 23"/>
                <p:cNvSpPr>
                  <a:spLocks/>
                </p:cNvSpPr>
                <p:nvPr/>
              </p:nvSpPr>
              <p:spPr bwMode="auto">
                <a:xfrm flipH="1">
                  <a:off x="2103" y="1471"/>
                  <a:ext cx="1680" cy="91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9058" name="Arc 24"/>
                <p:cNvSpPr>
                  <a:spLocks/>
                </p:cNvSpPr>
                <p:nvPr/>
              </p:nvSpPr>
              <p:spPr bwMode="auto">
                <a:xfrm flipH="1" flipV="1">
                  <a:off x="2095" y="2415"/>
                  <a:ext cx="1728" cy="91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" name="Group 25"/>
                <p:cNvGrpSpPr>
                  <a:grpSpLocks/>
                </p:cNvGrpSpPr>
                <p:nvPr/>
              </p:nvGrpSpPr>
              <p:grpSpPr bwMode="auto">
                <a:xfrm>
                  <a:off x="1863" y="1236"/>
                  <a:ext cx="3849" cy="2107"/>
                  <a:chOff x="1863" y="1236"/>
                  <a:chExt cx="3849" cy="2107"/>
                </a:xfrm>
              </p:grpSpPr>
              <p:sp>
                <p:nvSpPr>
                  <p:cNvPr id="12906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783" y="1423"/>
                    <a:ext cx="0" cy="192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061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236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62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2055" y="2362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63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765" y="329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64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5463" y="2356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65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3756" y="1423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66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5220" y="236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67" name="Line 33"/>
                  <p:cNvSpPr>
                    <a:spLocks noChangeShapeType="1"/>
                  </p:cNvSpPr>
                  <p:nvPr/>
                </p:nvSpPr>
                <p:spPr bwMode="auto">
                  <a:xfrm rot="1974247" flipV="1">
                    <a:off x="3639" y="1921"/>
                    <a:ext cx="1776" cy="1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068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583" y="2335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069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2832" y="2341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070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2268" y="1969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71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2547" y="1723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72" name="Oval 3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5298" y="197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73" name="Oval 3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992" y="1729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74" name="Oval 4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620" y="1564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75" name="Oval 4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4248" y="146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76" name="Oval 42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5295" y="278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77" name="Oval 43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4998" y="3013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78" name="Oval 44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4644" y="317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79" name="Oval 45"/>
                  <p:cNvSpPr>
                    <a:spLocks noChangeArrowheads="1"/>
                  </p:cNvSpPr>
                  <p:nvPr/>
                </p:nvSpPr>
                <p:spPr bwMode="auto">
                  <a:xfrm flipH="1" flipV="1">
                    <a:off x="4272" y="326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80" name="Oval 46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241" y="2794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81" name="Oval 47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538" y="3022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82" name="Oval 48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2892" y="3178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83" name="Oval 4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3264" y="3265"/>
                    <a:ext cx="48" cy="4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084" name="Line 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95" y="1999"/>
                    <a:ext cx="0" cy="384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085" name="Line 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95" y="1759"/>
                    <a:ext cx="288" cy="624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086" name="Line 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95" y="1615"/>
                    <a:ext cx="624" cy="768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087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2919" y="1567"/>
                    <a:ext cx="2352" cy="816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088" name="Line 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95" y="1471"/>
                    <a:ext cx="1008" cy="912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089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3303" y="1471"/>
                    <a:ext cx="1968" cy="912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29090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99" y="2383"/>
                    <a:ext cx="23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Times New Roman" pitchFamily="18" charset="0"/>
                      </a:rPr>
                      <a:t>F</a:t>
                    </a:r>
                    <a:r>
                      <a:rPr lang="en-US" baseline="-25000">
                        <a:latin typeface="Times New Roman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129091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54" y="2383"/>
                    <a:ext cx="23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Times New Roman" pitchFamily="18" charset="0"/>
                      </a:rPr>
                      <a:t>F</a:t>
                    </a:r>
                    <a:r>
                      <a:rPr lang="en-US" baseline="-25000">
                        <a:latin typeface="Times New Roman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129092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25" y="2390"/>
                    <a:ext cx="956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b="0">
                        <a:latin typeface="Times New Roman" pitchFamily="18" charset="0"/>
                      </a:rPr>
                      <a:t>1      2       3       4  </a:t>
                    </a:r>
                  </a:p>
                </p:txBody>
              </p:sp>
              <p:sp>
                <p:nvSpPr>
                  <p:cNvPr id="129093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63" y="2271"/>
                    <a:ext cx="20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Times New Roman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129094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11" y="2239"/>
                    <a:ext cx="20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Times New Roman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129095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77" y="1236"/>
                    <a:ext cx="20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latin typeface="Times New Roman" pitchFamily="18" charset="0"/>
                      </a:rPr>
                      <a:t>C</a:t>
                    </a:r>
                  </a:p>
                </p:txBody>
              </p:sp>
              <p:sp>
                <p:nvSpPr>
                  <p:cNvPr id="129096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20" y="1736"/>
                    <a:ext cx="20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b="0">
                        <a:latin typeface="Times New Roman" pitchFamily="18" charset="0"/>
                      </a:rPr>
                      <a:t>p</a:t>
                    </a:r>
                    <a:r>
                      <a:rPr lang="en-US" sz="1400" b="0" baseline="-25000">
                        <a:latin typeface="Times New Roman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129097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29" y="1523"/>
                    <a:ext cx="20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b="0">
                        <a:latin typeface="Times New Roman" pitchFamily="18" charset="0"/>
                      </a:rPr>
                      <a:t>p</a:t>
                    </a:r>
                    <a:r>
                      <a:rPr lang="en-US" sz="1400" b="0" baseline="-25000">
                        <a:latin typeface="Times New Roman" pitchFamily="18" charset="0"/>
                      </a:rPr>
                      <a:t>2</a:t>
                    </a:r>
                  </a:p>
                </p:txBody>
              </p:sp>
              <p:sp>
                <p:nvSpPr>
                  <p:cNvPr id="129098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31" y="1366"/>
                    <a:ext cx="20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b="0">
                        <a:latin typeface="Times New Roman" pitchFamily="18" charset="0"/>
                      </a:rPr>
                      <a:t>p</a:t>
                    </a:r>
                    <a:r>
                      <a:rPr lang="en-US" sz="1400" b="0" baseline="-25000">
                        <a:latin typeface="Times New Roman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129099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37" y="1247"/>
                    <a:ext cx="208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b="0">
                        <a:latin typeface="Times New Roman" pitchFamily="18" charset="0"/>
                      </a:rPr>
                      <a:t>p</a:t>
                    </a:r>
                    <a:r>
                      <a:rPr lang="en-US" sz="1400" b="0" baseline="-25000">
                        <a:latin typeface="Times New Roman" pitchFamily="18" charset="0"/>
                      </a:rPr>
                      <a:t>4</a:t>
                    </a:r>
                  </a:p>
                </p:txBody>
              </p:sp>
              <p:sp>
                <p:nvSpPr>
                  <p:cNvPr id="129100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73" y="2342"/>
                    <a:ext cx="197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1400" b="0">
                        <a:latin typeface="Times New Roman" pitchFamily="18" charset="0"/>
                      </a:rPr>
                      <a:t>O</a:t>
                    </a:r>
                  </a:p>
                </p:txBody>
              </p:sp>
              <p:sp>
                <p:nvSpPr>
                  <p:cNvPr id="129101" name="Arc 67"/>
                  <p:cNvSpPr>
                    <a:spLocks/>
                  </p:cNvSpPr>
                  <p:nvPr/>
                </p:nvSpPr>
                <p:spPr bwMode="auto">
                  <a:xfrm flipV="1">
                    <a:off x="3783" y="2415"/>
                    <a:ext cx="1728" cy="91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9102" name="Arc 68"/>
                  <p:cNvSpPr>
                    <a:spLocks/>
                  </p:cNvSpPr>
                  <p:nvPr/>
                </p:nvSpPr>
                <p:spPr bwMode="auto">
                  <a:xfrm>
                    <a:off x="3783" y="1471"/>
                    <a:ext cx="1728" cy="912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60000 65536"/>
                      <a:gd name="T7" fmla="*/ 0 60000 65536"/>
                      <a:gd name="T8" fmla="*/ 0 60000 65536"/>
                      <a:gd name="T9" fmla="*/ 0 w 21600"/>
                      <a:gd name="T10" fmla="*/ 0 h 21600"/>
                      <a:gd name="T11" fmla="*/ 21600 w 21600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608325" name="Oval 69"/>
          <p:cNvSpPr>
            <a:spLocks noChangeArrowheads="1"/>
          </p:cNvSpPr>
          <p:nvPr/>
        </p:nvSpPr>
        <p:spPr bwMode="auto">
          <a:xfrm>
            <a:off x="2881313" y="5467350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8326" name="Text Box 70"/>
          <p:cNvSpPr txBox="1">
            <a:spLocks noChangeArrowheads="1"/>
          </p:cNvSpPr>
          <p:nvPr/>
        </p:nvSpPr>
        <p:spPr bwMode="auto">
          <a:xfrm>
            <a:off x="2605088" y="54102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Q</a:t>
            </a:r>
          </a:p>
        </p:txBody>
      </p:sp>
      <p:sp>
        <p:nvSpPr>
          <p:cNvPr id="608327" name="Line 71"/>
          <p:cNvSpPr>
            <a:spLocks noChangeShapeType="1"/>
          </p:cNvSpPr>
          <p:nvPr/>
        </p:nvSpPr>
        <p:spPr bwMode="auto">
          <a:xfrm>
            <a:off x="2224088" y="4343400"/>
            <a:ext cx="685800" cy="1143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8328" name="Line 72"/>
          <p:cNvSpPr>
            <a:spLocks noChangeShapeType="1"/>
          </p:cNvSpPr>
          <p:nvPr/>
        </p:nvSpPr>
        <p:spPr bwMode="auto">
          <a:xfrm flipV="1">
            <a:off x="2909888" y="4343400"/>
            <a:ext cx="3962400" cy="1143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8329" name="Line 73"/>
          <p:cNvSpPr>
            <a:spLocks noChangeShapeType="1"/>
          </p:cNvSpPr>
          <p:nvPr/>
        </p:nvSpPr>
        <p:spPr bwMode="auto">
          <a:xfrm rot="86962" flipV="1">
            <a:off x="2786063" y="4648200"/>
            <a:ext cx="381000" cy="12954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8330" name="Line 74"/>
          <p:cNvSpPr>
            <a:spLocks noChangeShapeType="1"/>
          </p:cNvSpPr>
          <p:nvPr/>
        </p:nvSpPr>
        <p:spPr bwMode="auto">
          <a:xfrm>
            <a:off x="2376488" y="5295900"/>
            <a:ext cx="1600200" cy="6731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8331" name="Text Box 75"/>
          <p:cNvSpPr txBox="1">
            <a:spLocks noChangeArrowheads="1"/>
          </p:cNvSpPr>
          <p:nvPr/>
        </p:nvSpPr>
        <p:spPr bwMode="auto">
          <a:xfrm rot="1244680">
            <a:off x="2909888" y="5638800"/>
            <a:ext cx="8112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imes New Roman" pitchFamily="18" charset="0"/>
              </a:rPr>
              <a:t>TANGENT</a:t>
            </a:r>
          </a:p>
        </p:txBody>
      </p:sp>
      <p:sp>
        <p:nvSpPr>
          <p:cNvPr id="608332" name="Text Box 76"/>
          <p:cNvSpPr txBox="1">
            <a:spLocks noChangeArrowheads="1"/>
          </p:cNvSpPr>
          <p:nvPr/>
        </p:nvSpPr>
        <p:spPr bwMode="auto">
          <a:xfrm rot="-4271421">
            <a:off x="2593182" y="4888706"/>
            <a:ext cx="763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imes New Roman" pitchFamily="18" charset="0"/>
              </a:rPr>
              <a:t>NORMAL</a:t>
            </a:r>
          </a:p>
        </p:txBody>
      </p:sp>
      <p:sp>
        <p:nvSpPr>
          <p:cNvPr id="608333" name="Text Box 77"/>
          <p:cNvSpPr txBox="1">
            <a:spLocks noChangeArrowheads="1"/>
          </p:cNvSpPr>
          <p:nvPr/>
        </p:nvSpPr>
        <p:spPr bwMode="auto">
          <a:xfrm>
            <a:off x="849313" y="533400"/>
            <a:ext cx="7383462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en-US" sz="2800" i="1">
                <a:solidFill>
                  <a:srgbClr val="FF0066"/>
                </a:solidFill>
                <a:latin typeface="Times New Roman" pitchFamily="18" charset="0"/>
              </a:rPr>
              <a:t>TO DRAW TANGENT &amp; NORMAL </a:t>
            </a:r>
          </a:p>
          <a:p>
            <a:pPr marL="457200" indent="-457200" algn="ctr"/>
            <a:r>
              <a:rPr lang="en-US" sz="2800" i="1">
                <a:solidFill>
                  <a:srgbClr val="FF0066"/>
                </a:solidFill>
                <a:latin typeface="Times New Roman" pitchFamily="18" charset="0"/>
              </a:rPr>
              <a:t>TO THE CURVE FROM A GIVEN POINT ( Q )</a:t>
            </a:r>
          </a:p>
          <a:p>
            <a:pPr marL="457200" indent="-457200" algn="ctr">
              <a:buFontTx/>
              <a:buAutoNum type="arabicPeriod"/>
            </a:pP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JOIN POINT Q TO F</a:t>
            </a:r>
            <a:r>
              <a:rPr lang="en-US" sz="1400" baseline="-2500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 &amp; F</a:t>
            </a:r>
            <a:r>
              <a:rPr lang="en-US" sz="1400" baseline="-25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en-US" sz="1400">
              <a:solidFill>
                <a:schemeClr val="accent2"/>
              </a:solidFill>
              <a:latin typeface="Times New Roman" pitchFamily="18" charset="0"/>
            </a:endParaRPr>
          </a:p>
          <a:p>
            <a:pPr marL="457200" indent="-457200" algn="ctr">
              <a:buFontTx/>
              <a:buAutoNum type="arabicPeriod"/>
            </a:pP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BISECT ANGLE F</a:t>
            </a:r>
            <a:r>
              <a:rPr lang="en-US" sz="1400" baseline="-2500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Q F</a:t>
            </a:r>
            <a:r>
              <a:rPr lang="en-US" sz="1400" baseline="-2500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   THE ANGLE BISECTOR IS NORMAL</a:t>
            </a:r>
          </a:p>
          <a:p>
            <a:pPr marL="457200" indent="-457200" algn="ctr">
              <a:buFontTx/>
              <a:buAutoNum type="arabicPeriod"/>
            </a:pPr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A PERPENDICULAR LINE DRAWN TO IT IS TANGENT TO THE CURVE.</a:t>
            </a:r>
          </a:p>
        </p:txBody>
      </p:sp>
      <p:sp>
        <p:nvSpPr>
          <p:cNvPr id="129036" name="Text Box 78"/>
          <p:cNvSpPr txBox="1">
            <a:spLocks noChangeArrowheads="1"/>
          </p:cNvSpPr>
          <p:nvPr/>
        </p:nvSpPr>
        <p:spPr bwMode="auto">
          <a:xfrm>
            <a:off x="6450013" y="0"/>
            <a:ext cx="266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/>
            <a:r>
              <a:rPr lang="en-US" sz="1800" u="sng">
                <a:solidFill>
                  <a:schemeClr val="accent2"/>
                </a:solidFill>
                <a:latin typeface="Times New Roman" pitchFamily="18" charset="0"/>
              </a:rPr>
              <a:t>TANGENT &amp; NORMAL</a:t>
            </a:r>
          </a:p>
        </p:txBody>
      </p:sp>
      <p:sp>
        <p:nvSpPr>
          <p:cNvPr id="608335" name="Text Box 79"/>
          <p:cNvSpPr txBox="1">
            <a:spLocks noChangeArrowheads="1"/>
          </p:cNvSpPr>
          <p:nvPr/>
        </p:nvSpPr>
        <p:spPr bwMode="auto">
          <a:xfrm>
            <a:off x="381000" y="153988"/>
            <a:ext cx="1350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Times New Roman" pitchFamily="18" charset="0"/>
              </a:rPr>
              <a:t>Problem 13</a:t>
            </a:r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7" name="Group 87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29039" name="AutoShape 88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0" name="AutoShape 8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1" name="AutoShape 9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2" name="AutoShape 9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3" name="AutoShape 9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044" name="AutoShape 9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8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8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08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08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8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8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8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8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60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60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60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60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60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60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325" grpId="0" animBg="1"/>
      <p:bldP spid="608326" grpId="0" autoUpdateAnimBg="0"/>
      <p:bldP spid="608327" grpId="0" animBg="1"/>
      <p:bldP spid="608328" grpId="0" animBg="1"/>
      <p:bldP spid="608329" grpId="0" animBg="1"/>
      <p:bldP spid="608330" grpId="0" animBg="1"/>
      <p:bldP spid="608331" grpId="0" autoUpdateAnimBg="0"/>
      <p:bldP spid="608332" grpId="0" autoUpdateAnimBg="0"/>
      <p:bldP spid="608333" grpId="0" autoUpdateAnimBg="0"/>
      <p:bldP spid="60833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6345238" y="63500"/>
            <a:ext cx="266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/>
            <a:r>
              <a:rPr lang="en-US" sz="1800" u="sng">
                <a:solidFill>
                  <a:schemeClr val="accent2"/>
                </a:solidFill>
                <a:latin typeface="Times New Roman" pitchFamily="18" charset="0"/>
              </a:rPr>
              <a:t>TANGENT &amp; NORMAL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489450" y="1042988"/>
            <a:ext cx="4044950" cy="5026025"/>
            <a:chOff x="2544" y="657"/>
            <a:chExt cx="2548" cy="3166"/>
          </a:xfrm>
        </p:grpSpPr>
        <p:sp>
          <p:nvSpPr>
            <p:cNvPr id="130078" name="Line 4"/>
            <p:cNvSpPr>
              <a:spLocks noChangeShapeType="1"/>
            </p:cNvSpPr>
            <p:nvPr/>
          </p:nvSpPr>
          <p:spPr bwMode="auto">
            <a:xfrm>
              <a:off x="2759" y="2359"/>
              <a:ext cx="22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079" name="Oval 5"/>
            <p:cNvSpPr>
              <a:spLocks noChangeArrowheads="1"/>
            </p:cNvSpPr>
            <p:nvPr/>
          </p:nvSpPr>
          <p:spPr bwMode="auto">
            <a:xfrm>
              <a:off x="3364" y="2322"/>
              <a:ext cx="73" cy="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544" y="657"/>
              <a:ext cx="2548" cy="3166"/>
              <a:chOff x="2544" y="657"/>
              <a:chExt cx="2548" cy="3166"/>
            </a:xfrm>
          </p:grpSpPr>
          <p:sp>
            <p:nvSpPr>
              <p:cNvPr id="130081" name="Text Box 7"/>
              <p:cNvSpPr txBox="1">
                <a:spLocks noChangeArrowheads="1"/>
              </p:cNvSpPr>
              <p:nvPr/>
            </p:nvSpPr>
            <p:spPr bwMode="auto">
              <a:xfrm>
                <a:off x="4416" y="2148"/>
                <a:ext cx="676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latin typeface="Times New Roman" pitchFamily="18" charset="0"/>
                  </a:rPr>
                  <a:t>F ( </a:t>
                </a:r>
                <a:r>
                  <a:rPr lang="en-US" sz="1800" b="0" i="1">
                    <a:latin typeface="Times New Roman" pitchFamily="18" charset="0"/>
                  </a:rPr>
                  <a:t>focus</a:t>
                </a:r>
                <a:r>
                  <a:rPr lang="en-US" sz="1800"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30082" name="Text Box 8"/>
              <p:cNvSpPr txBox="1">
                <a:spLocks noChangeArrowheads="1"/>
              </p:cNvSpPr>
              <p:nvPr/>
            </p:nvSpPr>
            <p:spPr bwMode="auto">
              <a:xfrm rot="-5383553">
                <a:off x="2218" y="1313"/>
                <a:ext cx="883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DIRECTRIX</a:t>
                </a:r>
              </a:p>
            </p:txBody>
          </p:sp>
          <p:sp>
            <p:nvSpPr>
              <p:cNvPr id="130083" name="Line 9"/>
              <p:cNvSpPr>
                <a:spLocks noChangeShapeType="1"/>
              </p:cNvSpPr>
              <p:nvPr/>
            </p:nvSpPr>
            <p:spPr bwMode="auto">
              <a:xfrm>
                <a:off x="2759" y="953"/>
                <a:ext cx="0" cy="28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084" name="Oval 10"/>
              <p:cNvSpPr>
                <a:spLocks noChangeArrowheads="1"/>
              </p:cNvSpPr>
              <p:nvPr/>
            </p:nvSpPr>
            <p:spPr bwMode="auto">
              <a:xfrm>
                <a:off x="4325" y="2322"/>
                <a:ext cx="74" cy="7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85" name="Text Box 11"/>
              <p:cNvSpPr txBox="1">
                <a:spLocks noChangeArrowheads="1"/>
              </p:cNvSpPr>
              <p:nvPr/>
            </p:nvSpPr>
            <p:spPr bwMode="auto">
              <a:xfrm>
                <a:off x="3449" y="2063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V</a:t>
                </a:r>
              </a:p>
            </p:txBody>
          </p:sp>
          <p:sp>
            <p:nvSpPr>
              <p:cNvPr id="130086" name="Arc 12"/>
              <p:cNvSpPr>
                <a:spLocks/>
              </p:cNvSpPr>
              <p:nvPr/>
            </p:nvSpPr>
            <p:spPr bwMode="auto">
              <a:xfrm rot="236227" flipH="1">
                <a:off x="3740" y="1206"/>
                <a:ext cx="1285" cy="1208"/>
              </a:xfrm>
              <a:custGeom>
                <a:avLst/>
                <a:gdLst>
                  <a:gd name="T0" fmla="*/ 0 w 21600"/>
                  <a:gd name="T1" fmla="*/ 0 h 23527"/>
                  <a:gd name="T2" fmla="*/ 0 w 21600"/>
                  <a:gd name="T3" fmla="*/ 0 h 23527"/>
                  <a:gd name="T4" fmla="*/ 0 w 21600"/>
                  <a:gd name="T5" fmla="*/ 0 h 2352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527"/>
                  <a:gd name="T11" fmla="*/ 21600 w 21600"/>
                  <a:gd name="T12" fmla="*/ 23527 h 235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52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43"/>
                      <a:pt x="21571" y="22886"/>
                      <a:pt x="21513" y="23526"/>
                    </a:cubicBezTo>
                  </a:path>
                  <a:path w="21600" h="2352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43"/>
                      <a:pt x="21571" y="22886"/>
                      <a:pt x="21513" y="2352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87" name="Arc 13"/>
              <p:cNvSpPr>
                <a:spLocks/>
              </p:cNvSpPr>
              <p:nvPr/>
            </p:nvSpPr>
            <p:spPr bwMode="auto">
              <a:xfrm rot="-103428" flipH="1" flipV="1">
                <a:off x="3727" y="2353"/>
                <a:ext cx="1332" cy="1209"/>
              </a:xfrm>
              <a:custGeom>
                <a:avLst/>
                <a:gdLst>
                  <a:gd name="T0" fmla="*/ 0 w 21600"/>
                  <a:gd name="T1" fmla="*/ 0 h 23527"/>
                  <a:gd name="T2" fmla="*/ 0 w 21600"/>
                  <a:gd name="T3" fmla="*/ 0 h 23527"/>
                  <a:gd name="T4" fmla="*/ 0 w 21600"/>
                  <a:gd name="T5" fmla="*/ 0 h 23527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3527"/>
                  <a:gd name="T11" fmla="*/ 21600 w 21600"/>
                  <a:gd name="T12" fmla="*/ 23527 h 235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352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43"/>
                      <a:pt x="21571" y="22886"/>
                      <a:pt x="21513" y="23526"/>
                    </a:cubicBezTo>
                  </a:path>
                  <a:path w="21600" h="2352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243"/>
                      <a:pt x="21571" y="22886"/>
                      <a:pt x="21513" y="23526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0088" name="Text Box 14"/>
              <p:cNvSpPr txBox="1">
                <a:spLocks noChangeArrowheads="1"/>
              </p:cNvSpPr>
              <p:nvPr/>
            </p:nvSpPr>
            <p:spPr bwMode="auto">
              <a:xfrm>
                <a:off x="3499" y="657"/>
                <a:ext cx="140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u="sng">
                    <a:latin typeface="Times New Roman" pitchFamily="18" charset="0"/>
                  </a:rPr>
                  <a:t>ELLIPSE</a:t>
                </a:r>
              </a:p>
            </p:txBody>
          </p:sp>
          <p:sp>
            <p:nvSpPr>
              <p:cNvPr id="130089" name="Line 15"/>
              <p:cNvSpPr>
                <a:spLocks noChangeShapeType="1"/>
              </p:cNvSpPr>
              <p:nvPr/>
            </p:nvSpPr>
            <p:spPr bwMode="auto">
              <a:xfrm>
                <a:off x="3943" y="953"/>
                <a:ext cx="370" cy="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090" name="Text Box 16"/>
              <p:cNvSpPr txBox="1">
                <a:spLocks noChangeArrowheads="1"/>
              </p:cNvSpPr>
              <p:nvPr/>
            </p:nvSpPr>
            <p:spPr bwMode="auto">
              <a:xfrm>
                <a:off x="3131" y="2084"/>
                <a:ext cx="421" cy="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0">
                    <a:latin typeface="Times New Roman" pitchFamily="18" charset="0"/>
                  </a:rPr>
                  <a:t>(vertex)</a:t>
                </a:r>
              </a:p>
            </p:txBody>
          </p:sp>
          <p:sp>
            <p:nvSpPr>
              <p:cNvPr id="130091" name="Text Box 17"/>
              <p:cNvSpPr txBox="1">
                <a:spLocks noChangeArrowheads="1"/>
              </p:cNvSpPr>
              <p:nvPr/>
            </p:nvSpPr>
            <p:spPr bwMode="auto">
              <a:xfrm>
                <a:off x="2544" y="756"/>
                <a:ext cx="20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30092" name="Text Box 18"/>
              <p:cNvSpPr txBox="1">
                <a:spLocks noChangeArrowheads="1"/>
              </p:cNvSpPr>
              <p:nvPr/>
            </p:nvSpPr>
            <p:spPr bwMode="auto">
              <a:xfrm>
                <a:off x="2545" y="3611"/>
                <a:ext cx="20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Times New Roman" pitchFamily="18" charset="0"/>
                  </a:rPr>
                  <a:t>B</a:t>
                </a:r>
              </a:p>
            </p:txBody>
          </p:sp>
        </p:grpSp>
      </p:grpSp>
      <p:sp>
        <p:nvSpPr>
          <p:cNvPr id="609299" name="Oval 19"/>
          <p:cNvSpPr>
            <a:spLocks noChangeArrowheads="1"/>
          </p:cNvSpPr>
          <p:nvPr/>
        </p:nvSpPr>
        <p:spPr bwMode="auto">
          <a:xfrm>
            <a:off x="6699250" y="4876800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9300" name="Line 20"/>
          <p:cNvSpPr>
            <a:spLocks noChangeShapeType="1"/>
          </p:cNvSpPr>
          <p:nvPr/>
        </p:nvSpPr>
        <p:spPr bwMode="auto">
          <a:xfrm flipV="1">
            <a:off x="6775450" y="3733800"/>
            <a:ext cx="609600" cy="12192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9301" name="Line 21"/>
          <p:cNvSpPr>
            <a:spLocks noChangeShapeType="1"/>
          </p:cNvSpPr>
          <p:nvPr/>
        </p:nvSpPr>
        <p:spPr bwMode="auto">
          <a:xfrm flipH="1" flipV="1">
            <a:off x="4779963" y="2366963"/>
            <a:ext cx="2590800" cy="13716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9302" name="Line 22"/>
          <p:cNvSpPr>
            <a:spLocks noChangeShapeType="1"/>
          </p:cNvSpPr>
          <p:nvPr/>
        </p:nvSpPr>
        <p:spPr bwMode="auto">
          <a:xfrm>
            <a:off x="4870450" y="2438400"/>
            <a:ext cx="3124200" cy="4191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9303" name="Line 23"/>
          <p:cNvSpPr>
            <a:spLocks noChangeShapeType="1"/>
          </p:cNvSpPr>
          <p:nvPr/>
        </p:nvSpPr>
        <p:spPr bwMode="auto">
          <a:xfrm flipV="1">
            <a:off x="6108700" y="4029075"/>
            <a:ext cx="1828800" cy="1371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9304" name="Text Box 24"/>
          <p:cNvSpPr txBox="1">
            <a:spLocks noChangeArrowheads="1"/>
          </p:cNvSpPr>
          <p:nvPr/>
        </p:nvSpPr>
        <p:spPr bwMode="auto">
          <a:xfrm>
            <a:off x="4870450" y="21336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609305" name="Text Box 25"/>
          <p:cNvSpPr txBox="1">
            <a:spLocks noChangeArrowheads="1"/>
          </p:cNvSpPr>
          <p:nvPr/>
        </p:nvSpPr>
        <p:spPr bwMode="auto">
          <a:xfrm>
            <a:off x="7678738" y="6483350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609306" name="Text Box 26"/>
          <p:cNvSpPr txBox="1">
            <a:spLocks noChangeArrowheads="1"/>
          </p:cNvSpPr>
          <p:nvPr/>
        </p:nvSpPr>
        <p:spPr bwMode="auto">
          <a:xfrm>
            <a:off x="5937250" y="51054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609307" name="Text Box 27"/>
          <p:cNvSpPr txBox="1">
            <a:spLocks noChangeArrowheads="1"/>
          </p:cNvSpPr>
          <p:nvPr/>
        </p:nvSpPr>
        <p:spPr bwMode="auto">
          <a:xfrm>
            <a:off x="7842250" y="38862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609308" name="Text Box 28"/>
          <p:cNvSpPr txBox="1">
            <a:spLocks noChangeArrowheads="1"/>
          </p:cNvSpPr>
          <p:nvPr/>
        </p:nvSpPr>
        <p:spPr bwMode="auto">
          <a:xfrm>
            <a:off x="6546850" y="495300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609309" name="Text Box 29"/>
          <p:cNvSpPr txBox="1">
            <a:spLocks noChangeArrowheads="1"/>
          </p:cNvSpPr>
          <p:nvPr/>
        </p:nvSpPr>
        <p:spPr bwMode="auto">
          <a:xfrm>
            <a:off x="6942138" y="3714750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9900"/>
                </a:solidFill>
                <a:latin typeface="Times New Roman" pitchFamily="18" charset="0"/>
              </a:rPr>
              <a:t>90</a:t>
            </a:r>
            <a:r>
              <a:rPr lang="en-US" sz="1400" baseline="30000">
                <a:solidFill>
                  <a:srgbClr val="009900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09310" name="Arc 30"/>
          <p:cNvSpPr>
            <a:spLocks/>
          </p:cNvSpPr>
          <p:nvPr/>
        </p:nvSpPr>
        <p:spPr bwMode="auto">
          <a:xfrm rot="-8342235">
            <a:off x="6848475" y="3657600"/>
            <a:ext cx="523875" cy="381000"/>
          </a:xfrm>
          <a:custGeom>
            <a:avLst/>
            <a:gdLst>
              <a:gd name="T0" fmla="*/ 0 w 29704"/>
              <a:gd name="T1" fmla="*/ 2147483647 h 21600"/>
              <a:gd name="T2" fmla="*/ 2147483647 w 29704"/>
              <a:gd name="T3" fmla="*/ 2147483647 h 21600"/>
              <a:gd name="T4" fmla="*/ 2147483647 w 29704"/>
              <a:gd name="T5" fmla="*/ 2147483647 h 21600"/>
              <a:gd name="T6" fmla="*/ 0 60000 65536"/>
              <a:gd name="T7" fmla="*/ 0 60000 65536"/>
              <a:gd name="T8" fmla="*/ 0 60000 65536"/>
              <a:gd name="T9" fmla="*/ 0 w 29704"/>
              <a:gd name="T10" fmla="*/ 0 h 21600"/>
              <a:gd name="T11" fmla="*/ 29704 w 2970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04" h="21600" fill="none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</a:path>
              <a:path w="29704" h="21600" stroke="0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  <a:lnTo>
                  <a:pt x="810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28600" y="533400"/>
            <a:ext cx="3886200" cy="990600"/>
            <a:chOff x="76" y="528"/>
            <a:chExt cx="2448" cy="624"/>
          </a:xfrm>
        </p:grpSpPr>
        <p:sp>
          <p:nvSpPr>
            <p:cNvPr id="130076" name="Rectangle 32"/>
            <p:cNvSpPr>
              <a:spLocks noChangeArrowheads="1"/>
            </p:cNvSpPr>
            <p:nvPr/>
          </p:nvSpPr>
          <p:spPr bwMode="auto">
            <a:xfrm>
              <a:off x="96" y="528"/>
              <a:ext cx="2400" cy="624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7" name="Text Box 33"/>
            <p:cNvSpPr txBox="1">
              <a:spLocks noChangeArrowheads="1"/>
            </p:cNvSpPr>
            <p:nvPr/>
          </p:nvSpPr>
          <p:spPr bwMode="auto">
            <a:xfrm>
              <a:off x="76" y="545"/>
              <a:ext cx="244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 algn="ctr"/>
              <a:r>
                <a:rPr lang="en-US" sz="1800">
                  <a:solidFill>
                    <a:srgbClr val="FFFF99"/>
                  </a:solidFill>
                  <a:latin typeface="Times New Roman" pitchFamily="18" charset="0"/>
                </a:rPr>
                <a:t>TO DRAW TANGENT &amp; NORMAL </a:t>
              </a:r>
            </a:p>
            <a:p>
              <a:pPr marL="457200" indent="-457200" algn="ctr"/>
              <a:r>
                <a:rPr lang="en-US" sz="1800">
                  <a:solidFill>
                    <a:srgbClr val="FFFF99"/>
                  </a:solidFill>
                  <a:latin typeface="Times New Roman" pitchFamily="18" charset="0"/>
                </a:rPr>
                <a:t>TO THE CURVE </a:t>
              </a:r>
            </a:p>
            <a:p>
              <a:pPr marL="457200" indent="-457200" algn="ctr"/>
              <a:r>
                <a:rPr lang="en-US" sz="1800">
                  <a:solidFill>
                    <a:srgbClr val="FFFF99"/>
                  </a:solidFill>
                  <a:latin typeface="Times New Roman" pitchFamily="18" charset="0"/>
                </a:rPr>
                <a:t>FROM A GIVEN POINT ( Q )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147638" y="2057400"/>
            <a:ext cx="4119562" cy="2219325"/>
            <a:chOff x="0" y="1296"/>
            <a:chExt cx="2595" cy="1398"/>
          </a:xfrm>
        </p:grpSpPr>
        <p:sp>
          <p:nvSpPr>
            <p:cNvPr id="130074" name="AutoShape 35"/>
            <p:cNvSpPr>
              <a:spLocks noChangeArrowheads="1"/>
            </p:cNvSpPr>
            <p:nvPr/>
          </p:nvSpPr>
          <p:spPr bwMode="auto">
            <a:xfrm>
              <a:off x="0" y="1296"/>
              <a:ext cx="2544" cy="1392"/>
            </a:xfrm>
            <a:prstGeom prst="wedgeRectCallout">
              <a:avLst>
                <a:gd name="adj1" fmla="val 54130"/>
                <a:gd name="adj2" fmla="val 69542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130075" name="Text Box 36"/>
            <p:cNvSpPr txBox="1">
              <a:spLocks noChangeArrowheads="1"/>
            </p:cNvSpPr>
            <p:nvPr/>
          </p:nvSpPr>
          <p:spPr bwMode="auto">
            <a:xfrm>
              <a:off x="0" y="1296"/>
              <a:ext cx="2595" cy="1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1.JOIN POINT </a:t>
              </a:r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Q 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TO </a:t>
              </a:r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F.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2.CONSTRUCT 900 ANGLE WITH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  THIS LINE AT POINT</a:t>
              </a:r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 F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3.EXTEND THE LINE TO MEET DIRECTRIX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   AT </a:t>
              </a:r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T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4. JOIN THIS POINT TO Q AND EXTEND. THIS IS 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  TANGENT TO ELLIPSE FROM Q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5.TO THIS TANGENT DRAW PERPENDICULAR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  LINE FROM Q. IT IS NORMAL TO CURVE.</a:t>
              </a:r>
            </a:p>
            <a:p>
              <a:endParaRPr lang="en-US" sz="1400" b="0">
                <a:solidFill>
                  <a:srgbClr val="FF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609317" name="Text Box 37"/>
          <p:cNvSpPr txBox="1">
            <a:spLocks noChangeArrowheads="1"/>
          </p:cNvSpPr>
          <p:nvPr/>
        </p:nvSpPr>
        <p:spPr bwMode="auto">
          <a:xfrm>
            <a:off x="228600" y="211138"/>
            <a:ext cx="1350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Times New Roman" pitchFamily="18" charset="0"/>
              </a:rPr>
              <a:t>Problem 14</a:t>
            </a:r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30068" name="AutoShape 46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69" name="AutoShape 4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0" name="AutoShape 4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1" name="AutoShape 4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2" name="AutoShape 5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073" name="AutoShape 5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9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9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9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09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09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09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60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60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9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9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60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60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60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09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09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9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9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09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09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09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09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99" grpId="0" animBg="1"/>
      <p:bldP spid="609300" grpId="0" animBg="1"/>
      <p:bldP spid="609301" grpId="0" animBg="1"/>
      <p:bldP spid="609302" grpId="0" animBg="1"/>
      <p:bldP spid="609303" grpId="0" animBg="1"/>
      <p:bldP spid="609304" grpId="0" autoUpdateAnimBg="0"/>
      <p:bldP spid="609305" grpId="0" autoUpdateAnimBg="0"/>
      <p:bldP spid="609306" grpId="0" autoUpdateAnimBg="0"/>
      <p:bldP spid="609307" grpId="0" autoUpdateAnimBg="0"/>
      <p:bldP spid="609308" grpId="0" autoUpdateAnimBg="0"/>
      <p:bldP spid="609309" grpId="0" autoUpdateAnimBg="0"/>
      <p:bldP spid="609310" grpId="0" animBg="1"/>
      <p:bldP spid="60931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Line 2"/>
          <p:cNvSpPr>
            <a:spLocks noChangeShapeType="1"/>
          </p:cNvSpPr>
          <p:nvPr/>
        </p:nvSpPr>
        <p:spPr bwMode="auto">
          <a:xfrm flipV="1">
            <a:off x="6146800" y="3429000"/>
            <a:ext cx="1066800" cy="1447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0307" name="Line 3"/>
          <p:cNvSpPr>
            <a:spLocks noChangeShapeType="1"/>
          </p:cNvSpPr>
          <p:nvPr/>
        </p:nvSpPr>
        <p:spPr bwMode="auto">
          <a:xfrm flipH="1" flipV="1">
            <a:off x="4394200" y="1295400"/>
            <a:ext cx="2819400" cy="21336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0308" name="Line 4"/>
          <p:cNvSpPr>
            <a:spLocks noChangeShapeType="1"/>
          </p:cNvSpPr>
          <p:nvPr/>
        </p:nvSpPr>
        <p:spPr bwMode="auto">
          <a:xfrm>
            <a:off x="4394200" y="1295400"/>
            <a:ext cx="2286000" cy="4800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0309" name="Line 5"/>
          <p:cNvSpPr>
            <a:spLocks noChangeShapeType="1"/>
          </p:cNvSpPr>
          <p:nvPr/>
        </p:nvSpPr>
        <p:spPr bwMode="auto">
          <a:xfrm flipV="1">
            <a:off x="5232400" y="4267200"/>
            <a:ext cx="2209800" cy="1143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89400" y="895350"/>
            <a:ext cx="4292600" cy="4972050"/>
            <a:chOff x="1920" y="564"/>
            <a:chExt cx="2704" cy="3132"/>
          </a:xfrm>
        </p:grpSpPr>
        <p:sp>
          <p:nvSpPr>
            <p:cNvPr id="131102" name="Oval 7"/>
            <p:cNvSpPr>
              <a:spLocks noChangeArrowheads="1"/>
            </p:cNvSpPr>
            <p:nvPr/>
          </p:nvSpPr>
          <p:spPr bwMode="auto">
            <a:xfrm>
              <a:off x="2965" y="2126"/>
              <a:ext cx="47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920" y="564"/>
              <a:ext cx="2704" cy="3132"/>
              <a:chOff x="1920" y="564"/>
              <a:chExt cx="2704" cy="3132"/>
            </a:xfrm>
          </p:grpSpPr>
          <p:sp>
            <p:nvSpPr>
              <p:cNvPr id="131104" name="Arc 9"/>
              <p:cNvSpPr>
                <a:spLocks/>
              </p:cNvSpPr>
              <p:nvPr/>
            </p:nvSpPr>
            <p:spPr bwMode="auto">
              <a:xfrm rot="18902664" flipH="1">
                <a:off x="2622" y="1169"/>
                <a:ext cx="2002" cy="2161"/>
              </a:xfrm>
              <a:custGeom>
                <a:avLst/>
                <a:gdLst>
                  <a:gd name="T0" fmla="*/ 0 w 21514"/>
                  <a:gd name="T1" fmla="*/ 0 h 21600"/>
                  <a:gd name="T2" fmla="*/ 0 w 21514"/>
                  <a:gd name="T3" fmla="*/ 0 h 21600"/>
                  <a:gd name="T4" fmla="*/ 0 w 2151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514"/>
                  <a:gd name="T10" fmla="*/ 0 h 21600"/>
                  <a:gd name="T11" fmla="*/ 21514 w 2151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14" h="21600" fill="none" extrusionOk="0">
                    <a:moveTo>
                      <a:pt x="-1" y="0"/>
                    </a:moveTo>
                    <a:cubicBezTo>
                      <a:pt x="11181" y="0"/>
                      <a:pt x="20513" y="8532"/>
                      <a:pt x="21513" y="19669"/>
                    </a:cubicBezTo>
                  </a:path>
                  <a:path w="21514" h="21600" stroke="0" extrusionOk="0">
                    <a:moveTo>
                      <a:pt x="-1" y="0"/>
                    </a:moveTo>
                    <a:cubicBezTo>
                      <a:pt x="11181" y="0"/>
                      <a:pt x="20513" y="8532"/>
                      <a:pt x="21513" y="1966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1105" name="Line 10"/>
              <p:cNvSpPr>
                <a:spLocks noChangeShapeType="1"/>
              </p:cNvSpPr>
              <p:nvPr/>
            </p:nvSpPr>
            <p:spPr bwMode="auto">
              <a:xfrm>
                <a:off x="2110" y="720"/>
                <a:ext cx="0" cy="29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06" name="Text Box 11"/>
              <p:cNvSpPr txBox="1">
                <a:spLocks noChangeArrowheads="1"/>
              </p:cNvSpPr>
              <p:nvPr/>
            </p:nvSpPr>
            <p:spPr bwMode="auto">
              <a:xfrm>
                <a:off x="1920" y="864"/>
                <a:ext cx="220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31107" name="Text Box 12"/>
              <p:cNvSpPr txBox="1">
                <a:spLocks noChangeArrowheads="1"/>
              </p:cNvSpPr>
              <p:nvPr/>
            </p:nvSpPr>
            <p:spPr bwMode="auto">
              <a:xfrm>
                <a:off x="1920" y="3264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31108" name="Text Box 13"/>
              <p:cNvSpPr txBox="1">
                <a:spLocks noChangeArrowheads="1"/>
              </p:cNvSpPr>
              <p:nvPr/>
            </p:nvSpPr>
            <p:spPr bwMode="auto">
              <a:xfrm>
                <a:off x="2290" y="564"/>
                <a:ext cx="8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0" u="sng">
                    <a:latin typeface="Times New Roman" pitchFamily="18" charset="0"/>
                  </a:rPr>
                  <a:t>PARABOLA</a:t>
                </a:r>
              </a:p>
            </p:txBody>
          </p:sp>
          <p:sp>
            <p:nvSpPr>
              <p:cNvPr id="131109" name="Line 14"/>
              <p:cNvSpPr>
                <a:spLocks noChangeShapeType="1"/>
              </p:cNvSpPr>
              <p:nvPr/>
            </p:nvSpPr>
            <p:spPr bwMode="auto">
              <a:xfrm>
                <a:off x="3012" y="772"/>
                <a:ext cx="332" cy="2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10" name="Text Box 15"/>
              <p:cNvSpPr txBox="1">
                <a:spLocks noChangeArrowheads="1"/>
              </p:cNvSpPr>
              <p:nvPr/>
            </p:nvSpPr>
            <p:spPr bwMode="auto">
              <a:xfrm>
                <a:off x="2271" y="1995"/>
                <a:ext cx="57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0" i="1">
                    <a:latin typeface="Times New Roman" pitchFamily="18" charset="0"/>
                  </a:rPr>
                  <a:t>VERTEX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31111" name="Text Box 16"/>
              <p:cNvSpPr txBox="1">
                <a:spLocks noChangeArrowheads="1"/>
              </p:cNvSpPr>
              <p:nvPr/>
            </p:nvSpPr>
            <p:spPr bwMode="auto">
              <a:xfrm>
                <a:off x="3770" y="2039"/>
                <a:ext cx="552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>
                    <a:latin typeface="Times New Roman" pitchFamily="18" charset="0"/>
                  </a:rPr>
                  <a:t>F </a:t>
                </a:r>
              </a:p>
              <a:p>
                <a:pPr algn="ctr"/>
                <a:r>
                  <a:rPr lang="en-US" sz="1800">
                    <a:latin typeface="Times New Roman" pitchFamily="18" charset="0"/>
                  </a:rPr>
                  <a:t>( </a:t>
                </a:r>
                <a:r>
                  <a:rPr lang="en-US" sz="1800" b="0" i="1">
                    <a:latin typeface="Times New Roman" pitchFamily="18" charset="0"/>
                  </a:rPr>
                  <a:t>focus</a:t>
                </a:r>
                <a:r>
                  <a:rPr lang="en-US" sz="1800"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31112" name="Line 17"/>
              <p:cNvSpPr>
                <a:spLocks noChangeShapeType="1"/>
              </p:cNvSpPr>
              <p:nvPr/>
            </p:nvSpPr>
            <p:spPr bwMode="auto">
              <a:xfrm>
                <a:off x="2110" y="2157"/>
                <a:ext cx="180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113" name="Text Box 18"/>
              <p:cNvSpPr txBox="1">
                <a:spLocks noChangeArrowheads="1"/>
              </p:cNvSpPr>
              <p:nvPr/>
            </p:nvSpPr>
            <p:spPr bwMode="auto">
              <a:xfrm>
                <a:off x="2793" y="1978"/>
                <a:ext cx="21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Times New Roman" pitchFamily="18" charset="0"/>
                  </a:rPr>
                  <a:t>V</a:t>
                </a:r>
              </a:p>
            </p:txBody>
          </p:sp>
          <p:sp>
            <p:nvSpPr>
              <p:cNvPr id="131114" name="Oval 19"/>
              <p:cNvSpPr>
                <a:spLocks noChangeArrowheads="1"/>
              </p:cNvSpPr>
              <p:nvPr/>
            </p:nvSpPr>
            <p:spPr bwMode="auto">
              <a:xfrm>
                <a:off x="3866" y="2126"/>
                <a:ext cx="47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10324" name="Text Box 20"/>
          <p:cNvSpPr txBox="1">
            <a:spLocks noChangeArrowheads="1"/>
          </p:cNvSpPr>
          <p:nvPr/>
        </p:nvSpPr>
        <p:spPr bwMode="auto">
          <a:xfrm>
            <a:off x="5918200" y="4964113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99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610325" name="Text Box 21"/>
          <p:cNvSpPr txBox="1">
            <a:spLocks noChangeArrowheads="1"/>
          </p:cNvSpPr>
          <p:nvPr/>
        </p:nvSpPr>
        <p:spPr bwMode="auto">
          <a:xfrm>
            <a:off x="6359525" y="595471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610326" name="Text Box 22"/>
          <p:cNvSpPr txBox="1">
            <a:spLocks noChangeArrowheads="1"/>
          </p:cNvSpPr>
          <p:nvPr/>
        </p:nvSpPr>
        <p:spPr bwMode="auto">
          <a:xfrm>
            <a:off x="7366000" y="4114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610327" name="Text Box 23"/>
          <p:cNvSpPr txBox="1">
            <a:spLocks noChangeArrowheads="1"/>
          </p:cNvSpPr>
          <p:nvPr/>
        </p:nvSpPr>
        <p:spPr bwMode="auto">
          <a:xfrm>
            <a:off x="5080000" y="52578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610328" name="Text Box 24"/>
          <p:cNvSpPr txBox="1">
            <a:spLocks noChangeArrowheads="1"/>
          </p:cNvSpPr>
          <p:nvPr/>
        </p:nvSpPr>
        <p:spPr bwMode="auto">
          <a:xfrm>
            <a:off x="4394200" y="99060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610329" name="Text Box 25"/>
          <p:cNvSpPr txBox="1">
            <a:spLocks noChangeArrowheads="1"/>
          </p:cNvSpPr>
          <p:nvPr/>
        </p:nvSpPr>
        <p:spPr bwMode="auto">
          <a:xfrm>
            <a:off x="6737350" y="3376613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90</a:t>
            </a:r>
            <a:r>
              <a:rPr lang="en-US" sz="1400" baseline="30000">
                <a:solidFill>
                  <a:srgbClr val="FF0066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0330" name="Arc 26"/>
          <p:cNvSpPr>
            <a:spLocks/>
          </p:cNvSpPr>
          <p:nvPr/>
        </p:nvSpPr>
        <p:spPr bwMode="auto">
          <a:xfrm rot="-8342235">
            <a:off x="6604000" y="3233738"/>
            <a:ext cx="523875" cy="381000"/>
          </a:xfrm>
          <a:custGeom>
            <a:avLst/>
            <a:gdLst>
              <a:gd name="T0" fmla="*/ 0 w 29704"/>
              <a:gd name="T1" fmla="*/ 2147483647 h 21600"/>
              <a:gd name="T2" fmla="*/ 2147483647 w 29704"/>
              <a:gd name="T3" fmla="*/ 2147483647 h 21600"/>
              <a:gd name="T4" fmla="*/ 2147483647 w 29704"/>
              <a:gd name="T5" fmla="*/ 2147483647 h 21600"/>
              <a:gd name="T6" fmla="*/ 0 60000 65536"/>
              <a:gd name="T7" fmla="*/ 0 60000 65536"/>
              <a:gd name="T8" fmla="*/ 0 60000 65536"/>
              <a:gd name="T9" fmla="*/ 0 w 29704"/>
              <a:gd name="T10" fmla="*/ 0 h 21600"/>
              <a:gd name="T11" fmla="*/ 29704 w 2970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04" h="21600" fill="none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</a:path>
              <a:path w="29704" h="21600" stroke="0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  <a:lnTo>
                  <a:pt x="810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0331" name="Oval 27"/>
          <p:cNvSpPr>
            <a:spLocks noChangeArrowheads="1"/>
          </p:cNvSpPr>
          <p:nvPr/>
        </p:nvSpPr>
        <p:spPr bwMode="auto">
          <a:xfrm>
            <a:off x="6084888" y="49053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15900" y="609600"/>
            <a:ext cx="3886200" cy="915988"/>
            <a:chOff x="76" y="545"/>
            <a:chExt cx="2448" cy="577"/>
          </a:xfrm>
        </p:grpSpPr>
        <p:sp>
          <p:nvSpPr>
            <p:cNvPr id="131100" name="Rectangle 29"/>
            <p:cNvSpPr>
              <a:spLocks noChangeArrowheads="1"/>
            </p:cNvSpPr>
            <p:nvPr/>
          </p:nvSpPr>
          <p:spPr bwMode="auto">
            <a:xfrm>
              <a:off x="96" y="576"/>
              <a:ext cx="2352" cy="528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1" name="Text Box 30"/>
            <p:cNvSpPr txBox="1">
              <a:spLocks noChangeArrowheads="1"/>
            </p:cNvSpPr>
            <p:nvPr/>
          </p:nvSpPr>
          <p:spPr bwMode="auto">
            <a:xfrm>
              <a:off x="76" y="545"/>
              <a:ext cx="244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 algn="ctr"/>
              <a:r>
                <a:rPr lang="en-US" sz="1800">
                  <a:solidFill>
                    <a:srgbClr val="FFFF99"/>
                  </a:solidFill>
                  <a:latin typeface="Times New Roman" pitchFamily="18" charset="0"/>
                </a:rPr>
                <a:t>TO DRAW TANGENT &amp; NORMAL </a:t>
              </a:r>
            </a:p>
            <a:p>
              <a:pPr marL="457200" indent="-457200" algn="ctr"/>
              <a:r>
                <a:rPr lang="en-US" sz="1800">
                  <a:solidFill>
                    <a:srgbClr val="FFFF99"/>
                  </a:solidFill>
                  <a:latin typeface="Times New Roman" pitchFamily="18" charset="0"/>
                </a:rPr>
                <a:t>TO THE CURVE </a:t>
              </a:r>
            </a:p>
            <a:p>
              <a:pPr marL="457200" indent="-457200" algn="ctr"/>
              <a:r>
                <a:rPr lang="en-US" sz="1800">
                  <a:solidFill>
                    <a:srgbClr val="FFFF99"/>
                  </a:solidFill>
                  <a:latin typeface="Times New Roman" pitchFamily="18" charset="0"/>
                </a:rPr>
                <a:t>FROM A GIVEN POINT ( Q )</a:t>
              </a:r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76200" y="1981200"/>
            <a:ext cx="4119563" cy="2295525"/>
            <a:chOff x="48" y="1248"/>
            <a:chExt cx="2595" cy="1446"/>
          </a:xfrm>
        </p:grpSpPr>
        <p:sp>
          <p:nvSpPr>
            <p:cNvPr id="131098" name="AutoShape 32"/>
            <p:cNvSpPr>
              <a:spLocks noChangeArrowheads="1"/>
            </p:cNvSpPr>
            <p:nvPr/>
          </p:nvSpPr>
          <p:spPr bwMode="auto">
            <a:xfrm>
              <a:off x="48" y="1248"/>
              <a:ext cx="2592" cy="1392"/>
            </a:xfrm>
            <a:prstGeom prst="wedgeRectCallout">
              <a:avLst>
                <a:gd name="adj1" fmla="val 59954"/>
                <a:gd name="adj2" fmla="val 69542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131099" name="Text Box 33"/>
            <p:cNvSpPr txBox="1">
              <a:spLocks noChangeArrowheads="1"/>
            </p:cNvSpPr>
            <p:nvPr/>
          </p:nvSpPr>
          <p:spPr bwMode="auto">
            <a:xfrm>
              <a:off x="48" y="1296"/>
              <a:ext cx="2595" cy="1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1.JOIN POINT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Q</a:t>
              </a:r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 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TO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F</a:t>
              </a:r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.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2.CONSTRUCT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90</a:t>
              </a:r>
              <a:r>
                <a:rPr lang="en-US" sz="1400" baseline="30000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ANGLE WITH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  THIS LINE AT POINT</a:t>
              </a:r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F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3.EXTEND THE LINE TO MEET DIRECTRIX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   AT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T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4. JOIN THIS POINT TO </a:t>
              </a:r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Q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AND EXTEND. THIS IS 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  </a:t>
              </a:r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TANGENT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TO THE CURVE FROM </a:t>
              </a:r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Q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5.TO THIS TANGENT DRAW PERPENDICULAR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  LINE FROM Q. IT IS </a:t>
              </a:r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NORMAL 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TO CURVE.</a:t>
              </a:r>
            </a:p>
            <a:p>
              <a:endParaRPr lang="en-US" sz="1400" b="0">
                <a:solidFill>
                  <a:srgbClr val="FF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31089" name="Text Box 34"/>
          <p:cNvSpPr txBox="1">
            <a:spLocks noChangeArrowheads="1"/>
          </p:cNvSpPr>
          <p:nvPr/>
        </p:nvSpPr>
        <p:spPr bwMode="auto">
          <a:xfrm>
            <a:off x="6297613" y="76200"/>
            <a:ext cx="266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rgbClr val="FF0066"/>
                </a:solidFill>
                <a:latin typeface="Times New Roman" pitchFamily="18" charset="0"/>
              </a:rPr>
              <a:t>PARABOLA</a:t>
            </a:r>
          </a:p>
          <a:p>
            <a:pPr algn="ctr"/>
            <a:r>
              <a:rPr lang="en-US" sz="1800" u="sng">
                <a:solidFill>
                  <a:schemeClr val="accent2"/>
                </a:solidFill>
                <a:latin typeface="Times New Roman" pitchFamily="18" charset="0"/>
              </a:rPr>
              <a:t>TANGENT &amp; NORMAL</a:t>
            </a:r>
          </a:p>
        </p:txBody>
      </p:sp>
      <p:sp>
        <p:nvSpPr>
          <p:cNvPr id="610339" name="Text Box 35"/>
          <p:cNvSpPr txBox="1">
            <a:spLocks noChangeArrowheads="1"/>
          </p:cNvSpPr>
          <p:nvPr/>
        </p:nvSpPr>
        <p:spPr bwMode="auto">
          <a:xfrm>
            <a:off x="171450" y="242888"/>
            <a:ext cx="1350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Times New Roman" pitchFamily="18" charset="0"/>
              </a:rPr>
              <a:t>Problem 15</a:t>
            </a:r>
            <a:r>
              <a:rPr lang="en-US" sz="1200" b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31092" name="AutoShape 44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3" name="AutoShape 4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4" name="AutoShape 4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5" name="AutoShape 4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6" name="AutoShape 4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097" name="AutoShape 4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0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0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0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0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6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6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0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0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6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6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610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0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0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0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0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0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0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0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0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0306" grpId="0" animBg="1"/>
      <p:bldP spid="610307" grpId="0" animBg="1"/>
      <p:bldP spid="610308" grpId="0" animBg="1"/>
      <p:bldP spid="610309" grpId="0" animBg="1"/>
      <p:bldP spid="610324" grpId="0" autoUpdateAnimBg="0"/>
      <p:bldP spid="610325" grpId="0" autoUpdateAnimBg="0"/>
      <p:bldP spid="610326" grpId="0" autoUpdateAnimBg="0"/>
      <p:bldP spid="610327" grpId="0" autoUpdateAnimBg="0"/>
      <p:bldP spid="610328" grpId="0" autoUpdateAnimBg="0"/>
      <p:bldP spid="610329" grpId="0" autoUpdateAnimBg="0"/>
      <p:bldP spid="610330" grpId="0" animBg="1"/>
      <p:bldP spid="610331" grpId="0" animBg="1"/>
      <p:bldP spid="6103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61722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400" b="0">
              <a:latin typeface="Times New Roman" pitchFamily="18" charset="0"/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1981200" y="381000"/>
            <a:ext cx="489585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ENGINEERING CURVES</a:t>
            </a:r>
          </a:p>
          <a:p>
            <a:pPr algn="ctr"/>
            <a:r>
              <a:rPr lang="en-US" sz="2400">
                <a:latin typeface="Times New Roman" pitchFamily="18" charset="0"/>
              </a:rPr>
              <a:t>Part- I  {Conic Sections}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533400" y="1743075"/>
            <a:ext cx="2608263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u="sng">
                <a:solidFill>
                  <a:srgbClr val="CC00FF"/>
                </a:solidFill>
                <a:latin typeface="Times New Roman" pitchFamily="18" charset="0"/>
              </a:rPr>
              <a:t>ELLIPSE   </a:t>
            </a:r>
            <a:r>
              <a:rPr lang="en-US">
                <a:solidFill>
                  <a:srgbClr val="CC00FF"/>
                </a:solidFill>
                <a:latin typeface="Times New Roman" pitchFamily="18" charset="0"/>
              </a:rPr>
              <a:t>  </a:t>
            </a:r>
          </a:p>
          <a:p>
            <a:pPr marL="457200" indent="-457200"/>
            <a:endParaRPr lang="en-US">
              <a:solidFill>
                <a:srgbClr val="CC00FF"/>
              </a:solidFill>
              <a:latin typeface="Times New Roman" pitchFamily="18" charset="0"/>
            </a:endParaRPr>
          </a:p>
          <a:p>
            <a:pPr marL="457200" indent="-457200"/>
            <a:r>
              <a:rPr lang="en-US">
                <a:solidFill>
                  <a:srgbClr val="CC00FF"/>
                </a:solidFill>
                <a:latin typeface="Times New Roman" pitchFamily="18" charset="0"/>
              </a:rPr>
              <a:t>1.Concentric Circle Method</a:t>
            </a:r>
          </a:p>
          <a:p>
            <a:pPr marL="457200" indent="-457200"/>
            <a:endParaRPr lang="en-US">
              <a:solidFill>
                <a:srgbClr val="CC00FF"/>
              </a:solidFill>
              <a:latin typeface="Times New Roman" pitchFamily="18" charset="0"/>
            </a:endParaRPr>
          </a:p>
          <a:p>
            <a:pPr marL="457200" indent="-457200"/>
            <a:r>
              <a:rPr lang="en-US">
                <a:solidFill>
                  <a:srgbClr val="CC00FF"/>
                </a:solidFill>
                <a:latin typeface="Times New Roman" pitchFamily="18" charset="0"/>
              </a:rPr>
              <a:t>2.Rectangle Method</a:t>
            </a:r>
          </a:p>
          <a:p>
            <a:pPr marL="457200" indent="-457200"/>
            <a:endParaRPr lang="en-US">
              <a:solidFill>
                <a:srgbClr val="CC00FF"/>
              </a:solidFill>
              <a:latin typeface="Times New Roman" pitchFamily="18" charset="0"/>
            </a:endParaRPr>
          </a:p>
          <a:p>
            <a:pPr marL="457200" indent="-457200"/>
            <a:r>
              <a:rPr lang="en-US">
                <a:solidFill>
                  <a:srgbClr val="CC00FF"/>
                </a:solidFill>
                <a:latin typeface="Times New Roman" pitchFamily="18" charset="0"/>
              </a:rPr>
              <a:t>3.Oblong Method</a:t>
            </a:r>
          </a:p>
          <a:p>
            <a:pPr marL="457200" indent="-457200"/>
            <a:endParaRPr lang="en-US">
              <a:solidFill>
                <a:srgbClr val="CC00FF"/>
              </a:solidFill>
              <a:latin typeface="Times New Roman" pitchFamily="18" charset="0"/>
            </a:endParaRPr>
          </a:p>
          <a:p>
            <a:pPr marL="457200" indent="-457200"/>
            <a:r>
              <a:rPr lang="en-US">
                <a:solidFill>
                  <a:srgbClr val="CC00FF"/>
                </a:solidFill>
                <a:latin typeface="Times New Roman" pitchFamily="18" charset="0"/>
              </a:rPr>
              <a:t>4.Arcs of Circle Method</a:t>
            </a:r>
          </a:p>
          <a:p>
            <a:pPr marL="457200" indent="-457200"/>
            <a:endParaRPr lang="en-US">
              <a:solidFill>
                <a:srgbClr val="CC00FF"/>
              </a:solidFill>
              <a:latin typeface="Times New Roman" pitchFamily="18" charset="0"/>
            </a:endParaRPr>
          </a:p>
          <a:p>
            <a:pPr marL="457200" indent="-457200"/>
            <a:r>
              <a:rPr lang="en-US">
                <a:solidFill>
                  <a:srgbClr val="CC00FF"/>
                </a:solidFill>
                <a:latin typeface="Times New Roman" pitchFamily="18" charset="0"/>
              </a:rPr>
              <a:t>5.Rhombus Metho</a:t>
            </a:r>
          </a:p>
          <a:p>
            <a:pPr marL="457200" indent="-457200"/>
            <a:endParaRPr lang="en-US">
              <a:solidFill>
                <a:srgbClr val="CC00FF"/>
              </a:solidFill>
              <a:latin typeface="Times New Roman" pitchFamily="18" charset="0"/>
            </a:endParaRPr>
          </a:p>
          <a:p>
            <a:pPr marL="457200" indent="-457200"/>
            <a:r>
              <a:rPr lang="en-US">
                <a:solidFill>
                  <a:srgbClr val="CC00FF"/>
                </a:solidFill>
                <a:latin typeface="Times New Roman" pitchFamily="18" charset="0"/>
              </a:rPr>
              <a:t>6.Basic Locus Method</a:t>
            </a:r>
          </a:p>
          <a:p>
            <a:pPr marL="457200" indent="-457200"/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   (Directrix – focus)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5791200" y="1743075"/>
            <a:ext cx="3032125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FF"/>
                </a:solidFill>
                <a:latin typeface="Times New Roman" pitchFamily="18" charset="0"/>
              </a:rPr>
              <a:t>HYPERBOLA</a:t>
            </a:r>
          </a:p>
          <a:p>
            <a:endParaRPr lang="en-US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1.Rectangular Hyperbola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  (coordinates given)</a:t>
            </a:r>
          </a:p>
          <a:p>
            <a:endParaRPr lang="en-US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2 Rectangular Hyperbola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  (P-V diagram - Equation given)</a:t>
            </a:r>
          </a:p>
          <a:p>
            <a:endParaRPr lang="en-US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3.Basic Locus Method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(Directrix – focus)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3276600" y="1704975"/>
            <a:ext cx="209867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u="sng">
                <a:solidFill>
                  <a:srgbClr val="FF0066"/>
                </a:solidFill>
                <a:latin typeface="Times New Roman" pitchFamily="18" charset="0"/>
              </a:rPr>
              <a:t>PARABOLA</a:t>
            </a:r>
          </a:p>
          <a:p>
            <a:pPr marL="457200" indent="-457200"/>
            <a:endParaRPr lang="en-US" u="sng">
              <a:solidFill>
                <a:srgbClr val="FF0066"/>
              </a:solidFill>
              <a:latin typeface="Times New Roman" pitchFamily="18" charset="0"/>
            </a:endParaRPr>
          </a:p>
          <a:p>
            <a:pPr marL="457200" indent="-457200"/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1.Rectangle Method</a:t>
            </a:r>
          </a:p>
          <a:p>
            <a:pPr marL="457200" indent="-457200"/>
            <a:endParaRPr lang="en-US">
              <a:solidFill>
                <a:srgbClr val="FF0066"/>
              </a:solidFill>
              <a:latin typeface="Times New Roman" pitchFamily="18" charset="0"/>
            </a:endParaRPr>
          </a:p>
          <a:p>
            <a:pPr marL="457200" indent="-457200"/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2 Method of Tangents</a:t>
            </a:r>
          </a:p>
          <a:p>
            <a:pPr marL="457200" indent="-457200"/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 ( Triangle Method)</a:t>
            </a:r>
          </a:p>
          <a:p>
            <a:pPr marL="457200" indent="-457200"/>
            <a:endParaRPr lang="en-US">
              <a:solidFill>
                <a:srgbClr val="FF0066"/>
              </a:solidFill>
              <a:latin typeface="Times New Roman" pitchFamily="18" charset="0"/>
            </a:endParaRPr>
          </a:p>
          <a:p>
            <a:pPr marL="457200" indent="-457200"/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3.Basic Locus Method</a:t>
            </a:r>
          </a:p>
          <a:p>
            <a:pPr marL="457200" indent="-457200"/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   (Directrix – focus)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638800" y="4572000"/>
            <a:ext cx="2286000" cy="1143000"/>
            <a:chOff x="3552" y="2880"/>
            <a:chExt cx="1440" cy="720"/>
          </a:xfrm>
        </p:grpSpPr>
        <p:sp>
          <p:nvSpPr>
            <p:cNvPr id="114703" name="Oval 8"/>
            <p:cNvSpPr>
              <a:spLocks noChangeArrowheads="1"/>
            </p:cNvSpPr>
            <p:nvPr/>
          </p:nvSpPr>
          <p:spPr bwMode="auto">
            <a:xfrm>
              <a:off x="3552" y="2880"/>
              <a:ext cx="1440" cy="72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4" name="Text Box 9"/>
            <p:cNvSpPr txBox="1">
              <a:spLocks noChangeArrowheads="1"/>
            </p:cNvSpPr>
            <p:nvPr/>
          </p:nvSpPr>
          <p:spPr bwMode="auto">
            <a:xfrm>
              <a:off x="3666" y="2970"/>
              <a:ext cx="126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66"/>
                  </a:solidFill>
                  <a:latin typeface="Times New Roman" pitchFamily="18" charset="0"/>
                </a:rPr>
                <a:t>Methods of Drawing</a:t>
              </a:r>
            </a:p>
            <a:p>
              <a:pPr algn="ctr"/>
              <a:r>
                <a:rPr lang="en-US">
                  <a:solidFill>
                    <a:srgbClr val="FF0066"/>
                  </a:solidFill>
                  <a:latin typeface="Times New Roman" pitchFamily="18" charset="0"/>
                </a:rPr>
                <a:t>Tangents &amp; Normals</a:t>
              </a:r>
            </a:p>
            <a:p>
              <a:pPr algn="ctr"/>
              <a:r>
                <a:rPr lang="en-US">
                  <a:solidFill>
                    <a:srgbClr val="FF0066"/>
                  </a:solidFill>
                  <a:latin typeface="Times New Roman" pitchFamily="18" charset="0"/>
                </a:rPr>
                <a:t>To These Curves.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14697" name="AutoShape 1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8" name="AutoShape 1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699" name="AutoShape 1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0" name="AutoShape 1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1" name="AutoShape 1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02" name="AutoShape 1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40263" y="896938"/>
            <a:ext cx="2673350" cy="5046662"/>
            <a:chOff x="2064" y="565"/>
            <a:chExt cx="1684" cy="3179"/>
          </a:xfrm>
        </p:grpSpPr>
        <p:sp>
          <p:nvSpPr>
            <p:cNvPr id="132126" name="Line 3"/>
            <p:cNvSpPr>
              <a:spLocks noChangeShapeType="1"/>
            </p:cNvSpPr>
            <p:nvPr/>
          </p:nvSpPr>
          <p:spPr bwMode="auto">
            <a:xfrm>
              <a:off x="2178" y="864"/>
              <a:ext cx="0" cy="26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27" name="Line 4"/>
            <p:cNvSpPr>
              <a:spLocks noChangeShapeType="1"/>
            </p:cNvSpPr>
            <p:nvPr/>
          </p:nvSpPr>
          <p:spPr bwMode="auto">
            <a:xfrm>
              <a:off x="2178" y="2138"/>
              <a:ext cx="1251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28" name="Oval 5"/>
            <p:cNvSpPr>
              <a:spLocks noChangeArrowheads="1"/>
            </p:cNvSpPr>
            <p:nvPr/>
          </p:nvSpPr>
          <p:spPr bwMode="auto">
            <a:xfrm>
              <a:off x="2160" y="2120"/>
              <a:ext cx="37" cy="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9" name="Oval 6"/>
            <p:cNvSpPr>
              <a:spLocks noChangeArrowheads="1"/>
            </p:cNvSpPr>
            <p:nvPr/>
          </p:nvSpPr>
          <p:spPr bwMode="auto">
            <a:xfrm>
              <a:off x="2350" y="2120"/>
              <a:ext cx="37" cy="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0" name="Oval 7"/>
            <p:cNvSpPr>
              <a:spLocks noChangeArrowheads="1"/>
            </p:cNvSpPr>
            <p:nvPr/>
          </p:nvSpPr>
          <p:spPr bwMode="auto">
            <a:xfrm>
              <a:off x="2540" y="2120"/>
              <a:ext cx="37" cy="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1" name="Oval 8"/>
            <p:cNvSpPr>
              <a:spLocks noChangeArrowheads="1"/>
            </p:cNvSpPr>
            <p:nvPr/>
          </p:nvSpPr>
          <p:spPr bwMode="auto">
            <a:xfrm>
              <a:off x="2730" y="2120"/>
              <a:ext cx="37" cy="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2" name="Oval 9"/>
            <p:cNvSpPr>
              <a:spLocks noChangeArrowheads="1"/>
            </p:cNvSpPr>
            <p:nvPr/>
          </p:nvSpPr>
          <p:spPr bwMode="auto">
            <a:xfrm>
              <a:off x="2920" y="2120"/>
              <a:ext cx="37" cy="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3" name="Line 10"/>
            <p:cNvSpPr>
              <a:spLocks noChangeShapeType="1"/>
            </p:cNvSpPr>
            <p:nvPr/>
          </p:nvSpPr>
          <p:spPr bwMode="auto">
            <a:xfrm>
              <a:off x="2558" y="2102"/>
              <a:ext cx="0" cy="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134" name="Arc 11"/>
            <p:cNvSpPr>
              <a:spLocks/>
            </p:cNvSpPr>
            <p:nvPr/>
          </p:nvSpPr>
          <p:spPr bwMode="auto">
            <a:xfrm rot="10405129">
              <a:off x="2630" y="2102"/>
              <a:ext cx="748" cy="1638"/>
            </a:xfrm>
            <a:custGeom>
              <a:avLst/>
              <a:gdLst>
                <a:gd name="T0" fmla="*/ 0 w 21600"/>
                <a:gd name="T1" fmla="*/ 0 h 19417"/>
                <a:gd name="T2" fmla="*/ 0 w 21600"/>
                <a:gd name="T3" fmla="*/ 0 h 19417"/>
                <a:gd name="T4" fmla="*/ 0 w 21600"/>
                <a:gd name="T5" fmla="*/ 0 h 19417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417"/>
                <a:gd name="T11" fmla="*/ 21600 w 21600"/>
                <a:gd name="T12" fmla="*/ 19417 h 194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417" fill="none" extrusionOk="0">
                  <a:moveTo>
                    <a:pt x="9462" y="0"/>
                  </a:moveTo>
                  <a:cubicBezTo>
                    <a:pt x="16888" y="3619"/>
                    <a:pt x="21600" y="11156"/>
                    <a:pt x="21600" y="19417"/>
                  </a:cubicBezTo>
                </a:path>
                <a:path w="21600" h="19417" stroke="0" extrusionOk="0">
                  <a:moveTo>
                    <a:pt x="9462" y="0"/>
                  </a:moveTo>
                  <a:cubicBezTo>
                    <a:pt x="16888" y="3619"/>
                    <a:pt x="21600" y="11156"/>
                    <a:pt x="21600" y="19417"/>
                  </a:cubicBezTo>
                  <a:lnTo>
                    <a:pt x="0" y="194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5" name="Arc 12"/>
            <p:cNvSpPr>
              <a:spLocks/>
            </p:cNvSpPr>
            <p:nvPr/>
          </p:nvSpPr>
          <p:spPr bwMode="auto">
            <a:xfrm rot="11194871" flipV="1">
              <a:off x="2620" y="565"/>
              <a:ext cx="748" cy="1639"/>
            </a:xfrm>
            <a:custGeom>
              <a:avLst/>
              <a:gdLst>
                <a:gd name="T0" fmla="*/ 0 w 21600"/>
                <a:gd name="T1" fmla="*/ 0 h 19417"/>
                <a:gd name="T2" fmla="*/ 0 w 21600"/>
                <a:gd name="T3" fmla="*/ 0 h 19417"/>
                <a:gd name="T4" fmla="*/ 0 w 21600"/>
                <a:gd name="T5" fmla="*/ 0 h 19417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417"/>
                <a:gd name="T11" fmla="*/ 21600 w 21600"/>
                <a:gd name="T12" fmla="*/ 19417 h 194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417" fill="none" extrusionOk="0">
                  <a:moveTo>
                    <a:pt x="9462" y="0"/>
                  </a:moveTo>
                  <a:cubicBezTo>
                    <a:pt x="16888" y="3619"/>
                    <a:pt x="21600" y="11156"/>
                    <a:pt x="21600" y="19417"/>
                  </a:cubicBezTo>
                </a:path>
                <a:path w="21600" h="19417" stroke="0" extrusionOk="0">
                  <a:moveTo>
                    <a:pt x="9462" y="0"/>
                  </a:moveTo>
                  <a:cubicBezTo>
                    <a:pt x="16888" y="3619"/>
                    <a:pt x="21600" y="11156"/>
                    <a:pt x="21600" y="19417"/>
                  </a:cubicBezTo>
                  <a:lnTo>
                    <a:pt x="0" y="194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36" name="Text Box 13"/>
            <p:cNvSpPr txBox="1">
              <a:spLocks noChangeArrowheads="1"/>
            </p:cNvSpPr>
            <p:nvPr/>
          </p:nvSpPr>
          <p:spPr bwMode="auto">
            <a:xfrm>
              <a:off x="3072" y="1872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Times New Roman" pitchFamily="18" charset="0"/>
                </a:rPr>
                <a:t>F ( </a:t>
              </a:r>
              <a:r>
                <a:rPr lang="en-US" sz="1800" b="0" i="1">
                  <a:latin typeface="Times New Roman" pitchFamily="18" charset="0"/>
                </a:rPr>
                <a:t>focus</a:t>
              </a:r>
              <a:r>
                <a:rPr lang="en-US" sz="18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32137" name="Text Box 14"/>
            <p:cNvSpPr txBox="1">
              <a:spLocks noChangeArrowheads="1"/>
            </p:cNvSpPr>
            <p:nvPr/>
          </p:nvSpPr>
          <p:spPr bwMode="auto">
            <a:xfrm>
              <a:off x="2496" y="1986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132138" name="Text Box 15"/>
            <p:cNvSpPr txBox="1">
              <a:spLocks noChangeArrowheads="1"/>
            </p:cNvSpPr>
            <p:nvPr/>
          </p:nvSpPr>
          <p:spPr bwMode="auto">
            <a:xfrm>
              <a:off x="2172" y="1920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(vertex)</a:t>
              </a:r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132139" name="Text Box 16"/>
            <p:cNvSpPr txBox="1">
              <a:spLocks noChangeArrowheads="1"/>
            </p:cNvSpPr>
            <p:nvPr/>
          </p:nvSpPr>
          <p:spPr bwMode="auto">
            <a:xfrm>
              <a:off x="2064" y="672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2140" name="Text Box 17"/>
            <p:cNvSpPr txBox="1">
              <a:spLocks noChangeArrowheads="1"/>
            </p:cNvSpPr>
            <p:nvPr/>
          </p:nvSpPr>
          <p:spPr bwMode="auto">
            <a:xfrm>
              <a:off x="2064" y="3552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32141" name="Oval 18"/>
            <p:cNvSpPr>
              <a:spLocks noChangeArrowheads="1"/>
            </p:cNvSpPr>
            <p:nvPr/>
          </p:nvSpPr>
          <p:spPr bwMode="auto">
            <a:xfrm>
              <a:off x="3108" y="211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2099" name="Text Box 19"/>
          <p:cNvSpPr txBox="1">
            <a:spLocks noChangeArrowheads="1"/>
          </p:cNvSpPr>
          <p:nvPr/>
        </p:nvSpPr>
        <p:spPr bwMode="auto">
          <a:xfrm>
            <a:off x="5953125" y="76200"/>
            <a:ext cx="2660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rgbClr val="FF0066"/>
                </a:solidFill>
                <a:latin typeface="Times New Roman" pitchFamily="18" charset="0"/>
              </a:rPr>
              <a:t>HYPERBOLA</a:t>
            </a:r>
          </a:p>
          <a:p>
            <a:pPr algn="ctr"/>
            <a:r>
              <a:rPr lang="en-US" sz="1800" u="sng">
                <a:solidFill>
                  <a:schemeClr val="accent2"/>
                </a:solidFill>
                <a:latin typeface="Times New Roman" pitchFamily="18" charset="0"/>
              </a:rPr>
              <a:t>TANGENT &amp; NORMAL</a:t>
            </a:r>
          </a:p>
        </p:txBody>
      </p:sp>
      <p:sp>
        <p:nvSpPr>
          <p:cNvPr id="611348" name="Oval 20"/>
          <p:cNvSpPr>
            <a:spLocks noChangeArrowheads="1"/>
          </p:cNvSpPr>
          <p:nvPr/>
        </p:nvSpPr>
        <p:spPr bwMode="auto">
          <a:xfrm>
            <a:off x="5630863" y="4648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1349" name="Text Box 21"/>
          <p:cNvSpPr txBox="1">
            <a:spLocks noChangeArrowheads="1"/>
          </p:cNvSpPr>
          <p:nvPr/>
        </p:nvSpPr>
        <p:spPr bwMode="auto">
          <a:xfrm>
            <a:off x="5326063" y="4724400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611350" name="Line 22"/>
          <p:cNvSpPr>
            <a:spLocks noChangeShapeType="1"/>
          </p:cNvSpPr>
          <p:nvPr/>
        </p:nvSpPr>
        <p:spPr bwMode="auto">
          <a:xfrm flipV="1">
            <a:off x="5630863" y="3352800"/>
            <a:ext cx="685800" cy="1447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1351" name="Line 23"/>
          <p:cNvSpPr>
            <a:spLocks noChangeShapeType="1"/>
          </p:cNvSpPr>
          <p:nvPr/>
        </p:nvSpPr>
        <p:spPr bwMode="auto">
          <a:xfrm flipH="1" flipV="1">
            <a:off x="4792663" y="2590800"/>
            <a:ext cx="1524000" cy="762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1352" name="Line 24"/>
          <p:cNvSpPr>
            <a:spLocks noChangeShapeType="1"/>
          </p:cNvSpPr>
          <p:nvPr/>
        </p:nvSpPr>
        <p:spPr bwMode="auto">
          <a:xfrm>
            <a:off x="4868863" y="2590800"/>
            <a:ext cx="1447800" cy="396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1353" name="Line 25"/>
          <p:cNvSpPr>
            <a:spLocks noChangeShapeType="1"/>
          </p:cNvSpPr>
          <p:nvPr/>
        </p:nvSpPr>
        <p:spPr bwMode="auto">
          <a:xfrm flipV="1">
            <a:off x="5021263" y="3810000"/>
            <a:ext cx="2667000" cy="1143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1354" name="Text Box 26"/>
          <p:cNvSpPr txBox="1">
            <a:spLocks noChangeArrowheads="1"/>
          </p:cNvSpPr>
          <p:nvPr/>
        </p:nvSpPr>
        <p:spPr bwMode="auto">
          <a:xfrm>
            <a:off x="4868863" y="47244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611355" name="Text Box 27"/>
          <p:cNvSpPr txBox="1">
            <a:spLocks noChangeArrowheads="1"/>
          </p:cNvSpPr>
          <p:nvPr/>
        </p:nvSpPr>
        <p:spPr bwMode="auto">
          <a:xfrm>
            <a:off x="7612063" y="365760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611356" name="Text Box 28"/>
          <p:cNvSpPr txBox="1">
            <a:spLocks noChangeArrowheads="1"/>
          </p:cNvSpPr>
          <p:nvPr/>
        </p:nvSpPr>
        <p:spPr bwMode="auto">
          <a:xfrm>
            <a:off x="4487863" y="2438400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611357" name="Text Box 29"/>
          <p:cNvSpPr txBox="1">
            <a:spLocks noChangeArrowheads="1"/>
          </p:cNvSpPr>
          <p:nvPr/>
        </p:nvSpPr>
        <p:spPr bwMode="auto">
          <a:xfrm>
            <a:off x="6011863" y="6248400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611358" name="Text Box 30"/>
          <p:cNvSpPr txBox="1">
            <a:spLocks noChangeArrowheads="1"/>
          </p:cNvSpPr>
          <p:nvPr/>
        </p:nvSpPr>
        <p:spPr bwMode="auto">
          <a:xfrm>
            <a:off x="5878513" y="3371850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90</a:t>
            </a:r>
            <a:r>
              <a:rPr lang="en-US" sz="1400" baseline="30000">
                <a:solidFill>
                  <a:srgbClr val="FF0066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611359" name="Arc 31"/>
          <p:cNvSpPr>
            <a:spLocks/>
          </p:cNvSpPr>
          <p:nvPr/>
        </p:nvSpPr>
        <p:spPr bwMode="auto">
          <a:xfrm rot="-8342235">
            <a:off x="5764213" y="3276600"/>
            <a:ext cx="523875" cy="381000"/>
          </a:xfrm>
          <a:custGeom>
            <a:avLst/>
            <a:gdLst>
              <a:gd name="T0" fmla="*/ 0 w 29704"/>
              <a:gd name="T1" fmla="*/ 2147483647 h 21600"/>
              <a:gd name="T2" fmla="*/ 2147483647 w 29704"/>
              <a:gd name="T3" fmla="*/ 2147483647 h 21600"/>
              <a:gd name="T4" fmla="*/ 2147483647 w 29704"/>
              <a:gd name="T5" fmla="*/ 2147483647 h 21600"/>
              <a:gd name="T6" fmla="*/ 0 60000 65536"/>
              <a:gd name="T7" fmla="*/ 0 60000 65536"/>
              <a:gd name="T8" fmla="*/ 0 60000 65536"/>
              <a:gd name="T9" fmla="*/ 0 w 29704"/>
              <a:gd name="T10" fmla="*/ 0 h 21600"/>
              <a:gd name="T11" fmla="*/ 29704 w 2970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704" h="21600" fill="none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</a:path>
              <a:path w="29704" h="21600" stroke="0" extrusionOk="0">
                <a:moveTo>
                  <a:pt x="-1" y="1577"/>
                </a:moveTo>
                <a:cubicBezTo>
                  <a:pt x="2574" y="535"/>
                  <a:pt x="5326" y="-1"/>
                  <a:pt x="8104" y="0"/>
                </a:cubicBezTo>
                <a:cubicBezTo>
                  <a:pt x="20033" y="0"/>
                  <a:pt x="29704" y="9670"/>
                  <a:pt x="29704" y="21600"/>
                </a:cubicBezTo>
                <a:lnTo>
                  <a:pt x="8104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244475" y="533400"/>
            <a:ext cx="3886200" cy="923925"/>
            <a:chOff x="76" y="540"/>
            <a:chExt cx="2448" cy="582"/>
          </a:xfrm>
        </p:grpSpPr>
        <p:sp>
          <p:nvSpPr>
            <p:cNvPr id="132124" name="Rectangle 33"/>
            <p:cNvSpPr>
              <a:spLocks noChangeArrowheads="1"/>
            </p:cNvSpPr>
            <p:nvPr/>
          </p:nvSpPr>
          <p:spPr bwMode="auto">
            <a:xfrm>
              <a:off x="96" y="540"/>
              <a:ext cx="2400" cy="576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5" name="Text Box 34"/>
            <p:cNvSpPr txBox="1">
              <a:spLocks noChangeArrowheads="1"/>
            </p:cNvSpPr>
            <p:nvPr/>
          </p:nvSpPr>
          <p:spPr bwMode="auto">
            <a:xfrm>
              <a:off x="76" y="545"/>
              <a:ext cx="244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 algn="ctr"/>
              <a:r>
                <a:rPr lang="en-US" sz="1800">
                  <a:solidFill>
                    <a:srgbClr val="FFFF99"/>
                  </a:solidFill>
                  <a:latin typeface="Times New Roman" pitchFamily="18" charset="0"/>
                </a:rPr>
                <a:t>TO DRAW TANGENT &amp; NORMAL </a:t>
              </a:r>
            </a:p>
            <a:p>
              <a:pPr marL="457200" indent="-457200" algn="ctr"/>
              <a:r>
                <a:rPr lang="en-US" sz="1800">
                  <a:solidFill>
                    <a:srgbClr val="FFFF99"/>
                  </a:solidFill>
                  <a:latin typeface="Times New Roman" pitchFamily="18" charset="0"/>
                </a:rPr>
                <a:t>TO THE CURVE </a:t>
              </a:r>
            </a:p>
            <a:p>
              <a:pPr marL="457200" indent="-457200" algn="ctr"/>
              <a:r>
                <a:rPr lang="en-US" sz="1800">
                  <a:solidFill>
                    <a:srgbClr val="FFFF99"/>
                  </a:solidFill>
                  <a:latin typeface="Times New Roman" pitchFamily="18" charset="0"/>
                </a:rPr>
                <a:t>FROM A GIVEN POINT ( Q )</a:t>
              </a: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57150" y="1924050"/>
            <a:ext cx="4191000" cy="2139950"/>
            <a:chOff x="36" y="1212"/>
            <a:chExt cx="2640" cy="1348"/>
          </a:xfrm>
        </p:grpSpPr>
        <p:sp>
          <p:nvSpPr>
            <p:cNvPr id="132122" name="AutoShape 36"/>
            <p:cNvSpPr>
              <a:spLocks noChangeArrowheads="1"/>
            </p:cNvSpPr>
            <p:nvPr/>
          </p:nvSpPr>
          <p:spPr bwMode="auto">
            <a:xfrm>
              <a:off x="36" y="1212"/>
              <a:ext cx="2640" cy="1302"/>
            </a:xfrm>
            <a:prstGeom prst="wedgeRoundRectCallout">
              <a:avLst>
                <a:gd name="adj1" fmla="val 55796"/>
                <a:gd name="adj2" fmla="val 66898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132123" name="Text Box 37"/>
            <p:cNvSpPr txBox="1">
              <a:spLocks noChangeArrowheads="1"/>
            </p:cNvSpPr>
            <p:nvPr/>
          </p:nvSpPr>
          <p:spPr bwMode="auto">
            <a:xfrm>
              <a:off x="48" y="1296"/>
              <a:ext cx="2601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1.JOIN POINT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Q</a:t>
              </a:r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 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TO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F</a:t>
              </a:r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.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2.CONSTRUCT </a:t>
              </a:r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90</a:t>
              </a:r>
              <a:r>
                <a:rPr lang="en-US" sz="1400" b="0" baseline="30000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ANGLE WITH THIS LINE AT 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  POINT</a:t>
              </a:r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F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3.EXTEND THE LINE TO MEET DIRECTRIX AT</a:t>
              </a:r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T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4. JOIN THIS POINT TO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Q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AND EXTEND. THIS IS 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  </a:t>
              </a:r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TANGENT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TO CURVE FROM </a:t>
              </a:r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Q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5.TO THIS TANGENT DRAW PERPENDICULAR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  LINE FROM </a:t>
              </a:r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Q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. IT IS</a:t>
              </a:r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 NORMAL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TO CURVE.</a:t>
              </a:r>
            </a:p>
            <a:p>
              <a:endParaRPr lang="en-US" sz="1400" b="0">
                <a:solidFill>
                  <a:srgbClr val="FF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611366" name="Text Box 38"/>
          <p:cNvSpPr txBox="1">
            <a:spLocks noChangeArrowheads="1"/>
          </p:cNvSpPr>
          <p:nvPr/>
        </p:nvSpPr>
        <p:spPr bwMode="auto">
          <a:xfrm>
            <a:off x="228600" y="192088"/>
            <a:ext cx="1308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FF"/>
                </a:solidFill>
                <a:latin typeface="Times New Roman" pitchFamily="18" charset="0"/>
              </a:rPr>
              <a:t>Problem 16</a:t>
            </a:r>
            <a:endParaRPr lang="en-US" sz="1200" b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32116" name="AutoShape 47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7" name="AutoShape 4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8" name="AutoShape 4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19" name="AutoShape 5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0" name="AutoShape 5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121" name="AutoShape 5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1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1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1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1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6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500"/>
                                        <p:tgtEl>
                                          <p:spTgt spid="611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1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1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1" dur="500"/>
                                        <p:tgtEl>
                                          <p:spTgt spid="6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61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61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1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1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11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1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1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1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1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1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48" grpId="0" animBg="1"/>
      <p:bldP spid="611349" grpId="0" autoUpdateAnimBg="0"/>
      <p:bldP spid="611350" grpId="0" animBg="1"/>
      <p:bldP spid="611351" grpId="0" animBg="1"/>
      <p:bldP spid="611352" grpId="0" animBg="1"/>
      <p:bldP spid="611353" grpId="0" animBg="1"/>
      <p:bldP spid="611354" grpId="0" autoUpdateAnimBg="0"/>
      <p:bldP spid="611355" grpId="0" autoUpdateAnimBg="0"/>
      <p:bldP spid="611356" grpId="0" autoUpdateAnimBg="0"/>
      <p:bldP spid="611357" grpId="0" autoUpdateAnimBg="0"/>
      <p:bldP spid="611358" grpId="0" autoUpdateAnimBg="0"/>
      <p:bldP spid="611359" grpId="0" animBg="1"/>
      <p:bldP spid="61136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2028825"/>
            <a:ext cx="784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Times New Roman" pitchFamily="18" charset="0"/>
              </a:rPr>
              <a:t>INVOLUTE   	         CYCLOID  	                 SPIRAL  		      HELIX   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1143000" y="152400"/>
            <a:ext cx="719296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009900"/>
                </a:solidFill>
                <a:latin typeface="Times New Roman" pitchFamily="18" charset="0"/>
              </a:rPr>
              <a:t>ENGINEERING CURVES</a:t>
            </a:r>
          </a:p>
          <a:p>
            <a:pPr algn="ctr"/>
            <a:r>
              <a:rPr lang="en-US" sz="2800">
                <a:latin typeface="Times New Roman" pitchFamily="18" charset="0"/>
              </a:rPr>
              <a:t>Part-II  </a:t>
            </a:r>
          </a:p>
          <a:p>
            <a:pPr algn="ctr"/>
            <a:r>
              <a:rPr lang="en-US" sz="2800">
                <a:latin typeface="Times New Roman" pitchFamily="18" charset="0"/>
              </a:rPr>
              <a:t>(Point undergoing two types of displacements)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457200" y="2308225"/>
            <a:ext cx="2478088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1. Involute of a circle</a:t>
            </a:r>
          </a:p>
          <a:p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   a)String Length = 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D</a:t>
            </a:r>
          </a:p>
          <a:p>
            <a:endParaRPr lang="en-US">
              <a:solidFill>
                <a:srgbClr val="FF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b)String Length &gt; D</a:t>
            </a:r>
          </a:p>
          <a:p>
            <a:endParaRPr lang="en-US">
              <a:solidFill>
                <a:srgbClr val="FF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c)String Length &lt; D</a:t>
            </a:r>
          </a:p>
          <a:p>
            <a:endParaRPr lang="en-US">
              <a:solidFill>
                <a:srgbClr val="FF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Pole having Composite  </a:t>
            </a:r>
          </a:p>
          <a:p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shape.</a:t>
            </a:r>
          </a:p>
          <a:p>
            <a:endParaRPr lang="en-US">
              <a:solidFill>
                <a:srgbClr val="FF0066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 Rod Rolling over</a:t>
            </a:r>
          </a:p>
          <a:p>
            <a:r>
              <a:rPr lang="en-US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a Semicircular Pole.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2844800" y="2308225"/>
            <a:ext cx="18065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1. General Cycloid</a:t>
            </a:r>
            <a:endParaRPr lang="en-US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Trochoid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( superior) 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3. Trochoid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( Inferior) </a:t>
            </a: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4. Epi-Cycloid</a:t>
            </a:r>
          </a:p>
          <a:p>
            <a:endParaRPr lang="en-US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5. Hypo-Cycloid</a:t>
            </a:r>
          </a:p>
          <a:p>
            <a:endParaRPr lang="en-US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4843463" y="2333625"/>
            <a:ext cx="19240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algn="ctr"/>
            <a:r>
              <a:rPr lang="en-US">
                <a:solidFill>
                  <a:srgbClr val="009900"/>
                </a:solidFill>
                <a:latin typeface="Times New Roman" pitchFamily="18" charset="0"/>
              </a:rPr>
              <a:t>1. Spiral of </a:t>
            </a:r>
          </a:p>
          <a:p>
            <a:pPr marL="457200" indent="-457200" algn="ctr"/>
            <a:r>
              <a:rPr lang="en-US">
                <a:solidFill>
                  <a:srgbClr val="009900"/>
                </a:solidFill>
                <a:latin typeface="Times New Roman" pitchFamily="18" charset="0"/>
              </a:rPr>
              <a:t>    One Convolution.</a:t>
            </a:r>
          </a:p>
          <a:p>
            <a:pPr marL="457200" indent="-457200" algn="ctr"/>
            <a:endParaRPr lang="en-US">
              <a:solidFill>
                <a:srgbClr val="0099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457200" indent="-457200" algn="ctr"/>
            <a:r>
              <a:rPr lang="en-US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</a:t>
            </a:r>
            <a:r>
              <a:rPr lang="en-US">
                <a:solidFill>
                  <a:srgbClr val="009900"/>
                </a:solidFill>
                <a:latin typeface="Times New Roman" pitchFamily="18" charset="0"/>
              </a:rPr>
              <a:t>Spiral of </a:t>
            </a:r>
          </a:p>
          <a:p>
            <a:pPr marL="457200" indent="-457200" algn="ctr"/>
            <a:r>
              <a:rPr lang="en-US">
                <a:solidFill>
                  <a:srgbClr val="009900"/>
                </a:solidFill>
                <a:latin typeface="Times New Roman" pitchFamily="18" charset="0"/>
              </a:rPr>
              <a:t>  </a:t>
            </a:r>
            <a:r>
              <a:rPr lang="en-US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Two Convolutions.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7153275" y="2333625"/>
            <a:ext cx="17621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FF"/>
                </a:solidFill>
                <a:latin typeface="Times New Roman" pitchFamily="18" charset="0"/>
              </a:rPr>
              <a:t>1. On Cylinder</a:t>
            </a:r>
            <a:endParaRPr lang="en-US">
              <a:solidFill>
                <a:srgbClr val="CC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en-US">
              <a:solidFill>
                <a:srgbClr val="CC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en-US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2. On a Cone</a:t>
            </a:r>
          </a:p>
          <a:p>
            <a:r>
              <a:rPr lang="en-US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172200" y="4495800"/>
            <a:ext cx="2524125" cy="1600200"/>
            <a:chOff x="2947" y="2736"/>
            <a:chExt cx="1590" cy="1008"/>
          </a:xfrm>
        </p:grpSpPr>
        <p:sp>
          <p:nvSpPr>
            <p:cNvPr id="133137" name="Oval 9"/>
            <p:cNvSpPr>
              <a:spLocks noChangeArrowheads="1"/>
            </p:cNvSpPr>
            <p:nvPr/>
          </p:nvSpPr>
          <p:spPr bwMode="auto">
            <a:xfrm>
              <a:off x="2947" y="2736"/>
              <a:ext cx="1590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8" name="Text Box 10"/>
            <p:cNvSpPr txBox="1">
              <a:spLocks noChangeArrowheads="1"/>
            </p:cNvSpPr>
            <p:nvPr/>
          </p:nvSpPr>
          <p:spPr bwMode="auto">
            <a:xfrm>
              <a:off x="2981" y="2956"/>
              <a:ext cx="1546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Methods of Drawing</a:t>
              </a:r>
            </a:p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Tangents &amp; Normals</a:t>
              </a:r>
            </a:p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To These Curves.</a:t>
              </a:r>
            </a:p>
          </p:txBody>
        </p:sp>
      </p:grpSp>
      <p:sp>
        <p:nvSpPr>
          <p:cNvPr id="133129" name="Text Box 11"/>
          <p:cNvSpPr txBox="1">
            <a:spLocks noChangeArrowheads="1"/>
          </p:cNvSpPr>
          <p:nvPr/>
        </p:nvSpPr>
        <p:spPr bwMode="auto">
          <a:xfrm>
            <a:off x="5334000" y="4953000"/>
            <a:ext cx="788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FF0066"/>
                </a:solidFill>
                <a:latin typeface="Arial Black" pitchFamily="34" charset="0"/>
              </a:rPr>
              <a:t>AND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33131" name="AutoShape 13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2" name="AutoShape 1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3" name="AutoShape 1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4" name="AutoShape 1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5" name="AutoShape 1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36" name="AutoShape 1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0" y="609600"/>
            <a:ext cx="8034338" cy="625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>
                <a:solidFill>
                  <a:schemeClr val="hlink"/>
                </a:solidFill>
                <a:latin typeface="Arial Black" pitchFamily="34" charset="0"/>
              </a:rPr>
              <a:t>CYCLOID:</a:t>
            </a:r>
            <a:r>
              <a:rPr lang="en-US" sz="2400">
                <a:solidFill>
                  <a:schemeClr val="hlink"/>
                </a:solidFill>
              </a:rPr>
              <a:t> </a:t>
            </a:r>
          </a:p>
          <a:p>
            <a:r>
              <a:rPr lang="en-US">
                <a:solidFill>
                  <a:srgbClr val="FF0066"/>
                </a:solidFill>
              </a:rPr>
              <a:t>IT IS A LOCUS OF A POINT ON THE</a:t>
            </a:r>
          </a:p>
          <a:p>
            <a:r>
              <a:rPr lang="en-US">
                <a:solidFill>
                  <a:srgbClr val="FF0066"/>
                </a:solidFill>
              </a:rPr>
              <a:t>PERIPHERY OF A CIRCLE WHICH </a:t>
            </a:r>
          </a:p>
          <a:p>
            <a:r>
              <a:rPr lang="en-US">
                <a:solidFill>
                  <a:srgbClr val="FF0066"/>
                </a:solidFill>
              </a:rPr>
              <a:t>ROLLS ON A STRAIGHT LINE PATH.</a:t>
            </a:r>
          </a:p>
          <a:p>
            <a:endParaRPr lang="en-US" sz="2800" b="0">
              <a:solidFill>
                <a:srgbClr val="FF0066"/>
              </a:solidFill>
              <a:latin typeface="Arial Black" pitchFamily="34" charset="0"/>
            </a:endParaRPr>
          </a:p>
          <a:p>
            <a:r>
              <a:rPr lang="en-US" sz="2800" b="0">
                <a:solidFill>
                  <a:srgbClr val="FF0066"/>
                </a:solidFill>
                <a:latin typeface="Arial Black" pitchFamily="34" charset="0"/>
              </a:rPr>
              <a:t>INVOLUTE:</a:t>
            </a:r>
            <a:r>
              <a:rPr lang="en-US" sz="1800"/>
              <a:t> </a:t>
            </a:r>
          </a:p>
          <a:p>
            <a:r>
              <a:rPr lang="en-US">
                <a:solidFill>
                  <a:srgbClr val="0000FF"/>
                </a:solidFill>
              </a:rPr>
              <a:t>IT IS A LOCUS OF A FREE END OF A STRING </a:t>
            </a:r>
          </a:p>
          <a:p>
            <a:r>
              <a:rPr lang="en-US">
                <a:solidFill>
                  <a:srgbClr val="0000FF"/>
                </a:solidFill>
              </a:rPr>
              <a:t>WHEN IT IS WOUND ROUND A CIRCULAR POLE</a:t>
            </a:r>
          </a:p>
          <a:p>
            <a:endParaRPr lang="en-US" sz="2800" b="0">
              <a:solidFill>
                <a:srgbClr val="0000FF"/>
              </a:solidFill>
              <a:latin typeface="Arial Black" pitchFamily="34" charset="0"/>
            </a:endParaRPr>
          </a:p>
          <a:p>
            <a:r>
              <a:rPr lang="en-US" sz="2800" b="0">
                <a:solidFill>
                  <a:srgbClr val="0000FF"/>
                </a:solidFill>
                <a:latin typeface="Arial Black" pitchFamily="34" charset="0"/>
              </a:rPr>
              <a:t>SPIRAL:</a:t>
            </a:r>
          </a:p>
          <a:p>
            <a:r>
              <a:rPr lang="en-US">
                <a:solidFill>
                  <a:srgbClr val="FF0066"/>
                </a:solidFill>
              </a:rPr>
              <a:t>IT IS A CURVE GENERATED BY A POINT </a:t>
            </a:r>
          </a:p>
          <a:p>
            <a:r>
              <a:rPr lang="en-US">
                <a:solidFill>
                  <a:srgbClr val="FF0066"/>
                </a:solidFill>
              </a:rPr>
              <a:t>WHICH REVOLVES AROUND A FIXED POINT</a:t>
            </a:r>
          </a:p>
          <a:p>
            <a:r>
              <a:rPr lang="en-US">
                <a:solidFill>
                  <a:srgbClr val="FF0066"/>
                </a:solidFill>
              </a:rPr>
              <a:t>AND AT THE SAME MOVES TOWARDS IT. </a:t>
            </a:r>
          </a:p>
          <a:p>
            <a:endParaRPr lang="en-US" sz="2800" b="0">
              <a:solidFill>
                <a:srgbClr val="FF0066"/>
              </a:solidFill>
              <a:latin typeface="Arial Black" pitchFamily="34" charset="0"/>
            </a:endParaRPr>
          </a:p>
          <a:p>
            <a:r>
              <a:rPr lang="en-US" sz="2800" b="0">
                <a:solidFill>
                  <a:srgbClr val="FF0066"/>
                </a:solidFill>
                <a:latin typeface="Arial Black" pitchFamily="34" charset="0"/>
              </a:rPr>
              <a:t>HELIX:</a:t>
            </a:r>
          </a:p>
          <a:p>
            <a:r>
              <a:rPr lang="en-US">
                <a:solidFill>
                  <a:srgbClr val="0000FF"/>
                </a:solidFill>
              </a:rPr>
              <a:t>IT IS A CURVE GENERATED BY A POINT WHICH </a:t>
            </a:r>
          </a:p>
          <a:p>
            <a:r>
              <a:rPr lang="en-US">
                <a:solidFill>
                  <a:srgbClr val="0000FF"/>
                </a:solidFill>
              </a:rPr>
              <a:t>MOVES AROUND THE SURFACE OF A RIGHT CIRCULAR</a:t>
            </a:r>
          </a:p>
          <a:p>
            <a:r>
              <a:rPr lang="en-US">
                <a:solidFill>
                  <a:srgbClr val="0000FF"/>
                </a:solidFill>
              </a:rPr>
              <a:t>CYLINDER / CONE AND AT THE SAME TIME ADVANCES IN AXIAL DIRECTION</a:t>
            </a:r>
          </a:p>
          <a:p>
            <a:r>
              <a:rPr lang="en-US">
                <a:solidFill>
                  <a:srgbClr val="0000FF"/>
                </a:solidFill>
              </a:rPr>
              <a:t>AT A SPEED BEARING A CONSTANT RATIO TO THE SPPED OF ROTATION. </a:t>
            </a:r>
          </a:p>
          <a:p>
            <a:r>
              <a:rPr lang="en-US">
                <a:solidFill>
                  <a:srgbClr val="FF0066"/>
                </a:solidFill>
              </a:rPr>
              <a:t>( for problems refer topic Development of surfaces)</a:t>
            </a:r>
            <a:endParaRPr lang="en-US" sz="1000">
              <a:solidFill>
                <a:srgbClr val="FF0066"/>
              </a:solidFill>
            </a:endParaRP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2667000" y="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u="sng">
                <a:latin typeface="Arial Black" pitchFamily="34" charset="0"/>
              </a:rPr>
              <a:t>DEFINITIONS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91100" y="685800"/>
            <a:ext cx="4100513" cy="4191000"/>
            <a:chOff x="3144" y="432"/>
            <a:chExt cx="2583" cy="2640"/>
          </a:xfrm>
        </p:grpSpPr>
        <p:sp>
          <p:nvSpPr>
            <p:cNvPr id="134156" name="AutoShape 5"/>
            <p:cNvSpPr>
              <a:spLocks noChangeArrowheads="1"/>
            </p:cNvSpPr>
            <p:nvPr/>
          </p:nvSpPr>
          <p:spPr bwMode="auto">
            <a:xfrm>
              <a:off x="3144" y="432"/>
              <a:ext cx="2544" cy="2640"/>
            </a:xfrm>
            <a:prstGeom prst="wedgeRoundRectCallout">
              <a:avLst>
                <a:gd name="adj1" fmla="val -79481"/>
                <a:gd name="adj2" fmla="val -24736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200" b="0">
                <a:latin typeface="Times New Roman" pitchFamily="18" charset="0"/>
              </a:endParaRPr>
            </a:p>
          </p:txBody>
        </p:sp>
        <p:sp>
          <p:nvSpPr>
            <p:cNvPr id="134157" name="Text Box 6"/>
            <p:cNvSpPr txBox="1">
              <a:spLocks noChangeArrowheads="1"/>
            </p:cNvSpPr>
            <p:nvPr/>
          </p:nvSpPr>
          <p:spPr bwMode="auto">
            <a:xfrm>
              <a:off x="3183" y="624"/>
              <a:ext cx="2544" cy="2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00" i="1">
                  <a:solidFill>
                    <a:srgbClr val="FF0066"/>
                  </a:solidFill>
                </a:rPr>
                <a:t>SUPERIORTROCHOID:</a:t>
              </a:r>
              <a:r>
                <a:rPr lang="en-US">
                  <a:solidFill>
                    <a:schemeClr val="hlink"/>
                  </a:solidFill>
                </a:rPr>
                <a:t> </a:t>
              </a:r>
            </a:p>
            <a:p>
              <a:r>
                <a:rPr lang="en-US">
                  <a:solidFill>
                    <a:schemeClr val="hlink"/>
                  </a:solidFill>
                </a:rPr>
                <a:t>IF THE POINT IN THE DEFINATION </a:t>
              </a:r>
            </a:p>
            <a:p>
              <a:r>
                <a:rPr lang="en-US">
                  <a:solidFill>
                    <a:schemeClr val="hlink"/>
                  </a:solidFill>
                </a:rPr>
                <a:t>OF CYCLOID IS OUTSIDE THE CIRCLE</a:t>
              </a:r>
            </a:p>
            <a:p>
              <a:endParaRPr lang="en-US">
                <a:solidFill>
                  <a:srgbClr val="FF0066"/>
                </a:solidFill>
              </a:endParaRPr>
            </a:p>
            <a:p>
              <a:r>
                <a:rPr lang="en-US" sz="1800" i="1">
                  <a:solidFill>
                    <a:srgbClr val="FF0066"/>
                  </a:solidFill>
                </a:rPr>
                <a:t>INFERIOR TROCHOID</a:t>
              </a:r>
              <a:r>
                <a:rPr lang="en-US" sz="1800" i="1">
                  <a:solidFill>
                    <a:schemeClr val="hlink"/>
                  </a:solidFill>
                </a:rPr>
                <a:t>.:</a:t>
              </a:r>
              <a:r>
                <a:rPr lang="en-US" i="1">
                  <a:solidFill>
                    <a:schemeClr val="hlink"/>
                  </a:solidFill>
                </a:rPr>
                <a:t> </a:t>
              </a:r>
            </a:p>
            <a:p>
              <a:r>
                <a:rPr lang="en-US">
                  <a:solidFill>
                    <a:schemeClr val="hlink"/>
                  </a:solidFill>
                </a:rPr>
                <a:t>IF IT IS INSIDE THE CIRCLE </a:t>
              </a:r>
            </a:p>
            <a:p>
              <a:endParaRPr lang="en-US">
                <a:solidFill>
                  <a:schemeClr val="hlink"/>
                </a:solidFill>
              </a:endParaRPr>
            </a:p>
            <a:p>
              <a:r>
                <a:rPr lang="en-US" sz="1800" i="1">
                  <a:solidFill>
                    <a:schemeClr val="hlink"/>
                  </a:solidFill>
                </a:rPr>
                <a:t>EPI-CYCLOID</a:t>
              </a:r>
              <a:r>
                <a:rPr lang="en-US">
                  <a:solidFill>
                    <a:srgbClr val="FF0066"/>
                  </a:solidFill>
                </a:rPr>
                <a:t> </a:t>
              </a:r>
            </a:p>
            <a:p>
              <a:r>
                <a:rPr lang="en-US">
                  <a:solidFill>
                    <a:srgbClr val="FF0066"/>
                  </a:solidFill>
                </a:rPr>
                <a:t>IF THE CIRCLE IS ROLLING ON </a:t>
              </a:r>
            </a:p>
            <a:p>
              <a:r>
                <a:rPr lang="en-US">
                  <a:solidFill>
                    <a:srgbClr val="FF0066"/>
                  </a:solidFill>
                </a:rPr>
                <a:t>ANOTHER CIRCLE FROM OUTSIDE</a:t>
              </a:r>
            </a:p>
            <a:p>
              <a:endParaRPr lang="en-US">
                <a:solidFill>
                  <a:schemeClr val="hlink"/>
                </a:solidFill>
              </a:endParaRPr>
            </a:p>
            <a:p>
              <a:r>
                <a:rPr lang="en-US" sz="1800" i="1">
                  <a:solidFill>
                    <a:schemeClr val="hlink"/>
                  </a:solidFill>
                </a:rPr>
                <a:t>HYPO-CYCLOID</a:t>
              </a:r>
              <a:r>
                <a:rPr lang="en-US" sz="1800" i="1">
                  <a:solidFill>
                    <a:srgbClr val="FF0066"/>
                  </a:solidFill>
                </a:rPr>
                <a:t>.</a:t>
              </a:r>
            </a:p>
            <a:p>
              <a:r>
                <a:rPr lang="en-US">
                  <a:solidFill>
                    <a:srgbClr val="FF0066"/>
                  </a:solidFill>
                </a:rPr>
                <a:t>IF THE CIRCLE IS ROLLING FROM INSIDE THE OTHER CIRCLE, </a:t>
              </a:r>
            </a:p>
            <a:p>
              <a:endParaRPr lang="en-US">
                <a:solidFill>
                  <a:srgbClr val="FF0066"/>
                </a:solidFill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34150" name="AutoShape 15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1" name="AutoShape 1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2" name="AutoShape 1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3" name="AutoShape 1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4" name="AutoShape 1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55" name="AutoShape 2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6510338" y="0"/>
            <a:ext cx="2633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solidFill>
                  <a:schemeClr val="accent2"/>
                </a:solidFill>
                <a:latin typeface="Times New Roman" pitchFamily="18" charset="0"/>
              </a:rPr>
              <a:t>INVOLUTE OF A CIRCLE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6200" y="76200"/>
            <a:ext cx="5029200" cy="609600"/>
            <a:chOff x="336" y="0"/>
            <a:chExt cx="3168" cy="384"/>
          </a:xfrm>
        </p:grpSpPr>
        <p:sp>
          <p:nvSpPr>
            <p:cNvPr id="135258" name="Rectangle 7"/>
            <p:cNvSpPr>
              <a:spLocks noChangeArrowheads="1"/>
            </p:cNvSpPr>
            <p:nvPr/>
          </p:nvSpPr>
          <p:spPr bwMode="auto">
            <a:xfrm>
              <a:off x="336" y="0"/>
              <a:ext cx="3168" cy="384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59" name="Text Box 8"/>
            <p:cNvSpPr txBox="1">
              <a:spLocks noChangeArrowheads="1"/>
            </p:cNvSpPr>
            <p:nvPr/>
          </p:nvSpPr>
          <p:spPr bwMode="auto">
            <a:xfrm>
              <a:off x="384" y="0"/>
              <a:ext cx="302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  <a:latin typeface="Arial" charset="0"/>
                </a:rPr>
                <a:t>Problem no 17:</a:t>
              </a:r>
              <a:r>
                <a:rPr lang="en-US" b="0">
                  <a:latin typeface="Arial" charset="0"/>
                </a:rPr>
                <a:t> </a:t>
              </a:r>
              <a:r>
                <a:rPr lang="en-US" b="0">
                  <a:solidFill>
                    <a:srgbClr val="FF0066"/>
                  </a:solidFill>
                  <a:latin typeface="Arial" charset="0"/>
                </a:rPr>
                <a:t>Draw Involute of a circle.</a:t>
              </a:r>
            </a:p>
            <a:p>
              <a:r>
                <a:rPr lang="en-US" b="0">
                  <a:solidFill>
                    <a:srgbClr val="FF0066"/>
                  </a:solidFill>
                  <a:latin typeface="Arial" charset="0"/>
                </a:rPr>
                <a:t>String length is equal to the circumference of circle.</a:t>
              </a:r>
            </a:p>
          </p:txBody>
        </p:sp>
      </p:grpSp>
      <p:sp>
        <p:nvSpPr>
          <p:cNvPr id="614409" name="Oval 9"/>
          <p:cNvSpPr>
            <a:spLocks noChangeArrowheads="1"/>
          </p:cNvSpPr>
          <p:nvPr/>
        </p:nvSpPr>
        <p:spPr bwMode="auto">
          <a:xfrm>
            <a:off x="4435475" y="3816350"/>
            <a:ext cx="1279525" cy="12811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0">
              <a:latin typeface="Times New Roman" pitchFamily="18" charset="0"/>
            </a:endParaRPr>
          </a:p>
        </p:txBody>
      </p:sp>
      <p:sp>
        <p:nvSpPr>
          <p:cNvPr id="614410" name="Line 10"/>
          <p:cNvSpPr>
            <a:spLocks noChangeShapeType="1"/>
          </p:cNvSpPr>
          <p:nvPr/>
        </p:nvSpPr>
        <p:spPr bwMode="auto">
          <a:xfrm>
            <a:off x="5083175" y="3816350"/>
            <a:ext cx="0" cy="1281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11" name="Line 11"/>
          <p:cNvSpPr>
            <a:spLocks noChangeShapeType="1"/>
          </p:cNvSpPr>
          <p:nvPr/>
        </p:nvSpPr>
        <p:spPr bwMode="auto">
          <a:xfrm>
            <a:off x="4421188" y="4454525"/>
            <a:ext cx="1282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12" name="Line 12"/>
          <p:cNvSpPr>
            <a:spLocks noChangeShapeType="1"/>
          </p:cNvSpPr>
          <p:nvPr/>
        </p:nvSpPr>
        <p:spPr bwMode="auto">
          <a:xfrm>
            <a:off x="4611688" y="4017963"/>
            <a:ext cx="944562" cy="877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13" name="Line 13"/>
          <p:cNvSpPr>
            <a:spLocks noChangeShapeType="1"/>
          </p:cNvSpPr>
          <p:nvPr/>
        </p:nvSpPr>
        <p:spPr bwMode="auto">
          <a:xfrm flipH="1">
            <a:off x="4611688" y="4017963"/>
            <a:ext cx="944562" cy="877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14" name="Line 14"/>
          <p:cNvSpPr>
            <a:spLocks noChangeShapeType="1"/>
          </p:cNvSpPr>
          <p:nvPr/>
        </p:nvSpPr>
        <p:spPr bwMode="auto">
          <a:xfrm>
            <a:off x="5083175" y="5097463"/>
            <a:ext cx="384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15" name="Line 15"/>
          <p:cNvSpPr>
            <a:spLocks noChangeShapeType="1"/>
          </p:cNvSpPr>
          <p:nvPr/>
        </p:nvSpPr>
        <p:spPr bwMode="auto">
          <a:xfrm>
            <a:off x="5622925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16" name="Line 16"/>
          <p:cNvSpPr>
            <a:spLocks noChangeShapeType="1"/>
          </p:cNvSpPr>
          <p:nvPr/>
        </p:nvSpPr>
        <p:spPr bwMode="auto">
          <a:xfrm>
            <a:off x="6091238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17" name="Line 17"/>
          <p:cNvSpPr>
            <a:spLocks noChangeShapeType="1"/>
          </p:cNvSpPr>
          <p:nvPr/>
        </p:nvSpPr>
        <p:spPr bwMode="auto">
          <a:xfrm>
            <a:off x="6559550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18" name="Line 18"/>
          <p:cNvSpPr>
            <a:spLocks noChangeShapeType="1"/>
          </p:cNvSpPr>
          <p:nvPr/>
        </p:nvSpPr>
        <p:spPr bwMode="auto">
          <a:xfrm>
            <a:off x="7026275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19" name="Line 19"/>
          <p:cNvSpPr>
            <a:spLocks noChangeShapeType="1"/>
          </p:cNvSpPr>
          <p:nvPr/>
        </p:nvSpPr>
        <p:spPr bwMode="auto">
          <a:xfrm>
            <a:off x="7494588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20" name="Line 20"/>
          <p:cNvSpPr>
            <a:spLocks noChangeShapeType="1"/>
          </p:cNvSpPr>
          <p:nvPr/>
        </p:nvSpPr>
        <p:spPr bwMode="auto">
          <a:xfrm>
            <a:off x="7962900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21" name="Line 21"/>
          <p:cNvSpPr>
            <a:spLocks noChangeShapeType="1"/>
          </p:cNvSpPr>
          <p:nvPr/>
        </p:nvSpPr>
        <p:spPr bwMode="auto">
          <a:xfrm>
            <a:off x="8432800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22" name="Line 22"/>
          <p:cNvSpPr>
            <a:spLocks noChangeShapeType="1"/>
          </p:cNvSpPr>
          <p:nvPr/>
        </p:nvSpPr>
        <p:spPr bwMode="auto">
          <a:xfrm>
            <a:off x="8901113" y="5032375"/>
            <a:ext cx="0" cy="13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513388" y="5127625"/>
            <a:ext cx="3616325" cy="322263"/>
            <a:chOff x="2274" y="3045"/>
            <a:chExt cx="2572" cy="229"/>
          </a:xfrm>
        </p:grpSpPr>
        <p:sp>
          <p:nvSpPr>
            <p:cNvPr id="135254" name="Text Box 24"/>
            <p:cNvSpPr txBox="1">
              <a:spLocks noChangeArrowheads="1"/>
            </p:cNvSpPr>
            <p:nvPr/>
          </p:nvSpPr>
          <p:spPr bwMode="auto">
            <a:xfrm>
              <a:off x="2274" y="3045"/>
              <a:ext cx="57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1          2</a:t>
              </a:r>
            </a:p>
          </p:txBody>
        </p:sp>
        <p:sp>
          <p:nvSpPr>
            <p:cNvPr id="135255" name="Text Box 25"/>
            <p:cNvSpPr txBox="1">
              <a:spLocks noChangeArrowheads="1"/>
            </p:cNvSpPr>
            <p:nvPr/>
          </p:nvSpPr>
          <p:spPr bwMode="auto">
            <a:xfrm>
              <a:off x="2927" y="3049"/>
              <a:ext cx="573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3          4</a:t>
              </a:r>
            </a:p>
          </p:txBody>
        </p:sp>
        <p:sp>
          <p:nvSpPr>
            <p:cNvPr id="135256" name="Text Box 26"/>
            <p:cNvSpPr txBox="1">
              <a:spLocks noChangeArrowheads="1"/>
            </p:cNvSpPr>
            <p:nvPr/>
          </p:nvSpPr>
          <p:spPr bwMode="auto">
            <a:xfrm>
              <a:off x="3581" y="3057"/>
              <a:ext cx="51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5        6</a:t>
              </a:r>
            </a:p>
          </p:txBody>
        </p:sp>
        <p:sp>
          <p:nvSpPr>
            <p:cNvPr id="135257" name="Text Box 27"/>
            <p:cNvSpPr txBox="1">
              <a:spLocks noChangeArrowheads="1"/>
            </p:cNvSpPr>
            <p:nvPr/>
          </p:nvSpPr>
          <p:spPr bwMode="auto">
            <a:xfrm>
              <a:off x="4273" y="3053"/>
              <a:ext cx="573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7          8</a:t>
              </a:r>
            </a:p>
          </p:txBody>
        </p:sp>
      </p:grpSp>
      <p:sp>
        <p:nvSpPr>
          <p:cNvPr id="614428" name="Line 28"/>
          <p:cNvSpPr>
            <a:spLocks noChangeShapeType="1"/>
          </p:cNvSpPr>
          <p:nvPr/>
        </p:nvSpPr>
        <p:spPr bwMode="auto">
          <a:xfrm rot="-2930999">
            <a:off x="4949031" y="3669507"/>
            <a:ext cx="3373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29" name="Oval 29"/>
          <p:cNvSpPr>
            <a:spLocks noChangeArrowheads="1"/>
          </p:cNvSpPr>
          <p:nvPr/>
        </p:nvSpPr>
        <p:spPr bwMode="auto">
          <a:xfrm>
            <a:off x="8861425" y="5060950"/>
            <a:ext cx="68263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0" name="Line 30"/>
          <p:cNvSpPr>
            <a:spLocks noChangeShapeType="1"/>
          </p:cNvSpPr>
          <p:nvPr/>
        </p:nvSpPr>
        <p:spPr bwMode="auto">
          <a:xfrm rot="-5400000">
            <a:off x="4299744" y="3074194"/>
            <a:ext cx="28321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31" name="Line 31"/>
          <p:cNvSpPr>
            <a:spLocks noChangeShapeType="1"/>
          </p:cNvSpPr>
          <p:nvPr/>
        </p:nvSpPr>
        <p:spPr bwMode="auto">
          <a:xfrm rot="-8249128">
            <a:off x="3460750" y="3209925"/>
            <a:ext cx="24272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32" name="Line 32"/>
          <p:cNvSpPr>
            <a:spLocks noChangeShapeType="1"/>
          </p:cNvSpPr>
          <p:nvPr/>
        </p:nvSpPr>
        <p:spPr bwMode="auto">
          <a:xfrm>
            <a:off x="3119438" y="3816350"/>
            <a:ext cx="1957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33" name="Line 33"/>
          <p:cNvSpPr>
            <a:spLocks noChangeShapeType="1"/>
          </p:cNvSpPr>
          <p:nvPr/>
        </p:nvSpPr>
        <p:spPr bwMode="auto">
          <a:xfrm rot="-2714553">
            <a:off x="3359150" y="4529138"/>
            <a:ext cx="14843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34" name="Line 34"/>
          <p:cNvSpPr>
            <a:spLocks noChangeShapeType="1"/>
          </p:cNvSpPr>
          <p:nvPr/>
        </p:nvSpPr>
        <p:spPr bwMode="auto">
          <a:xfrm rot="5400000">
            <a:off x="3920331" y="4960144"/>
            <a:ext cx="1011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35" name="Line 35"/>
          <p:cNvSpPr>
            <a:spLocks noChangeShapeType="1"/>
          </p:cNvSpPr>
          <p:nvPr/>
        </p:nvSpPr>
        <p:spPr bwMode="auto">
          <a:xfrm rot="2560537">
            <a:off x="4530725" y="5086350"/>
            <a:ext cx="5413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436" name="Text Box 36"/>
          <p:cNvSpPr txBox="1">
            <a:spLocks noChangeArrowheads="1"/>
          </p:cNvSpPr>
          <p:nvPr/>
        </p:nvSpPr>
        <p:spPr bwMode="auto">
          <a:xfrm>
            <a:off x="8945563" y="49784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</a:p>
        </p:txBody>
      </p:sp>
      <p:sp>
        <p:nvSpPr>
          <p:cNvPr id="614437" name="Text Box 37"/>
          <p:cNvSpPr txBox="1">
            <a:spLocks noChangeArrowheads="1"/>
          </p:cNvSpPr>
          <p:nvPr/>
        </p:nvSpPr>
        <p:spPr bwMode="auto">
          <a:xfrm>
            <a:off x="5059363" y="5094288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8</a:t>
            </a:r>
          </a:p>
        </p:txBody>
      </p:sp>
      <p:sp>
        <p:nvSpPr>
          <p:cNvPr id="614438" name="Oval 38"/>
          <p:cNvSpPr>
            <a:spLocks noChangeArrowheads="1"/>
          </p:cNvSpPr>
          <p:nvPr/>
        </p:nvSpPr>
        <p:spPr bwMode="auto">
          <a:xfrm>
            <a:off x="5041900" y="5056188"/>
            <a:ext cx="66675" cy="682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9" name="Arc 39"/>
          <p:cNvSpPr>
            <a:spLocks/>
          </p:cNvSpPr>
          <p:nvPr/>
        </p:nvSpPr>
        <p:spPr bwMode="auto">
          <a:xfrm rot="16383874" flipV="1">
            <a:off x="5308600" y="1978025"/>
            <a:ext cx="3908425" cy="3406775"/>
          </a:xfrm>
          <a:custGeom>
            <a:avLst/>
            <a:gdLst>
              <a:gd name="T0" fmla="*/ 2147483647 w 21600"/>
              <a:gd name="T1" fmla="*/ 0 h 24136"/>
              <a:gd name="T2" fmla="*/ 2147483647 w 21600"/>
              <a:gd name="T3" fmla="*/ 2147483647 h 24136"/>
              <a:gd name="T4" fmla="*/ 0 w 21600"/>
              <a:gd name="T5" fmla="*/ 2147483647 h 24136"/>
              <a:gd name="T6" fmla="*/ 0 60000 65536"/>
              <a:gd name="T7" fmla="*/ 0 60000 65536"/>
              <a:gd name="T8" fmla="*/ 0 60000 65536"/>
              <a:gd name="T9" fmla="*/ 0 w 21600"/>
              <a:gd name="T10" fmla="*/ 0 h 24136"/>
              <a:gd name="T11" fmla="*/ 21600 w 21600"/>
              <a:gd name="T12" fmla="*/ 24136 h 24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136" fill="none" extrusionOk="0">
                <a:moveTo>
                  <a:pt x="3152" y="0"/>
                </a:moveTo>
                <a:cubicBezTo>
                  <a:pt x="13749" y="1563"/>
                  <a:pt x="21600" y="10657"/>
                  <a:pt x="21600" y="21369"/>
                </a:cubicBezTo>
                <a:cubicBezTo>
                  <a:pt x="21600" y="22294"/>
                  <a:pt x="21540" y="23218"/>
                  <a:pt x="21422" y="24136"/>
                </a:cubicBezTo>
              </a:path>
              <a:path w="21600" h="24136" stroke="0" extrusionOk="0">
                <a:moveTo>
                  <a:pt x="3152" y="0"/>
                </a:moveTo>
                <a:cubicBezTo>
                  <a:pt x="13749" y="1563"/>
                  <a:pt x="21600" y="10657"/>
                  <a:pt x="21600" y="21369"/>
                </a:cubicBezTo>
                <a:cubicBezTo>
                  <a:pt x="21600" y="22294"/>
                  <a:pt x="21540" y="23218"/>
                  <a:pt x="21422" y="24136"/>
                </a:cubicBezTo>
                <a:lnTo>
                  <a:pt x="0" y="2136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400" b="0">
              <a:latin typeface="Times New Roman" pitchFamily="18" charset="0"/>
            </a:endParaRPr>
          </a:p>
        </p:txBody>
      </p:sp>
      <p:sp>
        <p:nvSpPr>
          <p:cNvPr id="614440" name="Arc 40"/>
          <p:cNvSpPr>
            <a:spLocks/>
          </p:cNvSpPr>
          <p:nvPr/>
        </p:nvSpPr>
        <p:spPr bwMode="auto">
          <a:xfrm flipH="1">
            <a:off x="3127375" y="1658938"/>
            <a:ext cx="2563813" cy="21574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1" name="Arc 41"/>
          <p:cNvSpPr>
            <a:spLocks/>
          </p:cNvSpPr>
          <p:nvPr/>
        </p:nvSpPr>
        <p:spPr bwMode="auto">
          <a:xfrm rot="-23340" flipH="1" flipV="1">
            <a:off x="3127375" y="3816350"/>
            <a:ext cx="1281113" cy="16859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2" name="Arc 42"/>
          <p:cNvSpPr>
            <a:spLocks/>
          </p:cNvSpPr>
          <p:nvPr/>
        </p:nvSpPr>
        <p:spPr bwMode="auto">
          <a:xfrm flipV="1">
            <a:off x="4408488" y="5097463"/>
            <a:ext cx="674687" cy="40481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4394200" y="3749675"/>
            <a:ext cx="1387475" cy="1417638"/>
            <a:chOff x="1478" y="2064"/>
            <a:chExt cx="986" cy="1009"/>
          </a:xfrm>
        </p:grpSpPr>
        <p:sp>
          <p:nvSpPr>
            <p:cNvPr id="135246" name="Text Box 44"/>
            <p:cNvSpPr txBox="1">
              <a:spLocks noChangeArrowheads="1"/>
            </p:cNvSpPr>
            <p:nvPr/>
          </p:nvSpPr>
          <p:spPr bwMode="auto">
            <a:xfrm>
              <a:off x="2221" y="2694"/>
              <a:ext cx="19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5247" name="Text Box 45"/>
            <p:cNvSpPr txBox="1">
              <a:spLocks noChangeArrowheads="1"/>
            </p:cNvSpPr>
            <p:nvPr/>
          </p:nvSpPr>
          <p:spPr bwMode="auto">
            <a:xfrm>
              <a:off x="2270" y="2407"/>
              <a:ext cx="194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5248" name="Text Box 46"/>
            <p:cNvSpPr txBox="1">
              <a:spLocks noChangeArrowheads="1"/>
            </p:cNvSpPr>
            <p:nvPr/>
          </p:nvSpPr>
          <p:spPr bwMode="auto">
            <a:xfrm>
              <a:off x="2136" y="2160"/>
              <a:ext cx="17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5249" name="Text Box 47"/>
            <p:cNvSpPr txBox="1">
              <a:spLocks noChangeArrowheads="1"/>
            </p:cNvSpPr>
            <p:nvPr/>
          </p:nvSpPr>
          <p:spPr bwMode="auto">
            <a:xfrm>
              <a:off x="1823" y="2064"/>
              <a:ext cx="19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5250" name="Text Box 48"/>
            <p:cNvSpPr txBox="1">
              <a:spLocks noChangeArrowheads="1"/>
            </p:cNvSpPr>
            <p:nvPr/>
          </p:nvSpPr>
          <p:spPr bwMode="auto">
            <a:xfrm>
              <a:off x="1535" y="2257"/>
              <a:ext cx="195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35251" name="Text Box 49"/>
            <p:cNvSpPr txBox="1">
              <a:spLocks noChangeArrowheads="1"/>
            </p:cNvSpPr>
            <p:nvPr/>
          </p:nvSpPr>
          <p:spPr bwMode="auto">
            <a:xfrm>
              <a:off x="1478" y="2527"/>
              <a:ext cx="193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35252" name="Text Box 50"/>
            <p:cNvSpPr txBox="1">
              <a:spLocks noChangeArrowheads="1"/>
            </p:cNvSpPr>
            <p:nvPr/>
          </p:nvSpPr>
          <p:spPr bwMode="auto">
            <a:xfrm>
              <a:off x="1669" y="2791"/>
              <a:ext cx="19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35253" name="Text Box 51"/>
            <p:cNvSpPr txBox="1">
              <a:spLocks noChangeArrowheads="1"/>
            </p:cNvSpPr>
            <p:nvPr/>
          </p:nvSpPr>
          <p:spPr bwMode="auto">
            <a:xfrm>
              <a:off x="1920" y="2856"/>
              <a:ext cx="19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3532188" y="2063750"/>
            <a:ext cx="1211262" cy="996950"/>
            <a:chOff x="864" y="864"/>
            <a:chExt cx="863" cy="709"/>
          </a:xfrm>
        </p:grpSpPr>
        <p:sp>
          <p:nvSpPr>
            <p:cNvPr id="135243" name="Oval 53"/>
            <p:cNvSpPr>
              <a:spLocks noChangeArrowheads="1"/>
            </p:cNvSpPr>
            <p:nvPr/>
          </p:nvSpPr>
          <p:spPr bwMode="auto">
            <a:xfrm>
              <a:off x="1005" y="107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44" name="Text Box 54"/>
            <p:cNvSpPr txBox="1">
              <a:spLocks noChangeArrowheads="1"/>
            </p:cNvSpPr>
            <p:nvPr/>
          </p:nvSpPr>
          <p:spPr bwMode="auto">
            <a:xfrm>
              <a:off x="864" y="864"/>
              <a:ext cx="24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5245" name="Text Box 55"/>
            <p:cNvSpPr txBox="1">
              <a:spLocks noChangeArrowheads="1"/>
            </p:cNvSpPr>
            <p:nvPr/>
          </p:nvSpPr>
          <p:spPr bwMode="auto">
            <a:xfrm rot="2637252">
              <a:off x="1389" y="1399"/>
              <a:ext cx="33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3 to p</a:t>
              </a:r>
            </a:p>
          </p:txBody>
        </p: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2819400" y="3602038"/>
            <a:ext cx="1252538" cy="328612"/>
            <a:chOff x="357" y="1999"/>
            <a:chExt cx="891" cy="235"/>
          </a:xfrm>
        </p:grpSpPr>
        <p:sp>
          <p:nvSpPr>
            <p:cNvPr id="135240" name="Oval 57"/>
            <p:cNvSpPr>
              <a:spLocks noChangeArrowheads="1"/>
            </p:cNvSpPr>
            <p:nvPr/>
          </p:nvSpPr>
          <p:spPr bwMode="auto">
            <a:xfrm>
              <a:off x="546" y="20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41" name="Text Box 58"/>
            <p:cNvSpPr txBox="1">
              <a:spLocks noChangeArrowheads="1"/>
            </p:cNvSpPr>
            <p:nvPr/>
          </p:nvSpPr>
          <p:spPr bwMode="auto">
            <a:xfrm>
              <a:off x="357" y="2017"/>
              <a:ext cx="24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5242" name="Text Box 59"/>
            <p:cNvSpPr txBox="1">
              <a:spLocks noChangeArrowheads="1"/>
            </p:cNvSpPr>
            <p:nvPr/>
          </p:nvSpPr>
          <p:spPr bwMode="auto">
            <a:xfrm>
              <a:off x="912" y="1999"/>
              <a:ext cx="336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4 to p</a:t>
              </a: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3328988" y="4362450"/>
            <a:ext cx="738187" cy="971550"/>
            <a:chOff x="720" y="2500"/>
            <a:chExt cx="524" cy="691"/>
          </a:xfrm>
        </p:grpSpPr>
        <p:sp>
          <p:nvSpPr>
            <p:cNvPr id="135237" name="Oval 61"/>
            <p:cNvSpPr>
              <a:spLocks noChangeArrowheads="1"/>
            </p:cNvSpPr>
            <p:nvPr/>
          </p:nvSpPr>
          <p:spPr bwMode="auto">
            <a:xfrm>
              <a:off x="858" y="298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38" name="Text Box 62"/>
            <p:cNvSpPr txBox="1">
              <a:spLocks noChangeArrowheads="1"/>
            </p:cNvSpPr>
            <p:nvPr/>
          </p:nvSpPr>
          <p:spPr bwMode="auto">
            <a:xfrm>
              <a:off x="720" y="2974"/>
              <a:ext cx="24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35239" name="Text Box 63"/>
            <p:cNvSpPr txBox="1">
              <a:spLocks noChangeArrowheads="1"/>
            </p:cNvSpPr>
            <p:nvPr/>
          </p:nvSpPr>
          <p:spPr bwMode="auto">
            <a:xfrm rot="-2947799">
              <a:off x="989" y="2582"/>
              <a:ext cx="3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5 to p</a:t>
              </a:r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4552950" y="5072063"/>
            <a:ext cx="668338" cy="533400"/>
            <a:chOff x="1590" y="3005"/>
            <a:chExt cx="476" cy="380"/>
          </a:xfrm>
        </p:grpSpPr>
        <p:sp>
          <p:nvSpPr>
            <p:cNvPr id="135234" name="Oval 65"/>
            <p:cNvSpPr>
              <a:spLocks noChangeArrowheads="1"/>
            </p:cNvSpPr>
            <p:nvPr/>
          </p:nvSpPr>
          <p:spPr bwMode="auto">
            <a:xfrm>
              <a:off x="1896" y="31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35" name="Text Box 66"/>
            <p:cNvSpPr txBox="1">
              <a:spLocks noChangeArrowheads="1"/>
            </p:cNvSpPr>
            <p:nvPr/>
          </p:nvSpPr>
          <p:spPr bwMode="auto">
            <a:xfrm>
              <a:off x="1824" y="3168"/>
              <a:ext cx="24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35236" name="Text Box 67"/>
            <p:cNvSpPr txBox="1">
              <a:spLocks noChangeArrowheads="1"/>
            </p:cNvSpPr>
            <p:nvPr/>
          </p:nvSpPr>
          <p:spPr bwMode="auto">
            <a:xfrm rot="2607090">
              <a:off x="1590" y="3005"/>
              <a:ext cx="3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7 to p</a:t>
              </a:r>
            </a:p>
          </p:txBody>
        </p:sp>
      </p:grp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4230688" y="4891088"/>
            <a:ext cx="384175" cy="915987"/>
            <a:chOff x="1361" y="2876"/>
            <a:chExt cx="273" cy="653"/>
          </a:xfrm>
        </p:grpSpPr>
        <p:sp>
          <p:nvSpPr>
            <p:cNvPr id="135231" name="Oval 69"/>
            <p:cNvSpPr>
              <a:spLocks noChangeArrowheads="1"/>
            </p:cNvSpPr>
            <p:nvPr/>
          </p:nvSpPr>
          <p:spPr bwMode="auto">
            <a:xfrm>
              <a:off x="1470" y="32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32" name="Text Box 70"/>
            <p:cNvSpPr txBox="1">
              <a:spLocks noChangeArrowheads="1"/>
            </p:cNvSpPr>
            <p:nvPr/>
          </p:nvSpPr>
          <p:spPr bwMode="auto">
            <a:xfrm>
              <a:off x="1392" y="3312"/>
              <a:ext cx="242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35233" name="Text Box 71"/>
            <p:cNvSpPr txBox="1">
              <a:spLocks noChangeArrowheads="1"/>
            </p:cNvSpPr>
            <p:nvPr/>
          </p:nvSpPr>
          <p:spPr bwMode="auto">
            <a:xfrm rot="-5360352">
              <a:off x="1279" y="2958"/>
              <a:ext cx="33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6 to p</a:t>
              </a:r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5594350" y="1422400"/>
            <a:ext cx="338138" cy="1552575"/>
            <a:chOff x="2331" y="408"/>
            <a:chExt cx="240" cy="1105"/>
          </a:xfrm>
        </p:grpSpPr>
        <p:sp>
          <p:nvSpPr>
            <p:cNvPr id="135228" name="Oval 73"/>
            <p:cNvSpPr>
              <a:spLocks noChangeArrowheads="1"/>
            </p:cNvSpPr>
            <p:nvPr/>
          </p:nvSpPr>
          <p:spPr bwMode="auto">
            <a:xfrm>
              <a:off x="2385" y="55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29" name="Text Box 74"/>
            <p:cNvSpPr txBox="1">
              <a:spLocks noChangeArrowheads="1"/>
            </p:cNvSpPr>
            <p:nvPr/>
          </p:nvSpPr>
          <p:spPr bwMode="auto">
            <a:xfrm>
              <a:off x="2331" y="408"/>
              <a:ext cx="240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5230" name="Text Box 75"/>
            <p:cNvSpPr txBox="1">
              <a:spLocks noChangeArrowheads="1"/>
            </p:cNvSpPr>
            <p:nvPr/>
          </p:nvSpPr>
          <p:spPr bwMode="auto">
            <a:xfrm rot="-5425552">
              <a:off x="2255" y="1196"/>
              <a:ext cx="4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2 to p</a:t>
              </a:r>
            </a:p>
          </p:txBody>
        </p:sp>
      </p:grpSp>
      <p:grpSp>
        <p:nvGrpSpPr>
          <p:cNvPr id="11" name="Group 76"/>
          <p:cNvGrpSpPr>
            <a:grpSpLocks/>
          </p:cNvGrpSpPr>
          <p:nvPr/>
        </p:nvGrpSpPr>
        <p:grpSpPr bwMode="auto">
          <a:xfrm>
            <a:off x="7059613" y="2168525"/>
            <a:ext cx="1016000" cy="1301750"/>
            <a:chOff x="3373" y="939"/>
            <a:chExt cx="724" cy="926"/>
          </a:xfrm>
        </p:grpSpPr>
        <p:sp>
          <p:nvSpPr>
            <p:cNvPr id="135225" name="Oval 77"/>
            <p:cNvSpPr>
              <a:spLocks noChangeArrowheads="1"/>
            </p:cNvSpPr>
            <p:nvPr/>
          </p:nvSpPr>
          <p:spPr bwMode="auto">
            <a:xfrm>
              <a:off x="3822" y="109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26" name="Text Box 78"/>
            <p:cNvSpPr txBox="1">
              <a:spLocks noChangeArrowheads="1"/>
            </p:cNvSpPr>
            <p:nvPr/>
          </p:nvSpPr>
          <p:spPr bwMode="auto">
            <a:xfrm>
              <a:off x="3855" y="939"/>
              <a:ext cx="24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5227" name="Text Box 79"/>
            <p:cNvSpPr txBox="1">
              <a:spLocks noChangeArrowheads="1"/>
            </p:cNvSpPr>
            <p:nvPr/>
          </p:nvSpPr>
          <p:spPr bwMode="auto">
            <a:xfrm rot="-2947799">
              <a:off x="3292" y="1610"/>
              <a:ext cx="33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1 to p</a:t>
              </a:r>
            </a:p>
          </p:txBody>
        </p:sp>
      </p:grp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5083175" y="5435600"/>
            <a:ext cx="3813175" cy="654050"/>
            <a:chOff x="1968" y="3264"/>
            <a:chExt cx="2712" cy="465"/>
          </a:xfrm>
        </p:grpSpPr>
        <p:sp>
          <p:nvSpPr>
            <p:cNvPr id="135220" name="Line 81"/>
            <p:cNvSpPr>
              <a:spLocks noChangeShapeType="1"/>
            </p:cNvSpPr>
            <p:nvPr/>
          </p:nvSpPr>
          <p:spPr bwMode="auto">
            <a:xfrm>
              <a:off x="1968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1" name="Line 82"/>
            <p:cNvSpPr>
              <a:spLocks noChangeShapeType="1"/>
            </p:cNvSpPr>
            <p:nvPr/>
          </p:nvSpPr>
          <p:spPr bwMode="auto">
            <a:xfrm>
              <a:off x="4674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2" name="Line 83"/>
            <p:cNvSpPr>
              <a:spLocks noChangeShapeType="1"/>
            </p:cNvSpPr>
            <p:nvPr/>
          </p:nvSpPr>
          <p:spPr bwMode="auto">
            <a:xfrm flipH="1">
              <a:off x="1968" y="34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3" name="Line 84"/>
            <p:cNvSpPr>
              <a:spLocks noChangeShapeType="1"/>
            </p:cNvSpPr>
            <p:nvPr/>
          </p:nvSpPr>
          <p:spPr bwMode="auto">
            <a:xfrm>
              <a:off x="3672" y="34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224" name="Text Box 85"/>
            <p:cNvSpPr txBox="1">
              <a:spLocks noChangeArrowheads="1"/>
            </p:cNvSpPr>
            <p:nvPr/>
          </p:nvSpPr>
          <p:spPr bwMode="auto">
            <a:xfrm>
              <a:off x="3215" y="3361"/>
              <a:ext cx="28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D</a:t>
              </a:r>
              <a:r>
                <a:rPr lang="en-US" sz="1400" b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614486" name="Text Box 86"/>
          <p:cNvSpPr txBox="1">
            <a:spLocks noChangeArrowheads="1"/>
          </p:cNvSpPr>
          <p:nvPr/>
        </p:nvSpPr>
        <p:spPr bwMode="auto">
          <a:xfrm>
            <a:off x="4864100" y="4865688"/>
            <a:ext cx="2762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Times New Roman" pitchFamily="18" charset="0"/>
              </a:rPr>
              <a:t>A</a:t>
            </a:r>
          </a:p>
        </p:txBody>
      </p:sp>
      <p:sp>
        <p:nvSpPr>
          <p:cNvPr id="614487" name="Text Box 87"/>
          <p:cNvSpPr txBox="1">
            <a:spLocks noChangeArrowheads="1"/>
          </p:cNvSpPr>
          <p:nvPr/>
        </p:nvSpPr>
        <p:spPr bwMode="auto">
          <a:xfrm>
            <a:off x="76200" y="762000"/>
            <a:ext cx="2667000" cy="59467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1"/>
              <a:t>Solution Steps:</a:t>
            </a:r>
            <a:endParaRPr lang="en-US" sz="1200" u="sng"/>
          </a:p>
          <a:p>
            <a:r>
              <a:rPr lang="en-US" sz="1200" b="0"/>
              <a:t>1)  Point or end P of string AP is exactly </a:t>
            </a:r>
            <a:r>
              <a:rPr lang="en-US" sz="1200" b="0">
                <a:sym typeface="Symbol" pitchFamily="18" charset="2"/>
              </a:rPr>
              <a:t>D</a:t>
            </a:r>
            <a:r>
              <a:rPr lang="en-US" sz="1200" b="0"/>
              <a:t> distance away from A. Means if this string is wound round the circle, it will completely cover given circle. B will meet A after winding.</a:t>
            </a:r>
            <a:endParaRPr lang="en-US" sz="1200" b="0">
              <a:sym typeface="Symbol" pitchFamily="18" charset="2"/>
            </a:endParaRPr>
          </a:p>
          <a:p>
            <a:r>
              <a:rPr lang="en-US" sz="1200" b="0">
                <a:sym typeface="Symbol" pitchFamily="18" charset="2"/>
              </a:rPr>
              <a:t>2)  Divide D</a:t>
            </a:r>
            <a:r>
              <a:rPr lang="en-US" sz="1200" b="0"/>
              <a:t> (AP) distance into 8 number of equal parts.</a:t>
            </a:r>
            <a:endParaRPr lang="en-US" sz="1200" b="0">
              <a:sym typeface="Symbol" pitchFamily="18" charset="2"/>
            </a:endParaRPr>
          </a:p>
          <a:p>
            <a:r>
              <a:rPr lang="en-US" sz="1200" b="0">
                <a:sym typeface="Symbol" pitchFamily="18" charset="2"/>
              </a:rPr>
              <a:t>3)  Divide circle also into 8 number of equal parts.</a:t>
            </a:r>
          </a:p>
          <a:p>
            <a:r>
              <a:rPr lang="en-US" sz="1200" b="0">
                <a:sym typeface="Symbol" pitchFamily="18" charset="2"/>
              </a:rPr>
              <a:t>4)  Name after A, 1, 2, 3, 4, etc. up to 8 on D</a:t>
            </a:r>
            <a:r>
              <a:rPr lang="en-US" sz="1200" b="0"/>
              <a:t> line AP as well as on circle (in anticlockwise direction).</a:t>
            </a:r>
            <a:endParaRPr lang="en-US" sz="1200" b="0">
              <a:sym typeface="Symbol" pitchFamily="18" charset="2"/>
            </a:endParaRPr>
          </a:p>
          <a:p>
            <a:r>
              <a:rPr lang="en-US" sz="1200" b="0">
                <a:sym typeface="Symbol" pitchFamily="18" charset="2"/>
              </a:rPr>
              <a:t>5)  To radius C-1, C-2, C-3 up to C-8 draw tangents (from 1,2,3,4,etc to circle).</a:t>
            </a:r>
          </a:p>
          <a:p>
            <a:r>
              <a:rPr lang="en-US" sz="1200" b="0">
                <a:sym typeface="Symbol" pitchFamily="18" charset="2"/>
              </a:rPr>
              <a:t>6)  Take distance 1 to P in compass and mark it on tangent from point 1 on circle (means one division less than distance AP).</a:t>
            </a:r>
          </a:p>
          <a:p>
            <a:r>
              <a:rPr lang="en-US" sz="1200" b="0">
                <a:sym typeface="Symbol" pitchFamily="18" charset="2"/>
              </a:rPr>
              <a:t>7)  Name this point P1 </a:t>
            </a:r>
          </a:p>
          <a:p>
            <a:r>
              <a:rPr lang="en-US" sz="1200" b="0">
                <a:sym typeface="Symbol" pitchFamily="18" charset="2"/>
              </a:rPr>
              <a:t>8)  Take 2-B distance in compass and mark it on the tangent from point 2. Name it point P2.</a:t>
            </a:r>
          </a:p>
          <a:p>
            <a:r>
              <a:rPr lang="en-US" sz="1200" b="0">
                <a:sym typeface="Symbol" pitchFamily="18" charset="2"/>
              </a:rPr>
              <a:t>9)  Similarly take 3 to P, 4 to P, 5 to P up to 7 to P distance in compass and mark on respective tangents and locate P3, P4, P5 up to P8 (i.e. A) points and join them in smooth curve it is an INVOLUTE of a given circle.</a:t>
            </a:r>
          </a:p>
        </p:txBody>
      </p:sp>
      <p:grpSp>
        <p:nvGrpSpPr>
          <p:cNvPr id="13" name="Group 95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35214" name="AutoShape 96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5" name="AutoShape 9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6" name="AutoShape 9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7" name="AutoShape 9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8" name="AutoShape 10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19" name="AutoShape 10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4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14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14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14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1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1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14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14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14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14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14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14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61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1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3" dur="500"/>
                                        <p:tgtEl>
                                          <p:spTgt spid="61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14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14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6" dur="500"/>
                                        <p:tgtEl>
                                          <p:spTgt spid="61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14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14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500"/>
                                        <p:tgtEl>
                                          <p:spTgt spid="61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14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2" dur="500"/>
                                        <p:tgtEl>
                                          <p:spTgt spid="61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14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14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614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614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0" dur="500"/>
                                        <p:tgtEl>
                                          <p:spTgt spid="614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5" dur="500"/>
                                        <p:tgtEl>
                                          <p:spTgt spid="61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0" dur="500"/>
                                        <p:tgtEl>
                                          <p:spTgt spid="614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5" dur="500"/>
                                        <p:tgtEl>
                                          <p:spTgt spid="614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9" grpId="0" animBg="1" autoUpdateAnimBg="0"/>
      <p:bldP spid="614410" grpId="0" animBg="1"/>
      <p:bldP spid="614411" grpId="0" animBg="1"/>
      <p:bldP spid="614412" grpId="0" animBg="1"/>
      <p:bldP spid="614413" grpId="0" animBg="1"/>
      <p:bldP spid="614414" grpId="0" animBg="1"/>
      <p:bldP spid="614415" grpId="0" animBg="1"/>
      <p:bldP spid="614416" grpId="0" animBg="1"/>
      <p:bldP spid="614417" grpId="0" animBg="1"/>
      <p:bldP spid="614418" grpId="0" animBg="1"/>
      <p:bldP spid="614419" grpId="0" animBg="1"/>
      <p:bldP spid="614420" grpId="0" animBg="1"/>
      <p:bldP spid="614421" grpId="0" animBg="1"/>
      <p:bldP spid="614422" grpId="0" animBg="1"/>
      <p:bldP spid="614428" grpId="0" animBg="1"/>
      <p:bldP spid="614429" grpId="0" animBg="1"/>
      <p:bldP spid="614430" grpId="0" animBg="1"/>
      <p:bldP spid="614431" grpId="0" animBg="1"/>
      <p:bldP spid="614432" grpId="0" animBg="1"/>
      <p:bldP spid="614433" grpId="0" animBg="1"/>
      <p:bldP spid="614434" grpId="0" animBg="1"/>
      <p:bldP spid="614435" grpId="0" animBg="1"/>
      <p:bldP spid="614436" grpId="0" autoUpdateAnimBg="0"/>
      <p:bldP spid="614437" grpId="0" autoUpdateAnimBg="0"/>
      <p:bldP spid="614438" grpId="0" animBg="1"/>
      <p:bldP spid="614439" grpId="0" animBg="1" autoUpdateAnimBg="0"/>
      <p:bldP spid="614440" grpId="0" animBg="1"/>
      <p:bldP spid="614441" grpId="0" animBg="1"/>
      <p:bldP spid="614442" grpId="0" animBg="1"/>
      <p:bldP spid="614486" grpId="0" autoUpdateAnimBg="0"/>
      <p:bldP spid="61448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6711950" y="92075"/>
            <a:ext cx="24320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u="sng">
                <a:latin typeface="Times New Roman" pitchFamily="18" charset="0"/>
              </a:rPr>
              <a:t>INVOLUTE OF A CIRCLE</a:t>
            </a:r>
          </a:p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String length MORE than </a:t>
            </a:r>
            <a:r>
              <a:rPr lang="en-US" sz="1400" b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D</a:t>
            </a:r>
          </a:p>
        </p:txBody>
      </p:sp>
      <p:sp>
        <p:nvSpPr>
          <p:cNvPr id="615427" name="Oval 3"/>
          <p:cNvSpPr>
            <a:spLocks noChangeArrowheads="1"/>
          </p:cNvSpPr>
          <p:nvPr/>
        </p:nvSpPr>
        <p:spPr bwMode="auto">
          <a:xfrm>
            <a:off x="4021138" y="3649663"/>
            <a:ext cx="1225550" cy="122713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0">
              <a:latin typeface="Times New Roman" pitchFamily="18" charset="0"/>
            </a:endParaRPr>
          </a:p>
        </p:txBody>
      </p:sp>
      <p:sp>
        <p:nvSpPr>
          <p:cNvPr id="615428" name="Line 4"/>
          <p:cNvSpPr>
            <a:spLocks noChangeShapeType="1"/>
          </p:cNvSpPr>
          <p:nvPr/>
        </p:nvSpPr>
        <p:spPr bwMode="auto">
          <a:xfrm>
            <a:off x="4641850" y="3649663"/>
            <a:ext cx="0" cy="1227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29" name="Line 5"/>
          <p:cNvSpPr>
            <a:spLocks noChangeShapeType="1"/>
          </p:cNvSpPr>
          <p:nvPr/>
        </p:nvSpPr>
        <p:spPr bwMode="auto">
          <a:xfrm>
            <a:off x="4008438" y="4259263"/>
            <a:ext cx="1227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30" name="Line 6"/>
          <p:cNvSpPr>
            <a:spLocks noChangeShapeType="1"/>
          </p:cNvSpPr>
          <p:nvPr/>
        </p:nvSpPr>
        <p:spPr bwMode="auto">
          <a:xfrm>
            <a:off x="4189413" y="3843338"/>
            <a:ext cx="904875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31" name="Line 7"/>
          <p:cNvSpPr>
            <a:spLocks noChangeShapeType="1"/>
          </p:cNvSpPr>
          <p:nvPr/>
        </p:nvSpPr>
        <p:spPr bwMode="auto">
          <a:xfrm flipH="1">
            <a:off x="4189413" y="3843338"/>
            <a:ext cx="904875" cy="839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32" name="Line 8"/>
          <p:cNvSpPr>
            <a:spLocks noChangeShapeType="1"/>
          </p:cNvSpPr>
          <p:nvPr/>
        </p:nvSpPr>
        <p:spPr bwMode="auto">
          <a:xfrm>
            <a:off x="4641850" y="4876800"/>
            <a:ext cx="3875088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33" name="Line 9"/>
          <p:cNvSpPr>
            <a:spLocks noChangeShapeType="1"/>
          </p:cNvSpPr>
          <p:nvPr/>
        </p:nvSpPr>
        <p:spPr bwMode="auto">
          <a:xfrm>
            <a:off x="5157788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34" name="Line 10"/>
          <p:cNvSpPr>
            <a:spLocks noChangeShapeType="1"/>
          </p:cNvSpPr>
          <p:nvPr/>
        </p:nvSpPr>
        <p:spPr bwMode="auto">
          <a:xfrm>
            <a:off x="5607050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35" name="Line 11"/>
          <p:cNvSpPr>
            <a:spLocks noChangeShapeType="1"/>
          </p:cNvSpPr>
          <p:nvPr/>
        </p:nvSpPr>
        <p:spPr bwMode="auto">
          <a:xfrm>
            <a:off x="6054725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36" name="Line 12"/>
          <p:cNvSpPr>
            <a:spLocks noChangeShapeType="1"/>
          </p:cNvSpPr>
          <p:nvPr/>
        </p:nvSpPr>
        <p:spPr bwMode="auto">
          <a:xfrm>
            <a:off x="6502400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37" name="Line 13"/>
          <p:cNvSpPr>
            <a:spLocks noChangeShapeType="1"/>
          </p:cNvSpPr>
          <p:nvPr/>
        </p:nvSpPr>
        <p:spPr bwMode="auto">
          <a:xfrm>
            <a:off x="6950075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38" name="Line 14"/>
          <p:cNvSpPr>
            <a:spLocks noChangeShapeType="1"/>
          </p:cNvSpPr>
          <p:nvPr/>
        </p:nvSpPr>
        <p:spPr bwMode="auto">
          <a:xfrm>
            <a:off x="7397750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39" name="Line 15"/>
          <p:cNvSpPr>
            <a:spLocks noChangeShapeType="1"/>
          </p:cNvSpPr>
          <p:nvPr/>
        </p:nvSpPr>
        <p:spPr bwMode="auto">
          <a:xfrm>
            <a:off x="7847013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40" name="Line 16"/>
          <p:cNvSpPr>
            <a:spLocks noChangeShapeType="1"/>
          </p:cNvSpPr>
          <p:nvPr/>
        </p:nvSpPr>
        <p:spPr bwMode="auto">
          <a:xfrm>
            <a:off x="8294688" y="4811713"/>
            <a:ext cx="0" cy="130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053013" y="4905375"/>
            <a:ext cx="3494087" cy="320675"/>
            <a:chOff x="2274" y="3045"/>
            <a:chExt cx="2597" cy="239"/>
          </a:xfrm>
        </p:grpSpPr>
        <p:sp>
          <p:nvSpPr>
            <p:cNvPr id="136289" name="Text Box 18"/>
            <p:cNvSpPr txBox="1">
              <a:spLocks noChangeArrowheads="1"/>
            </p:cNvSpPr>
            <p:nvPr/>
          </p:nvSpPr>
          <p:spPr bwMode="auto">
            <a:xfrm>
              <a:off x="2274" y="3045"/>
              <a:ext cx="599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1          2</a:t>
              </a:r>
            </a:p>
          </p:txBody>
        </p:sp>
        <p:sp>
          <p:nvSpPr>
            <p:cNvPr id="136290" name="Text Box 19"/>
            <p:cNvSpPr txBox="1">
              <a:spLocks noChangeArrowheads="1"/>
            </p:cNvSpPr>
            <p:nvPr/>
          </p:nvSpPr>
          <p:spPr bwMode="auto">
            <a:xfrm>
              <a:off x="2927" y="3051"/>
              <a:ext cx="600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3          4</a:t>
              </a:r>
            </a:p>
          </p:txBody>
        </p:sp>
        <p:sp>
          <p:nvSpPr>
            <p:cNvPr id="136291" name="Text Box 20"/>
            <p:cNvSpPr txBox="1">
              <a:spLocks noChangeArrowheads="1"/>
            </p:cNvSpPr>
            <p:nvPr/>
          </p:nvSpPr>
          <p:spPr bwMode="auto">
            <a:xfrm>
              <a:off x="3582" y="3057"/>
              <a:ext cx="53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5        6</a:t>
              </a:r>
            </a:p>
          </p:txBody>
        </p:sp>
        <p:sp>
          <p:nvSpPr>
            <p:cNvPr id="136292" name="Text Box 21"/>
            <p:cNvSpPr txBox="1">
              <a:spLocks noChangeArrowheads="1"/>
            </p:cNvSpPr>
            <p:nvPr/>
          </p:nvSpPr>
          <p:spPr bwMode="auto">
            <a:xfrm>
              <a:off x="4272" y="3055"/>
              <a:ext cx="59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7          8</a:t>
              </a:r>
            </a:p>
          </p:txBody>
        </p:sp>
      </p:grpSp>
      <p:sp>
        <p:nvSpPr>
          <p:cNvPr id="615446" name="Line 22"/>
          <p:cNvSpPr>
            <a:spLocks noChangeShapeType="1"/>
          </p:cNvSpPr>
          <p:nvPr/>
        </p:nvSpPr>
        <p:spPr bwMode="auto">
          <a:xfrm rot="-2930999">
            <a:off x="4466431" y="3405982"/>
            <a:ext cx="3497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47" name="Oval 23"/>
          <p:cNvSpPr>
            <a:spLocks noChangeArrowheads="1"/>
          </p:cNvSpPr>
          <p:nvPr/>
        </p:nvSpPr>
        <p:spPr bwMode="auto">
          <a:xfrm>
            <a:off x="8516938" y="4840288"/>
            <a:ext cx="63500" cy="65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48" name="Line 24"/>
          <p:cNvSpPr>
            <a:spLocks noChangeShapeType="1"/>
          </p:cNvSpPr>
          <p:nvPr/>
        </p:nvSpPr>
        <p:spPr bwMode="auto">
          <a:xfrm rot="-5400000">
            <a:off x="3762376" y="2809875"/>
            <a:ext cx="29702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49" name="Line 25"/>
          <p:cNvSpPr>
            <a:spLocks noChangeShapeType="1"/>
          </p:cNvSpPr>
          <p:nvPr/>
        </p:nvSpPr>
        <p:spPr bwMode="auto">
          <a:xfrm rot="-8249128">
            <a:off x="2840038" y="2968625"/>
            <a:ext cx="26130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50" name="Line 26"/>
          <p:cNvSpPr>
            <a:spLocks noChangeShapeType="1"/>
          </p:cNvSpPr>
          <p:nvPr/>
        </p:nvSpPr>
        <p:spPr bwMode="auto">
          <a:xfrm>
            <a:off x="2511425" y="3649663"/>
            <a:ext cx="21224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51" name="Line 27"/>
          <p:cNvSpPr>
            <a:spLocks noChangeShapeType="1"/>
          </p:cNvSpPr>
          <p:nvPr/>
        </p:nvSpPr>
        <p:spPr bwMode="auto">
          <a:xfrm rot="-2714553">
            <a:off x="2720181" y="4442619"/>
            <a:ext cx="17367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52" name="Line 28"/>
          <p:cNvSpPr>
            <a:spLocks noChangeShapeType="1"/>
          </p:cNvSpPr>
          <p:nvPr/>
        </p:nvSpPr>
        <p:spPr bwMode="auto">
          <a:xfrm rot="5400000">
            <a:off x="3412332" y="4858544"/>
            <a:ext cx="1198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53" name="Line 29"/>
          <p:cNvSpPr>
            <a:spLocks noChangeShapeType="1"/>
          </p:cNvSpPr>
          <p:nvPr/>
        </p:nvSpPr>
        <p:spPr bwMode="auto">
          <a:xfrm rot="2560537">
            <a:off x="4079875" y="4943475"/>
            <a:ext cx="754063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54" name="Text Box 30"/>
          <p:cNvSpPr txBox="1">
            <a:spLocks noChangeArrowheads="1"/>
          </p:cNvSpPr>
          <p:nvPr/>
        </p:nvSpPr>
        <p:spPr bwMode="auto">
          <a:xfrm>
            <a:off x="8599488" y="47482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</a:p>
        </p:txBody>
      </p:sp>
      <p:sp>
        <p:nvSpPr>
          <p:cNvPr id="615455" name="Oval 31"/>
          <p:cNvSpPr>
            <a:spLocks noChangeArrowheads="1"/>
          </p:cNvSpPr>
          <p:nvPr/>
        </p:nvSpPr>
        <p:spPr bwMode="auto">
          <a:xfrm>
            <a:off x="4857750" y="4846638"/>
            <a:ext cx="63500" cy="65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56" name="Arc 32"/>
          <p:cNvSpPr>
            <a:spLocks/>
          </p:cNvSpPr>
          <p:nvPr/>
        </p:nvSpPr>
        <p:spPr bwMode="auto">
          <a:xfrm rot="16383874" flipV="1">
            <a:off x="4872832" y="1621631"/>
            <a:ext cx="4005262" cy="3540125"/>
          </a:xfrm>
          <a:custGeom>
            <a:avLst/>
            <a:gdLst>
              <a:gd name="T0" fmla="*/ 2147483647 w 21600"/>
              <a:gd name="T1" fmla="*/ 0 h 25236"/>
              <a:gd name="T2" fmla="*/ 2147483647 w 21600"/>
              <a:gd name="T3" fmla="*/ 2147483647 h 25236"/>
              <a:gd name="T4" fmla="*/ 0 w 21600"/>
              <a:gd name="T5" fmla="*/ 2147483647 h 25236"/>
              <a:gd name="T6" fmla="*/ 0 60000 65536"/>
              <a:gd name="T7" fmla="*/ 0 60000 65536"/>
              <a:gd name="T8" fmla="*/ 0 60000 65536"/>
              <a:gd name="T9" fmla="*/ 0 w 21600"/>
              <a:gd name="T10" fmla="*/ 0 h 25236"/>
              <a:gd name="T11" fmla="*/ 21600 w 21600"/>
              <a:gd name="T12" fmla="*/ 25236 h 252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236" fill="none" extrusionOk="0">
                <a:moveTo>
                  <a:pt x="3084" y="0"/>
                </a:moveTo>
                <a:cubicBezTo>
                  <a:pt x="13712" y="1533"/>
                  <a:pt x="21600" y="10641"/>
                  <a:pt x="21600" y="21379"/>
                </a:cubicBezTo>
                <a:cubicBezTo>
                  <a:pt x="21600" y="22672"/>
                  <a:pt x="21483" y="23963"/>
                  <a:pt x="21252" y="25235"/>
                </a:cubicBezTo>
              </a:path>
              <a:path w="21600" h="25236" stroke="0" extrusionOk="0">
                <a:moveTo>
                  <a:pt x="3084" y="0"/>
                </a:moveTo>
                <a:cubicBezTo>
                  <a:pt x="13712" y="1533"/>
                  <a:pt x="21600" y="10641"/>
                  <a:pt x="21600" y="21379"/>
                </a:cubicBezTo>
                <a:cubicBezTo>
                  <a:pt x="21600" y="22672"/>
                  <a:pt x="21483" y="23963"/>
                  <a:pt x="21252" y="25235"/>
                </a:cubicBezTo>
                <a:lnTo>
                  <a:pt x="0" y="2137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400" b="0">
              <a:latin typeface="Times New Roman" pitchFamily="18" charset="0"/>
            </a:endParaRPr>
          </a:p>
        </p:txBody>
      </p:sp>
      <p:sp>
        <p:nvSpPr>
          <p:cNvPr id="615457" name="Arc 33"/>
          <p:cNvSpPr>
            <a:spLocks/>
          </p:cNvSpPr>
          <p:nvPr/>
        </p:nvSpPr>
        <p:spPr bwMode="auto">
          <a:xfrm flipH="1">
            <a:off x="2511425" y="1325563"/>
            <a:ext cx="2917825" cy="2324100"/>
          </a:xfrm>
          <a:custGeom>
            <a:avLst/>
            <a:gdLst>
              <a:gd name="T0" fmla="*/ 0 w 23452"/>
              <a:gd name="T1" fmla="*/ 2147483647 h 21600"/>
              <a:gd name="T2" fmla="*/ 2147483647 w 23452"/>
              <a:gd name="T3" fmla="*/ 2147483647 h 21600"/>
              <a:gd name="T4" fmla="*/ 2147483647 w 23452"/>
              <a:gd name="T5" fmla="*/ 2147483647 h 21600"/>
              <a:gd name="T6" fmla="*/ 0 60000 65536"/>
              <a:gd name="T7" fmla="*/ 0 60000 65536"/>
              <a:gd name="T8" fmla="*/ 0 60000 65536"/>
              <a:gd name="T9" fmla="*/ 0 w 23452"/>
              <a:gd name="T10" fmla="*/ 0 h 21600"/>
              <a:gd name="T11" fmla="*/ 23452 w 2345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52" h="21600" fill="none" extrusionOk="0">
                <a:moveTo>
                  <a:pt x="-1" y="79"/>
                </a:moveTo>
                <a:cubicBezTo>
                  <a:pt x="615" y="26"/>
                  <a:pt x="1233" y="-1"/>
                  <a:pt x="1852" y="0"/>
                </a:cubicBezTo>
                <a:cubicBezTo>
                  <a:pt x="13781" y="0"/>
                  <a:pt x="23452" y="9670"/>
                  <a:pt x="23452" y="21600"/>
                </a:cubicBezTo>
              </a:path>
              <a:path w="23452" h="21600" stroke="0" extrusionOk="0">
                <a:moveTo>
                  <a:pt x="-1" y="79"/>
                </a:moveTo>
                <a:cubicBezTo>
                  <a:pt x="615" y="26"/>
                  <a:pt x="1233" y="-1"/>
                  <a:pt x="1852" y="0"/>
                </a:cubicBezTo>
                <a:cubicBezTo>
                  <a:pt x="13781" y="0"/>
                  <a:pt x="23452" y="9670"/>
                  <a:pt x="23452" y="21600"/>
                </a:cubicBezTo>
                <a:lnTo>
                  <a:pt x="18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58" name="Arc 34"/>
          <p:cNvSpPr>
            <a:spLocks/>
          </p:cNvSpPr>
          <p:nvPr/>
        </p:nvSpPr>
        <p:spPr bwMode="auto">
          <a:xfrm rot="-23340" flipH="1" flipV="1">
            <a:off x="2511425" y="3433763"/>
            <a:ext cx="1471613" cy="2024062"/>
          </a:xfrm>
          <a:custGeom>
            <a:avLst/>
            <a:gdLst>
              <a:gd name="T0" fmla="*/ 0 w 21600"/>
              <a:gd name="T1" fmla="*/ 0 h 24134"/>
              <a:gd name="T2" fmla="*/ 2147483647 w 21600"/>
              <a:gd name="T3" fmla="*/ 2147483647 h 24134"/>
              <a:gd name="T4" fmla="*/ 0 w 21600"/>
              <a:gd name="T5" fmla="*/ 2147483647 h 24134"/>
              <a:gd name="T6" fmla="*/ 0 60000 65536"/>
              <a:gd name="T7" fmla="*/ 0 60000 65536"/>
              <a:gd name="T8" fmla="*/ 0 60000 65536"/>
              <a:gd name="T9" fmla="*/ 0 w 21600"/>
              <a:gd name="T10" fmla="*/ 0 h 24134"/>
              <a:gd name="T11" fmla="*/ 21600 w 21600"/>
              <a:gd name="T12" fmla="*/ 24134 h 24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13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446"/>
                  <a:pt x="21550" y="23292"/>
                  <a:pt x="21450" y="24133"/>
                </a:cubicBezTo>
              </a:path>
              <a:path w="21600" h="2413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446"/>
                  <a:pt x="21550" y="23292"/>
                  <a:pt x="21450" y="2413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59" name="Arc 35"/>
          <p:cNvSpPr>
            <a:spLocks/>
          </p:cNvSpPr>
          <p:nvPr/>
        </p:nvSpPr>
        <p:spPr bwMode="auto">
          <a:xfrm flipV="1">
            <a:off x="3995738" y="4745038"/>
            <a:ext cx="904875" cy="711200"/>
          </a:xfrm>
          <a:custGeom>
            <a:avLst/>
            <a:gdLst>
              <a:gd name="T0" fmla="*/ 0 w 21600"/>
              <a:gd name="T1" fmla="*/ 0 h 23417"/>
              <a:gd name="T2" fmla="*/ 2147483647 w 21600"/>
              <a:gd name="T3" fmla="*/ 2147483647 h 23417"/>
              <a:gd name="T4" fmla="*/ 0 w 21600"/>
              <a:gd name="T5" fmla="*/ 2147483647 h 23417"/>
              <a:gd name="T6" fmla="*/ 0 60000 65536"/>
              <a:gd name="T7" fmla="*/ 0 60000 65536"/>
              <a:gd name="T8" fmla="*/ 0 60000 65536"/>
              <a:gd name="T9" fmla="*/ 0 w 21600"/>
              <a:gd name="T10" fmla="*/ 0 h 23417"/>
              <a:gd name="T11" fmla="*/ 21600 w 21600"/>
              <a:gd name="T12" fmla="*/ 23417 h 234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41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06"/>
                  <a:pt x="21574" y="22812"/>
                  <a:pt x="21523" y="23417"/>
                </a:cubicBezTo>
              </a:path>
              <a:path w="21600" h="2341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206"/>
                  <a:pt x="21574" y="22812"/>
                  <a:pt x="21523" y="23417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3983038" y="3584575"/>
            <a:ext cx="1338262" cy="1371600"/>
            <a:chOff x="1478" y="2064"/>
            <a:chExt cx="995" cy="1019"/>
          </a:xfrm>
        </p:grpSpPr>
        <p:sp>
          <p:nvSpPr>
            <p:cNvPr id="136281" name="Text Box 37"/>
            <p:cNvSpPr txBox="1">
              <a:spLocks noChangeArrowheads="1"/>
            </p:cNvSpPr>
            <p:nvPr/>
          </p:nvSpPr>
          <p:spPr bwMode="auto">
            <a:xfrm>
              <a:off x="2222" y="2695"/>
              <a:ext cx="20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6282" name="Text Box 38"/>
            <p:cNvSpPr txBox="1">
              <a:spLocks noChangeArrowheads="1"/>
            </p:cNvSpPr>
            <p:nvPr/>
          </p:nvSpPr>
          <p:spPr bwMode="auto">
            <a:xfrm>
              <a:off x="2270" y="2407"/>
              <a:ext cx="20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6283" name="Text Box 39"/>
            <p:cNvSpPr txBox="1">
              <a:spLocks noChangeArrowheads="1"/>
            </p:cNvSpPr>
            <p:nvPr/>
          </p:nvSpPr>
          <p:spPr bwMode="auto">
            <a:xfrm>
              <a:off x="2137" y="2159"/>
              <a:ext cx="1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6284" name="Text Box 40"/>
            <p:cNvSpPr txBox="1">
              <a:spLocks noChangeArrowheads="1"/>
            </p:cNvSpPr>
            <p:nvPr/>
          </p:nvSpPr>
          <p:spPr bwMode="auto">
            <a:xfrm>
              <a:off x="1824" y="2064"/>
              <a:ext cx="20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6285" name="Text Box 41"/>
            <p:cNvSpPr txBox="1">
              <a:spLocks noChangeArrowheads="1"/>
            </p:cNvSpPr>
            <p:nvPr/>
          </p:nvSpPr>
          <p:spPr bwMode="auto">
            <a:xfrm>
              <a:off x="1536" y="2256"/>
              <a:ext cx="20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36286" name="Text Box 42"/>
            <p:cNvSpPr txBox="1">
              <a:spLocks noChangeArrowheads="1"/>
            </p:cNvSpPr>
            <p:nvPr/>
          </p:nvSpPr>
          <p:spPr bwMode="auto">
            <a:xfrm>
              <a:off x="1478" y="2527"/>
              <a:ext cx="20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36287" name="Text Box 43"/>
            <p:cNvSpPr txBox="1">
              <a:spLocks noChangeArrowheads="1"/>
            </p:cNvSpPr>
            <p:nvPr/>
          </p:nvSpPr>
          <p:spPr bwMode="auto">
            <a:xfrm>
              <a:off x="1670" y="2790"/>
              <a:ext cx="20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36288" name="Text Box 44"/>
            <p:cNvSpPr txBox="1">
              <a:spLocks noChangeArrowheads="1"/>
            </p:cNvSpPr>
            <p:nvPr/>
          </p:nvSpPr>
          <p:spPr bwMode="auto">
            <a:xfrm>
              <a:off x="1921" y="2857"/>
              <a:ext cx="20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2963863" y="1776413"/>
            <a:ext cx="1171575" cy="971550"/>
            <a:chOff x="865" y="863"/>
            <a:chExt cx="870" cy="723"/>
          </a:xfrm>
        </p:grpSpPr>
        <p:sp>
          <p:nvSpPr>
            <p:cNvPr id="136278" name="Oval 46"/>
            <p:cNvSpPr>
              <a:spLocks noChangeArrowheads="1"/>
            </p:cNvSpPr>
            <p:nvPr/>
          </p:nvSpPr>
          <p:spPr bwMode="auto">
            <a:xfrm>
              <a:off x="1005" y="107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9" name="Text Box 47"/>
            <p:cNvSpPr txBox="1">
              <a:spLocks noChangeArrowheads="1"/>
            </p:cNvSpPr>
            <p:nvPr/>
          </p:nvSpPr>
          <p:spPr bwMode="auto">
            <a:xfrm>
              <a:off x="865" y="863"/>
              <a:ext cx="25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6280" name="Text Box 48"/>
            <p:cNvSpPr txBox="1">
              <a:spLocks noChangeArrowheads="1"/>
            </p:cNvSpPr>
            <p:nvPr/>
          </p:nvSpPr>
          <p:spPr bwMode="auto">
            <a:xfrm rot="2637252">
              <a:off x="1384" y="1404"/>
              <a:ext cx="35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3 to p</a:t>
              </a: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2209800" y="3476625"/>
            <a:ext cx="1219200" cy="327025"/>
            <a:chOff x="357" y="1999"/>
            <a:chExt cx="906" cy="243"/>
          </a:xfrm>
        </p:grpSpPr>
        <p:sp>
          <p:nvSpPr>
            <p:cNvPr id="136275" name="Oval 50"/>
            <p:cNvSpPr>
              <a:spLocks noChangeArrowheads="1"/>
            </p:cNvSpPr>
            <p:nvPr/>
          </p:nvSpPr>
          <p:spPr bwMode="auto">
            <a:xfrm>
              <a:off x="546" y="20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6" name="Text Box 51"/>
            <p:cNvSpPr txBox="1">
              <a:spLocks noChangeArrowheads="1"/>
            </p:cNvSpPr>
            <p:nvPr/>
          </p:nvSpPr>
          <p:spPr bwMode="auto">
            <a:xfrm>
              <a:off x="357" y="2016"/>
              <a:ext cx="253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6277" name="Text Box 52"/>
            <p:cNvSpPr txBox="1">
              <a:spLocks noChangeArrowheads="1"/>
            </p:cNvSpPr>
            <p:nvPr/>
          </p:nvSpPr>
          <p:spPr bwMode="auto">
            <a:xfrm>
              <a:off x="912" y="1999"/>
              <a:ext cx="35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4 to p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140075" y="3984625"/>
            <a:ext cx="717550" cy="955675"/>
            <a:chOff x="721" y="2492"/>
            <a:chExt cx="533" cy="710"/>
          </a:xfrm>
        </p:grpSpPr>
        <p:sp>
          <p:nvSpPr>
            <p:cNvPr id="136272" name="Oval 54"/>
            <p:cNvSpPr>
              <a:spLocks noChangeArrowheads="1"/>
            </p:cNvSpPr>
            <p:nvPr/>
          </p:nvSpPr>
          <p:spPr bwMode="auto">
            <a:xfrm>
              <a:off x="858" y="298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3" name="Text Box 55"/>
            <p:cNvSpPr txBox="1">
              <a:spLocks noChangeArrowheads="1"/>
            </p:cNvSpPr>
            <p:nvPr/>
          </p:nvSpPr>
          <p:spPr bwMode="auto">
            <a:xfrm>
              <a:off x="721" y="2976"/>
              <a:ext cx="25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36274" name="Text Box 56"/>
            <p:cNvSpPr txBox="1">
              <a:spLocks noChangeArrowheads="1"/>
            </p:cNvSpPr>
            <p:nvPr/>
          </p:nvSpPr>
          <p:spPr bwMode="auto">
            <a:xfrm rot="-2947799">
              <a:off x="987" y="2577"/>
              <a:ext cx="3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5 to p</a:t>
              </a: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4291013" y="4997450"/>
            <a:ext cx="661987" cy="517525"/>
            <a:chOff x="1585" y="3010"/>
            <a:chExt cx="492" cy="385"/>
          </a:xfrm>
        </p:grpSpPr>
        <p:sp>
          <p:nvSpPr>
            <p:cNvPr id="136269" name="Oval 58"/>
            <p:cNvSpPr>
              <a:spLocks noChangeArrowheads="1"/>
            </p:cNvSpPr>
            <p:nvPr/>
          </p:nvSpPr>
          <p:spPr bwMode="auto">
            <a:xfrm>
              <a:off x="1896" y="31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0" name="Text Box 59"/>
            <p:cNvSpPr txBox="1">
              <a:spLocks noChangeArrowheads="1"/>
            </p:cNvSpPr>
            <p:nvPr/>
          </p:nvSpPr>
          <p:spPr bwMode="auto">
            <a:xfrm>
              <a:off x="1825" y="3168"/>
              <a:ext cx="25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36271" name="Text Box 60"/>
            <p:cNvSpPr txBox="1">
              <a:spLocks noChangeArrowheads="1"/>
            </p:cNvSpPr>
            <p:nvPr/>
          </p:nvSpPr>
          <p:spPr bwMode="auto">
            <a:xfrm rot="2607090">
              <a:off x="1585" y="3010"/>
              <a:ext cx="3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7 to p</a:t>
              </a:r>
            </a:p>
          </p:txBody>
        </p:sp>
      </p:grp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3825875" y="4852988"/>
            <a:ext cx="381000" cy="909637"/>
            <a:chOff x="1361" y="2862"/>
            <a:chExt cx="284" cy="677"/>
          </a:xfrm>
        </p:grpSpPr>
        <p:sp>
          <p:nvSpPr>
            <p:cNvPr id="136266" name="Oval 62"/>
            <p:cNvSpPr>
              <a:spLocks noChangeArrowheads="1"/>
            </p:cNvSpPr>
            <p:nvPr/>
          </p:nvSpPr>
          <p:spPr bwMode="auto">
            <a:xfrm>
              <a:off x="1470" y="32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7" name="Text Box 63"/>
            <p:cNvSpPr txBox="1">
              <a:spLocks noChangeArrowheads="1"/>
            </p:cNvSpPr>
            <p:nvPr/>
          </p:nvSpPr>
          <p:spPr bwMode="auto">
            <a:xfrm>
              <a:off x="1392" y="3312"/>
              <a:ext cx="2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36268" name="Text Box 64"/>
            <p:cNvSpPr txBox="1">
              <a:spLocks noChangeArrowheads="1"/>
            </p:cNvSpPr>
            <p:nvPr/>
          </p:nvSpPr>
          <p:spPr bwMode="auto">
            <a:xfrm rot="-5360352">
              <a:off x="1276" y="2947"/>
              <a:ext cx="3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6 to p</a:t>
              </a:r>
            </a:p>
          </p:txBody>
        </p:sp>
      </p:grpSp>
      <p:grpSp>
        <p:nvGrpSpPr>
          <p:cNvPr id="9" name="Group 65"/>
          <p:cNvGrpSpPr>
            <a:grpSpLocks/>
          </p:cNvGrpSpPr>
          <p:nvPr/>
        </p:nvGrpSpPr>
        <p:grpSpPr bwMode="auto">
          <a:xfrm>
            <a:off x="5159375" y="1066800"/>
            <a:ext cx="339725" cy="1487488"/>
            <a:chOff x="2331" y="408"/>
            <a:chExt cx="252" cy="1106"/>
          </a:xfrm>
        </p:grpSpPr>
        <p:sp>
          <p:nvSpPr>
            <p:cNvPr id="136263" name="Oval 66"/>
            <p:cNvSpPr>
              <a:spLocks noChangeArrowheads="1"/>
            </p:cNvSpPr>
            <p:nvPr/>
          </p:nvSpPr>
          <p:spPr bwMode="auto">
            <a:xfrm>
              <a:off x="2385" y="55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4" name="Text Box 67"/>
            <p:cNvSpPr txBox="1">
              <a:spLocks noChangeArrowheads="1"/>
            </p:cNvSpPr>
            <p:nvPr/>
          </p:nvSpPr>
          <p:spPr bwMode="auto">
            <a:xfrm>
              <a:off x="2331" y="408"/>
              <a:ext cx="252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6265" name="Text Box 68"/>
            <p:cNvSpPr txBox="1">
              <a:spLocks noChangeArrowheads="1"/>
            </p:cNvSpPr>
            <p:nvPr/>
          </p:nvSpPr>
          <p:spPr bwMode="auto">
            <a:xfrm rot="-5425552">
              <a:off x="2259" y="1193"/>
              <a:ext cx="46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2 to p</a:t>
              </a:r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6759575" y="1852613"/>
            <a:ext cx="982663" cy="1252537"/>
            <a:chOff x="3377" y="939"/>
            <a:chExt cx="731" cy="931"/>
          </a:xfrm>
        </p:grpSpPr>
        <p:sp>
          <p:nvSpPr>
            <p:cNvPr id="136260" name="Oval 70"/>
            <p:cNvSpPr>
              <a:spLocks noChangeArrowheads="1"/>
            </p:cNvSpPr>
            <p:nvPr/>
          </p:nvSpPr>
          <p:spPr bwMode="auto">
            <a:xfrm>
              <a:off x="3822" y="109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61" name="Text Box 71"/>
            <p:cNvSpPr txBox="1">
              <a:spLocks noChangeArrowheads="1"/>
            </p:cNvSpPr>
            <p:nvPr/>
          </p:nvSpPr>
          <p:spPr bwMode="auto">
            <a:xfrm>
              <a:off x="3855" y="939"/>
              <a:ext cx="253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6262" name="Text Box 72"/>
            <p:cNvSpPr txBox="1">
              <a:spLocks noChangeArrowheads="1"/>
            </p:cNvSpPr>
            <p:nvPr/>
          </p:nvSpPr>
          <p:spPr bwMode="auto">
            <a:xfrm rot="-2947799">
              <a:off x="3292" y="1604"/>
              <a:ext cx="35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1 to p</a:t>
              </a:r>
            </a:p>
          </p:txBody>
        </p:sp>
      </p:grpSp>
      <p:grpSp>
        <p:nvGrpSpPr>
          <p:cNvPr id="11" name="Group 73"/>
          <p:cNvGrpSpPr>
            <a:grpSpLocks/>
          </p:cNvGrpSpPr>
          <p:nvPr/>
        </p:nvGrpSpPr>
        <p:grpSpPr bwMode="auto">
          <a:xfrm>
            <a:off x="4641850" y="5178425"/>
            <a:ext cx="3938588" cy="584200"/>
            <a:chOff x="1968" y="3264"/>
            <a:chExt cx="2712" cy="435"/>
          </a:xfrm>
        </p:grpSpPr>
        <p:sp>
          <p:nvSpPr>
            <p:cNvPr id="136254" name="Line 74"/>
            <p:cNvSpPr>
              <a:spLocks noChangeShapeType="1"/>
            </p:cNvSpPr>
            <p:nvPr/>
          </p:nvSpPr>
          <p:spPr bwMode="auto">
            <a:xfrm>
              <a:off x="1968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55" name="Line 75"/>
            <p:cNvSpPr>
              <a:spLocks noChangeShapeType="1"/>
            </p:cNvSpPr>
            <p:nvPr/>
          </p:nvSpPr>
          <p:spPr bwMode="auto">
            <a:xfrm>
              <a:off x="4674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56" name="Line 76"/>
            <p:cNvSpPr>
              <a:spLocks noChangeShapeType="1"/>
            </p:cNvSpPr>
            <p:nvPr/>
          </p:nvSpPr>
          <p:spPr bwMode="auto">
            <a:xfrm flipH="1">
              <a:off x="1968" y="34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57" name="Line 77"/>
            <p:cNvSpPr>
              <a:spLocks noChangeShapeType="1"/>
            </p:cNvSpPr>
            <p:nvPr/>
          </p:nvSpPr>
          <p:spPr bwMode="auto">
            <a:xfrm>
              <a:off x="3672" y="34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58" name="Text Box 78"/>
            <p:cNvSpPr txBox="1">
              <a:spLocks noChangeArrowheads="1"/>
            </p:cNvSpPr>
            <p:nvPr/>
          </p:nvSpPr>
          <p:spPr bwMode="auto">
            <a:xfrm>
              <a:off x="3024" y="3360"/>
              <a:ext cx="57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165 mm</a:t>
              </a:r>
            </a:p>
          </p:txBody>
        </p:sp>
        <p:sp>
          <p:nvSpPr>
            <p:cNvPr id="136259" name="Text Box 79"/>
            <p:cNvSpPr txBox="1">
              <a:spLocks noChangeArrowheads="1"/>
            </p:cNvSpPr>
            <p:nvPr/>
          </p:nvSpPr>
          <p:spPr bwMode="auto">
            <a:xfrm>
              <a:off x="2880" y="3472"/>
              <a:ext cx="816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</a:t>
              </a:r>
              <a:r>
                <a:rPr lang="en-US" sz="12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more than D</a:t>
              </a:r>
              <a:r>
                <a:rPr lang="en-US" sz="14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</a:t>
              </a:r>
              <a:r>
                <a:rPr lang="en-US" sz="1400" b="0">
                  <a:latin typeface="Times New Roman" pitchFamily="18" charset="0"/>
                </a:rPr>
                <a:t> </a:t>
              </a:r>
            </a:p>
          </p:txBody>
        </p:sp>
      </p:grp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4641850" y="5586413"/>
            <a:ext cx="3679825" cy="558800"/>
            <a:chOff x="1968" y="3264"/>
            <a:chExt cx="2712" cy="456"/>
          </a:xfrm>
        </p:grpSpPr>
        <p:sp>
          <p:nvSpPr>
            <p:cNvPr id="136248" name="Line 81"/>
            <p:cNvSpPr>
              <a:spLocks noChangeShapeType="1"/>
            </p:cNvSpPr>
            <p:nvPr/>
          </p:nvSpPr>
          <p:spPr bwMode="auto">
            <a:xfrm>
              <a:off x="1968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49" name="Line 82"/>
            <p:cNvSpPr>
              <a:spLocks noChangeShapeType="1"/>
            </p:cNvSpPr>
            <p:nvPr/>
          </p:nvSpPr>
          <p:spPr bwMode="auto">
            <a:xfrm>
              <a:off x="4674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50" name="Line 83"/>
            <p:cNvSpPr>
              <a:spLocks noChangeShapeType="1"/>
            </p:cNvSpPr>
            <p:nvPr/>
          </p:nvSpPr>
          <p:spPr bwMode="auto">
            <a:xfrm flipH="1">
              <a:off x="1968" y="34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51" name="Line 84"/>
            <p:cNvSpPr>
              <a:spLocks noChangeShapeType="1"/>
            </p:cNvSpPr>
            <p:nvPr/>
          </p:nvSpPr>
          <p:spPr bwMode="auto">
            <a:xfrm>
              <a:off x="3672" y="34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252" name="Text Box 85"/>
            <p:cNvSpPr txBox="1">
              <a:spLocks noChangeArrowheads="1"/>
            </p:cNvSpPr>
            <p:nvPr/>
          </p:nvSpPr>
          <p:spPr bwMode="auto">
            <a:xfrm>
              <a:off x="3024" y="3360"/>
              <a:ext cx="577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D</a:t>
              </a:r>
            </a:p>
          </p:txBody>
        </p:sp>
        <p:sp>
          <p:nvSpPr>
            <p:cNvPr id="136253" name="Text Box 86"/>
            <p:cNvSpPr txBox="1">
              <a:spLocks noChangeArrowheads="1"/>
            </p:cNvSpPr>
            <p:nvPr/>
          </p:nvSpPr>
          <p:spPr bwMode="auto">
            <a:xfrm>
              <a:off x="2882" y="3472"/>
              <a:ext cx="8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b="0">
                <a:latin typeface="Times New Roman" pitchFamily="18" charset="0"/>
              </a:endParaRPr>
            </a:p>
          </p:txBody>
        </p:sp>
      </p:grpSp>
      <p:sp>
        <p:nvSpPr>
          <p:cNvPr id="615511" name="Text Box 87"/>
          <p:cNvSpPr txBox="1">
            <a:spLocks noChangeArrowheads="1"/>
          </p:cNvSpPr>
          <p:nvPr/>
        </p:nvSpPr>
        <p:spPr bwMode="auto">
          <a:xfrm>
            <a:off x="4835525" y="4833938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8</a:t>
            </a:r>
          </a:p>
        </p:txBody>
      </p:sp>
      <p:grpSp>
        <p:nvGrpSpPr>
          <p:cNvPr id="13" name="Group 88"/>
          <p:cNvGrpSpPr>
            <a:grpSpLocks/>
          </p:cNvGrpSpPr>
          <p:nvPr/>
        </p:nvGrpSpPr>
        <p:grpSpPr bwMode="auto">
          <a:xfrm>
            <a:off x="66675" y="1028700"/>
            <a:ext cx="2295525" cy="2533650"/>
            <a:chOff x="42" y="648"/>
            <a:chExt cx="1446" cy="1596"/>
          </a:xfrm>
        </p:grpSpPr>
        <p:sp>
          <p:nvSpPr>
            <p:cNvPr id="136246" name="AutoShape 89"/>
            <p:cNvSpPr>
              <a:spLocks noChangeArrowheads="1"/>
            </p:cNvSpPr>
            <p:nvPr/>
          </p:nvSpPr>
          <p:spPr bwMode="auto">
            <a:xfrm>
              <a:off x="42" y="648"/>
              <a:ext cx="1392" cy="1488"/>
            </a:xfrm>
            <a:prstGeom prst="wedgeRoundRectCallout">
              <a:avLst>
                <a:gd name="adj1" fmla="val 61852"/>
                <a:gd name="adj2" fmla="val 89787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200" b="0">
                <a:latin typeface="Times New Roman" pitchFamily="18" charset="0"/>
              </a:endParaRPr>
            </a:p>
          </p:txBody>
        </p:sp>
        <p:sp>
          <p:nvSpPr>
            <p:cNvPr id="136247" name="Rectangle 90"/>
            <p:cNvSpPr>
              <a:spLocks noChangeArrowheads="1"/>
            </p:cNvSpPr>
            <p:nvPr/>
          </p:nvSpPr>
          <p:spPr bwMode="auto">
            <a:xfrm>
              <a:off x="96" y="672"/>
              <a:ext cx="1392" cy="1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latin typeface="Times New Roman" pitchFamily="18" charset="0"/>
                  <a:cs typeface="Times New Roman" pitchFamily="18" charset="0"/>
                </a:rPr>
                <a:t>Solution Steps:</a:t>
              </a:r>
              <a:endParaRPr lang="en-US" sz="1200" b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0">
                  <a:latin typeface="Times New Roman" pitchFamily="18" charset="0"/>
                  <a:cs typeface="Times New Roman" pitchFamily="18" charset="0"/>
                </a:rPr>
                <a:t>In this case string length is more than </a:t>
              </a:r>
              <a:r>
                <a:rPr lang="en-US" sz="12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</a:t>
              </a:r>
              <a:r>
                <a:rPr lang="en-US" sz="1200" b="0">
                  <a:latin typeface="Times New Roman" pitchFamily="18" charset="0"/>
                  <a:cs typeface="Times New Roman" pitchFamily="18" charset="0"/>
                </a:rPr>
                <a:t> D.</a:t>
              </a:r>
              <a:endParaRPr lang="en-US" sz="1200" b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r>
                <a:rPr lang="en-US" sz="12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  </a:t>
              </a:r>
              <a:r>
                <a:rPr lang="en-US" sz="1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But remember</a:t>
              </a:r>
              <a:r>
                <a:rPr lang="en-US" sz="12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! </a:t>
              </a:r>
            </a:p>
            <a:p>
              <a:r>
                <a:rPr lang="en-US" sz="12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Whatever may be the length of string, mark </a:t>
              </a:r>
              <a:r>
                <a:rPr lang="en-US" sz="1200" b="0">
                  <a:latin typeface="Times New Roman" pitchFamily="18" charset="0"/>
                  <a:cs typeface="Times New Roman" pitchFamily="18" charset="0"/>
                </a:rPr>
                <a:t> D distance horizontal i.e.along the string and divide it in 8 number of equal parts, and not any other distance. Rest all steps are same as previous INVOLUTE. Draw the curve completely.</a:t>
              </a:r>
              <a:endParaRPr lang="en-US" sz="1200" b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endParaRPr lang="en-US" sz="1200" b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152400" y="152400"/>
            <a:ext cx="4500563" cy="609600"/>
            <a:chOff x="96" y="96"/>
            <a:chExt cx="2835" cy="384"/>
          </a:xfrm>
        </p:grpSpPr>
        <p:sp>
          <p:nvSpPr>
            <p:cNvPr id="136244" name="Rectangle 92"/>
            <p:cNvSpPr>
              <a:spLocks noChangeArrowheads="1"/>
            </p:cNvSpPr>
            <p:nvPr/>
          </p:nvSpPr>
          <p:spPr bwMode="auto">
            <a:xfrm>
              <a:off x="96" y="144"/>
              <a:ext cx="2832" cy="3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5" name="Text Box 93"/>
            <p:cNvSpPr txBox="1">
              <a:spLocks noChangeArrowheads="1"/>
            </p:cNvSpPr>
            <p:nvPr/>
          </p:nvSpPr>
          <p:spPr bwMode="auto">
            <a:xfrm>
              <a:off x="96" y="96"/>
              <a:ext cx="28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0000FF"/>
                  </a:solidFill>
                  <a:latin typeface="Times New Roman" pitchFamily="18" charset="0"/>
                </a:rPr>
                <a:t>Problem 18</a:t>
              </a:r>
              <a:r>
                <a:rPr lang="en-US" sz="1800">
                  <a:solidFill>
                    <a:srgbClr val="0000FF"/>
                  </a:solidFill>
                  <a:latin typeface="Times New Roman" pitchFamily="18" charset="0"/>
                </a:rPr>
                <a:t>: </a:t>
              </a:r>
              <a:r>
                <a:rPr lang="en-US" sz="1400" b="0">
                  <a:solidFill>
                    <a:srgbClr val="FF0066"/>
                  </a:solidFill>
                  <a:latin typeface="Arial" charset="0"/>
                </a:rPr>
                <a:t>Draw Involute of a circle.</a:t>
              </a:r>
            </a:p>
            <a:p>
              <a:r>
                <a:rPr lang="en-US" sz="1400" b="0">
                  <a:solidFill>
                    <a:srgbClr val="FF0066"/>
                  </a:solidFill>
                  <a:latin typeface="Arial" charset="0"/>
                </a:rPr>
                <a:t>String length is MORE than the circumference of circle.</a:t>
              </a:r>
              <a:endParaRPr lang="en-US" sz="1400" b="0">
                <a:solidFill>
                  <a:srgbClr val="0000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36238" name="AutoShape 102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39" name="AutoShape 10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0" name="AutoShape 10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1" name="AutoShape 10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2" name="AutoShape 10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43" name="AutoShape 10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5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5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5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5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5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1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15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15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5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5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5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5" dur="500"/>
                                        <p:tgtEl>
                                          <p:spTgt spid="6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15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15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5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15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8" dur="500"/>
                                        <p:tgtEl>
                                          <p:spTgt spid="615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15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15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15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15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6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15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15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15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15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4" dur="500"/>
                                        <p:tgtEl>
                                          <p:spTgt spid="6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615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615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615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615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2" dur="500"/>
                                        <p:tgtEl>
                                          <p:spTgt spid="615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7" dur="500"/>
                                        <p:tgtEl>
                                          <p:spTgt spid="615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2" dur="500"/>
                                        <p:tgtEl>
                                          <p:spTgt spid="6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7" dur="500"/>
                                        <p:tgtEl>
                                          <p:spTgt spid="61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27" grpId="0" animBg="1" autoUpdateAnimBg="0"/>
      <p:bldP spid="615428" grpId="0" animBg="1"/>
      <p:bldP spid="615429" grpId="0" animBg="1"/>
      <p:bldP spid="615430" grpId="0" animBg="1"/>
      <p:bldP spid="615431" grpId="0" animBg="1"/>
      <p:bldP spid="615432" grpId="0" animBg="1"/>
      <p:bldP spid="615433" grpId="0" animBg="1"/>
      <p:bldP spid="615434" grpId="0" animBg="1"/>
      <p:bldP spid="615435" grpId="0" animBg="1"/>
      <p:bldP spid="615436" grpId="0" animBg="1"/>
      <p:bldP spid="615437" grpId="0" animBg="1"/>
      <p:bldP spid="615438" grpId="0" animBg="1"/>
      <p:bldP spid="615439" grpId="0" animBg="1"/>
      <p:bldP spid="615440" grpId="0" animBg="1"/>
      <p:bldP spid="615446" grpId="0" animBg="1"/>
      <p:bldP spid="615447" grpId="0" animBg="1"/>
      <p:bldP spid="615448" grpId="0" animBg="1"/>
      <p:bldP spid="615449" grpId="0" animBg="1"/>
      <p:bldP spid="615450" grpId="0" animBg="1"/>
      <p:bldP spid="615451" grpId="0" animBg="1"/>
      <p:bldP spid="615452" grpId="0" animBg="1"/>
      <p:bldP spid="615453" grpId="0" animBg="1"/>
      <p:bldP spid="615454" grpId="0" autoUpdateAnimBg="0"/>
      <p:bldP spid="615455" grpId="0" animBg="1"/>
      <p:bldP spid="615456" grpId="0" animBg="1" autoUpdateAnimBg="0"/>
      <p:bldP spid="615457" grpId="0" animBg="1"/>
      <p:bldP spid="615458" grpId="0" animBg="1"/>
      <p:bldP spid="615459" grpId="0" animBg="1"/>
      <p:bldP spid="61551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Oval 2"/>
          <p:cNvSpPr>
            <a:spLocks noChangeArrowheads="1"/>
          </p:cNvSpPr>
          <p:nvPr/>
        </p:nvSpPr>
        <p:spPr bwMode="auto">
          <a:xfrm>
            <a:off x="3717925" y="3509963"/>
            <a:ext cx="1447800" cy="1447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0">
              <a:latin typeface="Times New Roman" pitchFamily="18" charset="0"/>
            </a:endParaRPr>
          </a:p>
        </p:txBody>
      </p:sp>
      <p:sp>
        <p:nvSpPr>
          <p:cNvPr id="616451" name="Line 3"/>
          <p:cNvSpPr>
            <a:spLocks noChangeShapeType="1"/>
          </p:cNvSpPr>
          <p:nvPr/>
        </p:nvSpPr>
        <p:spPr bwMode="auto">
          <a:xfrm>
            <a:off x="4451350" y="3509963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52" name="Line 4"/>
          <p:cNvSpPr>
            <a:spLocks noChangeShapeType="1"/>
          </p:cNvSpPr>
          <p:nvPr/>
        </p:nvSpPr>
        <p:spPr bwMode="auto">
          <a:xfrm>
            <a:off x="3703638" y="42291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53" name="Line 5"/>
          <p:cNvSpPr>
            <a:spLocks noChangeShapeType="1"/>
          </p:cNvSpPr>
          <p:nvPr/>
        </p:nvSpPr>
        <p:spPr bwMode="auto">
          <a:xfrm>
            <a:off x="3917950" y="3738563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54" name="Line 6"/>
          <p:cNvSpPr>
            <a:spLocks noChangeShapeType="1"/>
          </p:cNvSpPr>
          <p:nvPr/>
        </p:nvSpPr>
        <p:spPr bwMode="auto">
          <a:xfrm flipH="1">
            <a:off x="3917950" y="3738563"/>
            <a:ext cx="106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55" name="Line 7"/>
          <p:cNvSpPr>
            <a:spLocks noChangeShapeType="1"/>
          </p:cNvSpPr>
          <p:nvPr/>
        </p:nvSpPr>
        <p:spPr bwMode="auto">
          <a:xfrm>
            <a:off x="4451350" y="4957763"/>
            <a:ext cx="3962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56" name="Line 8"/>
          <p:cNvSpPr>
            <a:spLocks noChangeShapeType="1"/>
          </p:cNvSpPr>
          <p:nvPr/>
        </p:nvSpPr>
        <p:spPr bwMode="auto">
          <a:xfrm>
            <a:off x="5060950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57" name="Line 9"/>
          <p:cNvSpPr>
            <a:spLocks noChangeShapeType="1"/>
          </p:cNvSpPr>
          <p:nvPr/>
        </p:nvSpPr>
        <p:spPr bwMode="auto">
          <a:xfrm>
            <a:off x="5589588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58" name="Line 10"/>
          <p:cNvSpPr>
            <a:spLocks noChangeShapeType="1"/>
          </p:cNvSpPr>
          <p:nvPr/>
        </p:nvSpPr>
        <p:spPr bwMode="auto">
          <a:xfrm>
            <a:off x="6118225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59" name="Line 11"/>
          <p:cNvSpPr>
            <a:spLocks noChangeShapeType="1"/>
          </p:cNvSpPr>
          <p:nvPr/>
        </p:nvSpPr>
        <p:spPr bwMode="auto">
          <a:xfrm>
            <a:off x="6646863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60" name="Line 12"/>
          <p:cNvSpPr>
            <a:spLocks noChangeShapeType="1"/>
          </p:cNvSpPr>
          <p:nvPr/>
        </p:nvSpPr>
        <p:spPr bwMode="auto">
          <a:xfrm>
            <a:off x="7175500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61" name="Line 13"/>
          <p:cNvSpPr>
            <a:spLocks noChangeShapeType="1"/>
          </p:cNvSpPr>
          <p:nvPr/>
        </p:nvSpPr>
        <p:spPr bwMode="auto">
          <a:xfrm>
            <a:off x="7704138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62" name="Line 14"/>
          <p:cNvSpPr>
            <a:spLocks noChangeShapeType="1"/>
          </p:cNvSpPr>
          <p:nvPr/>
        </p:nvSpPr>
        <p:spPr bwMode="auto">
          <a:xfrm>
            <a:off x="8232775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63" name="Line 15"/>
          <p:cNvSpPr>
            <a:spLocks noChangeShapeType="1"/>
          </p:cNvSpPr>
          <p:nvPr/>
        </p:nvSpPr>
        <p:spPr bwMode="auto">
          <a:xfrm>
            <a:off x="8761413" y="4881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937125" y="4991100"/>
            <a:ext cx="3978275" cy="323850"/>
            <a:chOff x="2274" y="3045"/>
            <a:chExt cx="2506" cy="204"/>
          </a:xfrm>
        </p:grpSpPr>
        <p:sp>
          <p:nvSpPr>
            <p:cNvPr id="137313" name="Text Box 17"/>
            <p:cNvSpPr txBox="1">
              <a:spLocks noChangeArrowheads="1"/>
            </p:cNvSpPr>
            <p:nvPr/>
          </p:nvSpPr>
          <p:spPr bwMode="auto">
            <a:xfrm>
              <a:off x="2274" y="3045"/>
              <a:ext cx="5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1          2</a:t>
              </a:r>
            </a:p>
          </p:txBody>
        </p:sp>
        <p:sp>
          <p:nvSpPr>
            <p:cNvPr id="137314" name="Text Box 18"/>
            <p:cNvSpPr txBox="1">
              <a:spLocks noChangeArrowheads="1"/>
            </p:cNvSpPr>
            <p:nvPr/>
          </p:nvSpPr>
          <p:spPr bwMode="auto">
            <a:xfrm>
              <a:off x="2928" y="3051"/>
              <a:ext cx="5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3          4</a:t>
              </a:r>
            </a:p>
          </p:txBody>
        </p:sp>
        <p:sp>
          <p:nvSpPr>
            <p:cNvPr id="137315" name="Text Box 19"/>
            <p:cNvSpPr txBox="1">
              <a:spLocks noChangeArrowheads="1"/>
            </p:cNvSpPr>
            <p:nvPr/>
          </p:nvSpPr>
          <p:spPr bwMode="auto">
            <a:xfrm>
              <a:off x="3582" y="3057"/>
              <a:ext cx="4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5        6</a:t>
              </a:r>
            </a:p>
          </p:txBody>
        </p:sp>
        <p:sp>
          <p:nvSpPr>
            <p:cNvPr id="137316" name="Text Box 20"/>
            <p:cNvSpPr txBox="1">
              <a:spLocks noChangeArrowheads="1"/>
            </p:cNvSpPr>
            <p:nvPr/>
          </p:nvSpPr>
          <p:spPr bwMode="auto">
            <a:xfrm>
              <a:off x="4272" y="3054"/>
              <a:ext cx="5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7          8</a:t>
              </a:r>
            </a:p>
          </p:txBody>
        </p:sp>
      </p:grpSp>
      <p:sp>
        <p:nvSpPr>
          <p:cNvPr id="616469" name="Line 21"/>
          <p:cNvSpPr>
            <a:spLocks noChangeShapeType="1"/>
          </p:cNvSpPr>
          <p:nvPr/>
        </p:nvSpPr>
        <p:spPr bwMode="auto">
          <a:xfrm rot="-2930999">
            <a:off x="4365625" y="3490913"/>
            <a:ext cx="341471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70" name="Oval 22"/>
          <p:cNvSpPr>
            <a:spLocks noChangeArrowheads="1"/>
          </p:cNvSpPr>
          <p:nvPr/>
        </p:nvSpPr>
        <p:spPr bwMode="auto">
          <a:xfrm>
            <a:off x="8401050" y="49149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71" name="Line 23"/>
          <p:cNvSpPr>
            <a:spLocks noChangeShapeType="1"/>
          </p:cNvSpPr>
          <p:nvPr/>
        </p:nvSpPr>
        <p:spPr bwMode="auto">
          <a:xfrm rot="-5400000">
            <a:off x="3718719" y="2823369"/>
            <a:ext cx="2895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72" name="Line 24"/>
          <p:cNvSpPr>
            <a:spLocks noChangeShapeType="1"/>
          </p:cNvSpPr>
          <p:nvPr/>
        </p:nvSpPr>
        <p:spPr bwMode="auto">
          <a:xfrm rot="-8249128">
            <a:off x="2886075" y="2925763"/>
            <a:ext cx="24384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73" name="Line 25"/>
          <p:cNvSpPr>
            <a:spLocks noChangeShapeType="1"/>
          </p:cNvSpPr>
          <p:nvPr/>
        </p:nvSpPr>
        <p:spPr bwMode="auto">
          <a:xfrm>
            <a:off x="2546350" y="3509963"/>
            <a:ext cx="18954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74" name="Line 26"/>
          <p:cNvSpPr>
            <a:spLocks noChangeShapeType="1"/>
          </p:cNvSpPr>
          <p:nvPr/>
        </p:nvSpPr>
        <p:spPr bwMode="auto">
          <a:xfrm rot="-2714553">
            <a:off x="2669382" y="4244181"/>
            <a:ext cx="14795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75" name="Line 27"/>
          <p:cNvSpPr>
            <a:spLocks noChangeShapeType="1"/>
          </p:cNvSpPr>
          <p:nvPr/>
        </p:nvSpPr>
        <p:spPr bwMode="auto">
          <a:xfrm rot="5400000">
            <a:off x="3267868" y="4669632"/>
            <a:ext cx="881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76" name="Line 28"/>
          <p:cNvSpPr>
            <a:spLocks noChangeShapeType="1"/>
          </p:cNvSpPr>
          <p:nvPr/>
        </p:nvSpPr>
        <p:spPr bwMode="auto">
          <a:xfrm rot="2560537">
            <a:off x="3865563" y="4845050"/>
            <a:ext cx="3190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477" name="Text Box 29"/>
          <p:cNvSpPr txBox="1">
            <a:spLocks noChangeArrowheads="1"/>
          </p:cNvSpPr>
          <p:nvPr/>
        </p:nvSpPr>
        <p:spPr bwMode="auto">
          <a:xfrm>
            <a:off x="8413750" y="465296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</a:p>
        </p:txBody>
      </p:sp>
      <p:sp>
        <p:nvSpPr>
          <p:cNvPr id="616478" name="Oval 30"/>
          <p:cNvSpPr>
            <a:spLocks noChangeArrowheads="1"/>
          </p:cNvSpPr>
          <p:nvPr/>
        </p:nvSpPr>
        <p:spPr bwMode="auto">
          <a:xfrm>
            <a:off x="4121150" y="48466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79" name="Arc 31"/>
          <p:cNvSpPr>
            <a:spLocks/>
          </p:cNvSpPr>
          <p:nvPr/>
        </p:nvSpPr>
        <p:spPr bwMode="auto">
          <a:xfrm rot="16383874" flipV="1">
            <a:off x="4716463" y="1709738"/>
            <a:ext cx="4111625" cy="3584575"/>
          </a:xfrm>
          <a:custGeom>
            <a:avLst/>
            <a:gdLst>
              <a:gd name="T0" fmla="*/ 2147483647 w 21600"/>
              <a:gd name="T1" fmla="*/ 0 h 24146"/>
              <a:gd name="T2" fmla="*/ 2147483647 w 21600"/>
              <a:gd name="T3" fmla="*/ 2147483647 h 24146"/>
              <a:gd name="T4" fmla="*/ 0 w 21600"/>
              <a:gd name="T5" fmla="*/ 2147483647 h 24146"/>
              <a:gd name="T6" fmla="*/ 0 60000 65536"/>
              <a:gd name="T7" fmla="*/ 0 60000 65536"/>
              <a:gd name="T8" fmla="*/ 0 60000 65536"/>
              <a:gd name="T9" fmla="*/ 0 w 21600"/>
              <a:gd name="T10" fmla="*/ 0 h 24146"/>
              <a:gd name="T11" fmla="*/ 21600 w 21600"/>
              <a:gd name="T12" fmla="*/ 24146 h 241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146" fill="none" extrusionOk="0">
                <a:moveTo>
                  <a:pt x="3084" y="0"/>
                </a:moveTo>
                <a:cubicBezTo>
                  <a:pt x="13712" y="1533"/>
                  <a:pt x="21600" y="10641"/>
                  <a:pt x="21600" y="21379"/>
                </a:cubicBezTo>
                <a:cubicBezTo>
                  <a:pt x="21600" y="22304"/>
                  <a:pt x="21540" y="23228"/>
                  <a:pt x="21422" y="24146"/>
                </a:cubicBezTo>
              </a:path>
              <a:path w="21600" h="24146" stroke="0" extrusionOk="0">
                <a:moveTo>
                  <a:pt x="3084" y="0"/>
                </a:moveTo>
                <a:cubicBezTo>
                  <a:pt x="13712" y="1533"/>
                  <a:pt x="21600" y="10641"/>
                  <a:pt x="21600" y="21379"/>
                </a:cubicBezTo>
                <a:cubicBezTo>
                  <a:pt x="21600" y="22304"/>
                  <a:pt x="21540" y="23228"/>
                  <a:pt x="21422" y="24146"/>
                </a:cubicBezTo>
                <a:lnTo>
                  <a:pt x="0" y="2137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 sz="1400" b="0">
              <a:latin typeface="Times New Roman" pitchFamily="18" charset="0"/>
            </a:endParaRPr>
          </a:p>
        </p:txBody>
      </p:sp>
      <p:sp>
        <p:nvSpPr>
          <p:cNvPr id="616480" name="Arc 32"/>
          <p:cNvSpPr>
            <a:spLocks/>
          </p:cNvSpPr>
          <p:nvPr/>
        </p:nvSpPr>
        <p:spPr bwMode="auto">
          <a:xfrm flipH="1">
            <a:off x="2546350" y="1392238"/>
            <a:ext cx="2590800" cy="21177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81" name="Arc 33"/>
          <p:cNvSpPr>
            <a:spLocks/>
          </p:cNvSpPr>
          <p:nvPr/>
        </p:nvSpPr>
        <p:spPr bwMode="auto">
          <a:xfrm rot="-23340" flipH="1" flipV="1">
            <a:off x="2546350" y="3506788"/>
            <a:ext cx="1127125" cy="16033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82" name="Arc 34"/>
          <p:cNvSpPr>
            <a:spLocks/>
          </p:cNvSpPr>
          <p:nvPr/>
        </p:nvSpPr>
        <p:spPr bwMode="auto">
          <a:xfrm flipV="1">
            <a:off x="3689350" y="4868863"/>
            <a:ext cx="457200" cy="2746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3673475" y="3433763"/>
            <a:ext cx="1530350" cy="1563687"/>
            <a:chOff x="1478" y="2064"/>
            <a:chExt cx="964" cy="985"/>
          </a:xfrm>
        </p:grpSpPr>
        <p:sp>
          <p:nvSpPr>
            <p:cNvPr id="137305" name="Text Box 36"/>
            <p:cNvSpPr txBox="1">
              <a:spLocks noChangeArrowheads="1"/>
            </p:cNvSpPr>
            <p:nvPr/>
          </p:nvSpPr>
          <p:spPr bwMode="auto">
            <a:xfrm>
              <a:off x="2222" y="2695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7306" name="Text Box 37"/>
            <p:cNvSpPr txBox="1">
              <a:spLocks noChangeArrowheads="1"/>
            </p:cNvSpPr>
            <p:nvPr/>
          </p:nvSpPr>
          <p:spPr bwMode="auto">
            <a:xfrm>
              <a:off x="2270" y="2407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7307" name="Text Box 38"/>
            <p:cNvSpPr txBox="1">
              <a:spLocks noChangeArrowheads="1"/>
            </p:cNvSpPr>
            <p:nvPr/>
          </p:nvSpPr>
          <p:spPr bwMode="auto">
            <a:xfrm>
              <a:off x="2136" y="216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7308" name="Text Box 39"/>
            <p:cNvSpPr txBox="1">
              <a:spLocks noChangeArrowheads="1"/>
            </p:cNvSpPr>
            <p:nvPr/>
          </p:nvSpPr>
          <p:spPr bwMode="auto">
            <a:xfrm>
              <a:off x="1824" y="206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7309" name="Text Box 40"/>
            <p:cNvSpPr txBox="1">
              <a:spLocks noChangeArrowheads="1"/>
            </p:cNvSpPr>
            <p:nvPr/>
          </p:nvSpPr>
          <p:spPr bwMode="auto">
            <a:xfrm>
              <a:off x="1536" y="225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37310" name="Text Box 41"/>
            <p:cNvSpPr txBox="1">
              <a:spLocks noChangeArrowheads="1"/>
            </p:cNvSpPr>
            <p:nvPr/>
          </p:nvSpPr>
          <p:spPr bwMode="auto">
            <a:xfrm>
              <a:off x="1478" y="2527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37311" name="Text Box 42"/>
            <p:cNvSpPr txBox="1">
              <a:spLocks noChangeArrowheads="1"/>
            </p:cNvSpPr>
            <p:nvPr/>
          </p:nvSpPr>
          <p:spPr bwMode="auto">
            <a:xfrm>
              <a:off x="1670" y="2791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37312" name="Text Box 43"/>
            <p:cNvSpPr txBox="1">
              <a:spLocks noChangeArrowheads="1"/>
            </p:cNvSpPr>
            <p:nvPr/>
          </p:nvSpPr>
          <p:spPr bwMode="auto">
            <a:xfrm>
              <a:off x="1920" y="2857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949575" y="1733550"/>
            <a:ext cx="1323975" cy="1077913"/>
            <a:chOff x="864" y="864"/>
            <a:chExt cx="834" cy="679"/>
          </a:xfrm>
        </p:grpSpPr>
        <p:sp>
          <p:nvSpPr>
            <p:cNvPr id="137302" name="Oval 45"/>
            <p:cNvSpPr>
              <a:spLocks noChangeArrowheads="1"/>
            </p:cNvSpPr>
            <p:nvPr/>
          </p:nvSpPr>
          <p:spPr bwMode="auto">
            <a:xfrm>
              <a:off x="1005" y="107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03" name="Text Box 46"/>
            <p:cNvSpPr txBox="1">
              <a:spLocks noChangeArrowheads="1"/>
            </p:cNvSpPr>
            <p:nvPr/>
          </p:nvSpPr>
          <p:spPr bwMode="auto">
            <a:xfrm>
              <a:off x="864" y="864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7304" name="Text Box 47"/>
            <p:cNvSpPr txBox="1">
              <a:spLocks noChangeArrowheads="1"/>
            </p:cNvSpPr>
            <p:nvPr/>
          </p:nvSpPr>
          <p:spPr bwMode="auto">
            <a:xfrm rot="2637252">
              <a:off x="1400" y="1389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3 to p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2208213" y="3330575"/>
            <a:ext cx="1354137" cy="331788"/>
            <a:chOff x="357" y="1999"/>
            <a:chExt cx="853" cy="209"/>
          </a:xfrm>
        </p:grpSpPr>
        <p:sp>
          <p:nvSpPr>
            <p:cNvPr id="137299" name="Oval 49"/>
            <p:cNvSpPr>
              <a:spLocks noChangeArrowheads="1"/>
            </p:cNvSpPr>
            <p:nvPr/>
          </p:nvSpPr>
          <p:spPr bwMode="auto">
            <a:xfrm>
              <a:off x="546" y="20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300" name="Text Box 50"/>
            <p:cNvSpPr txBox="1">
              <a:spLocks noChangeArrowheads="1"/>
            </p:cNvSpPr>
            <p:nvPr/>
          </p:nvSpPr>
          <p:spPr bwMode="auto">
            <a:xfrm>
              <a:off x="357" y="2016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7301" name="Text Box 51"/>
            <p:cNvSpPr txBox="1">
              <a:spLocks noChangeArrowheads="1"/>
            </p:cNvSpPr>
            <p:nvPr/>
          </p:nvSpPr>
          <p:spPr bwMode="auto">
            <a:xfrm>
              <a:off x="912" y="1999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4 to p</a:t>
              </a:r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2678113" y="3967163"/>
            <a:ext cx="782637" cy="1011237"/>
            <a:chOff x="720" y="2531"/>
            <a:chExt cx="493" cy="637"/>
          </a:xfrm>
        </p:grpSpPr>
        <p:sp>
          <p:nvSpPr>
            <p:cNvPr id="137296" name="Oval 53"/>
            <p:cNvSpPr>
              <a:spLocks noChangeArrowheads="1"/>
            </p:cNvSpPr>
            <p:nvPr/>
          </p:nvSpPr>
          <p:spPr bwMode="auto">
            <a:xfrm>
              <a:off x="858" y="298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97" name="Text Box 54"/>
            <p:cNvSpPr txBox="1">
              <a:spLocks noChangeArrowheads="1"/>
            </p:cNvSpPr>
            <p:nvPr/>
          </p:nvSpPr>
          <p:spPr bwMode="auto">
            <a:xfrm>
              <a:off x="720" y="2976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37298" name="Text Box 55"/>
            <p:cNvSpPr txBox="1">
              <a:spLocks noChangeArrowheads="1"/>
            </p:cNvSpPr>
            <p:nvPr/>
          </p:nvSpPr>
          <p:spPr bwMode="auto">
            <a:xfrm rot="-2947799">
              <a:off x="987" y="2603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5 to p</a:t>
              </a: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3613150" y="4716463"/>
            <a:ext cx="692150" cy="581025"/>
            <a:chOff x="1602" y="2994"/>
            <a:chExt cx="436" cy="366"/>
          </a:xfrm>
        </p:grpSpPr>
        <p:sp>
          <p:nvSpPr>
            <p:cNvPr id="137293" name="Oval 57"/>
            <p:cNvSpPr>
              <a:spLocks noChangeArrowheads="1"/>
            </p:cNvSpPr>
            <p:nvPr/>
          </p:nvSpPr>
          <p:spPr bwMode="auto">
            <a:xfrm>
              <a:off x="1896" y="31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94" name="Text Box 58"/>
            <p:cNvSpPr txBox="1">
              <a:spLocks noChangeArrowheads="1"/>
            </p:cNvSpPr>
            <p:nvPr/>
          </p:nvSpPr>
          <p:spPr bwMode="auto">
            <a:xfrm>
              <a:off x="1824" y="3168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37295" name="Text Box 59"/>
            <p:cNvSpPr txBox="1">
              <a:spLocks noChangeArrowheads="1"/>
            </p:cNvSpPr>
            <p:nvPr/>
          </p:nvSpPr>
          <p:spPr bwMode="auto">
            <a:xfrm rot="2607090">
              <a:off x="1602" y="2994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7 to p</a:t>
              </a:r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3489325" y="4500563"/>
            <a:ext cx="387350" cy="931862"/>
            <a:chOff x="1362" y="2917"/>
            <a:chExt cx="244" cy="587"/>
          </a:xfrm>
        </p:grpSpPr>
        <p:sp>
          <p:nvSpPr>
            <p:cNvPr id="137290" name="Oval 61"/>
            <p:cNvSpPr>
              <a:spLocks noChangeArrowheads="1"/>
            </p:cNvSpPr>
            <p:nvPr/>
          </p:nvSpPr>
          <p:spPr bwMode="auto">
            <a:xfrm>
              <a:off x="1470" y="32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91" name="Text Box 62"/>
            <p:cNvSpPr txBox="1">
              <a:spLocks noChangeArrowheads="1"/>
            </p:cNvSpPr>
            <p:nvPr/>
          </p:nvSpPr>
          <p:spPr bwMode="auto">
            <a:xfrm>
              <a:off x="1392" y="3312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37292" name="Text Box 63"/>
            <p:cNvSpPr txBox="1">
              <a:spLocks noChangeArrowheads="1"/>
            </p:cNvSpPr>
            <p:nvPr/>
          </p:nvSpPr>
          <p:spPr bwMode="auto">
            <a:xfrm rot="-5360352">
              <a:off x="1290" y="2989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6 to p</a:t>
              </a:r>
            </a:p>
          </p:txBody>
        </p:sp>
      </p:grpSp>
      <p:grpSp>
        <p:nvGrpSpPr>
          <p:cNvPr id="9" name="Group 64"/>
          <p:cNvGrpSpPr>
            <a:grpSpLocks/>
          </p:cNvGrpSpPr>
          <p:nvPr/>
        </p:nvGrpSpPr>
        <p:grpSpPr bwMode="auto">
          <a:xfrm>
            <a:off x="5027613" y="1092200"/>
            <a:ext cx="354012" cy="1757363"/>
            <a:chOff x="2331" y="408"/>
            <a:chExt cx="223" cy="1107"/>
          </a:xfrm>
        </p:grpSpPr>
        <p:sp>
          <p:nvSpPr>
            <p:cNvPr id="137287" name="Oval 65"/>
            <p:cNvSpPr>
              <a:spLocks noChangeArrowheads="1"/>
            </p:cNvSpPr>
            <p:nvPr/>
          </p:nvSpPr>
          <p:spPr bwMode="auto">
            <a:xfrm>
              <a:off x="2385" y="55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88" name="Text Box 66"/>
            <p:cNvSpPr txBox="1">
              <a:spLocks noChangeArrowheads="1"/>
            </p:cNvSpPr>
            <p:nvPr/>
          </p:nvSpPr>
          <p:spPr bwMode="auto">
            <a:xfrm>
              <a:off x="2331" y="408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7289" name="Text Box 67"/>
            <p:cNvSpPr txBox="1">
              <a:spLocks noChangeArrowheads="1"/>
            </p:cNvSpPr>
            <p:nvPr/>
          </p:nvSpPr>
          <p:spPr bwMode="auto">
            <a:xfrm rot="-5425552">
              <a:off x="2247" y="1208"/>
              <a:ext cx="4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2 to p</a:t>
              </a:r>
            </a:p>
          </p:txBody>
        </p:sp>
      </p:grpSp>
      <p:grpSp>
        <p:nvGrpSpPr>
          <p:cNvPr id="10" name="Group 68"/>
          <p:cNvGrpSpPr>
            <a:grpSpLocks/>
          </p:cNvGrpSpPr>
          <p:nvPr/>
        </p:nvGrpSpPr>
        <p:grpSpPr bwMode="auto">
          <a:xfrm>
            <a:off x="6470650" y="1876425"/>
            <a:ext cx="1120775" cy="1455738"/>
            <a:chOff x="3363" y="939"/>
            <a:chExt cx="706" cy="917"/>
          </a:xfrm>
        </p:grpSpPr>
        <p:sp>
          <p:nvSpPr>
            <p:cNvPr id="137284" name="Oval 69"/>
            <p:cNvSpPr>
              <a:spLocks noChangeArrowheads="1"/>
            </p:cNvSpPr>
            <p:nvPr/>
          </p:nvSpPr>
          <p:spPr bwMode="auto">
            <a:xfrm>
              <a:off x="3822" y="109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85" name="Text Box 70"/>
            <p:cNvSpPr txBox="1">
              <a:spLocks noChangeArrowheads="1"/>
            </p:cNvSpPr>
            <p:nvPr/>
          </p:nvSpPr>
          <p:spPr bwMode="auto">
            <a:xfrm>
              <a:off x="3855" y="939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7286" name="Text Box 71"/>
            <p:cNvSpPr txBox="1">
              <a:spLocks noChangeArrowheads="1"/>
            </p:cNvSpPr>
            <p:nvPr/>
          </p:nvSpPr>
          <p:spPr bwMode="auto">
            <a:xfrm rot="-2947799">
              <a:off x="3291" y="1630"/>
              <a:ext cx="29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000" b="0">
                  <a:latin typeface="Times New Roman" pitchFamily="18" charset="0"/>
                </a:rPr>
                <a:t>1 to p</a:t>
              </a:r>
            </a:p>
          </p:txBody>
        </p:sp>
      </p:grpSp>
      <p:grpSp>
        <p:nvGrpSpPr>
          <p:cNvPr id="11" name="Group 72"/>
          <p:cNvGrpSpPr>
            <a:grpSpLocks/>
          </p:cNvGrpSpPr>
          <p:nvPr/>
        </p:nvGrpSpPr>
        <p:grpSpPr bwMode="auto">
          <a:xfrm>
            <a:off x="4451350" y="5084763"/>
            <a:ext cx="4038600" cy="635000"/>
            <a:chOff x="1968" y="3264"/>
            <a:chExt cx="2712" cy="400"/>
          </a:xfrm>
        </p:grpSpPr>
        <p:sp>
          <p:nvSpPr>
            <p:cNvPr id="137278" name="Line 73"/>
            <p:cNvSpPr>
              <a:spLocks noChangeShapeType="1"/>
            </p:cNvSpPr>
            <p:nvPr/>
          </p:nvSpPr>
          <p:spPr bwMode="auto">
            <a:xfrm>
              <a:off x="1968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79" name="Line 74"/>
            <p:cNvSpPr>
              <a:spLocks noChangeShapeType="1"/>
            </p:cNvSpPr>
            <p:nvPr/>
          </p:nvSpPr>
          <p:spPr bwMode="auto">
            <a:xfrm>
              <a:off x="4674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80" name="Line 75"/>
            <p:cNvSpPr>
              <a:spLocks noChangeShapeType="1"/>
            </p:cNvSpPr>
            <p:nvPr/>
          </p:nvSpPr>
          <p:spPr bwMode="auto">
            <a:xfrm flipH="1">
              <a:off x="1968" y="34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81" name="Line 76"/>
            <p:cNvSpPr>
              <a:spLocks noChangeShapeType="1"/>
            </p:cNvSpPr>
            <p:nvPr/>
          </p:nvSpPr>
          <p:spPr bwMode="auto">
            <a:xfrm>
              <a:off x="3672" y="34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82" name="Text Box 77"/>
            <p:cNvSpPr txBox="1">
              <a:spLocks noChangeArrowheads="1"/>
            </p:cNvSpPr>
            <p:nvPr/>
          </p:nvSpPr>
          <p:spPr bwMode="auto">
            <a:xfrm>
              <a:off x="3024" y="3360"/>
              <a:ext cx="57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150 mm</a:t>
              </a:r>
            </a:p>
          </p:txBody>
        </p:sp>
        <p:sp>
          <p:nvSpPr>
            <p:cNvPr id="137283" name="Text Box 78"/>
            <p:cNvSpPr txBox="1">
              <a:spLocks noChangeArrowheads="1"/>
            </p:cNvSpPr>
            <p:nvPr/>
          </p:nvSpPr>
          <p:spPr bwMode="auto">
            <a:xfrm>
              <a:off x="2881" y="3472"/>
              <a:ext cx="8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</a:t>
              </a:r>
              <a:r>
                <a:rPr lang="en-US" sz="12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Less than D</a:t>
              </a:r>
              <a:r>
                <a:rPr lang="en-US" sz="14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</a:t>
              </a:r>
              <a:r>
                <a:rPr lang="en-US" sz="1400" b="0">
                  <a:latin typeface="Times New Roman" pitchFamily="18" charset="0"/>
                </a:rPr>
                <a:t> </a:t>
              </a:r>
            </a:p>
          </p:txBody>
        </p:sp>
      </p:grpSp>
      <p:sp>
        <p:nvSpPr>
          <p:cNvPr id="616527" name="Line 79"/>
          <p:cNvSpPr>
            <a:spLocks noChangeShapeType="1"/>
          </p:cNvSpPr>
          <p:nvPr/>
        </p:nvSpPr>
        <p:spPr bwMode="auto">
          <a:xfrm>
            <a:off x="8077200" y="495776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4451350" y="5795963"/>
            <a:ext cx="4343400" cy="604837"/>
            <a:chOff x="1968" y="3264"/>
            <a:chExt cx="2712" cy="419"/>
          </a:xfrm>
        </p:grpSpPr>
        <p:sp>
          <p:nvSpPr>
            <p:cNvPr id="137272" name="Line 81"/>
            <p:cNvSpPr>
              <a:spLocks noChangeShapeType="1"/>
            </p:cNvSpPr>
            <p:nvPr/>
          </p:nvSpPr>
          <p:spPr bwMode="auto">
            <a:xfrm>
              <a:off x="1968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73" name="Line 82"/>
            <p:cNvSpPr>
              <a:spLocks noChangeShapeType="1"/>
            </p:cNvSpPr>
            <p:nvPr/>
          </p:nvSpPr>
          <p:spPr bwMode="auto">
            <a:xfrm>
              <a:off x="4674" y="326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74" name="Line 83"/>
            <p:cNvSpPr>
              <a:spLocks noChangeShapeType="1"/>
            </p:cNvSpPr>
            <p:nvPr/>
          </p:nvSpPr>
          <p:spPr bwMode="auto">
            <a:xfrm flipH="1">
              <a:off x="1968" y="345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75" name="Line 84"/>
            <p:cNvSpPr>
              <a:spLocks noChangeShapeType="1"/>
            </p:cNvSpPr>
            <p:nvPr/>
          </p:nvSpPr>
          <p:spPr bwMode="auto">
            <a:xfrm>
              <a:off x="3672" y="345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276" name="Text Box 85"/>
            <p:cNvSpPr txBox="1">
              <a:spLocks noChangeArrowheads="1"/>
            </p:cNvSpPr>
            <p:nvPr/>
          </p:nvSpPr>
          <p:spPr bwMode="auto">
            <a:xfrm>
              <a:off x="3024" y="3360"/>
              <a:ext cx="57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D</a:t>
              </a:r>
            </a:p>
          </p:txBody>
        </p:sp>
        <p:sp>
          <p:nvSpPr>
            <p:cNvPr id="137277" name="Text Box 86"/>
            <p:cNvSpPr txBox="1">
              <a:spLocks noChangeArrowheads="1"/>
            </p:cNvSpPr>
            <p:nvPr/>
          </p:nvSpPr>
          <p:spPr bwMode="auto">
            <a:xfrm>
              <a:off x="2881" y="3472"/>
              <a:ext cx="815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400" b="0">
                <a:latin typeface="Times New Roman" pitchFamily="18" charset="0"/>
              </a:endParaRPr>
            </a:p>
          </p:txBody>
        </p:sp>
      </p:grpSp>
      <p:sp>
        <p:nvSpPr>
          <p:cNvPr id="137258" name="Rectangle 87"/>
          <p:cNvSpPr>
            <a:spLocks noChangeArrowheads="1"/>
          </p:cNvSpPr>
          <p:nvPr/>
        </p:nvSpPr>
        <p:spPr bwMode="auto">
          <a:xfrm>
            <a:off x="6477000" y="76200"/>
            <a:ext cx="23622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>
                <a:latin typeface="Times New Roman" pitchFamily="18" charset="0"/>
              </a:rPr>
              <a:t>INVOLUTE OF A CIRCLE</a:t>
            </a:r>
          </a:p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String length LESS than </a:t>
            </a:r>
            <a:r>
              <a:rPr lang="en-US" sz="1400" b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D</a:t>
            </a:r>
          </a:p>
        </p:txBody>
      </p:sp>
      <p:grpSp>
        <p:nvGrpSpPr>
          <p:cNvPr id="13" name="Group 88"/>
          <p:cNvGrpSpPr>
            <a:grpSpLocks/>
          </p:cNvGrpSpPr>
          <p:nvPr/>
        </p:nvGrpSpPr>
        <p:grpSpPr bwMode="auto">
          <a:xfrm>
            <a:off x="76200" y="76200"/>
            <a:ext cx="5124450" cy="628650"/>
            <a:chOff x="180" y="156"/>
            <a:chExt cx="3228" cy="396"/>
          </a:xfrm>
        </p:grpSpPr>
        <p:sp>
          <p:nvSpPr>
            <p:cNvPr id="137270" name="Rectangle 89"/>
            <p:cNvSpPr>
              <a:spLocks noChangeArrowheads="1"/>
            </p:cNvSpPr>
            <p:nvPr/>
          </p:nvSpPr>
          <p:spPr bwMode="auto">
            <a:xfrm>
              <a:off x="180" y="168"/>
              <a:ext cx="3216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71" name="Text Box 90"/>
            <p:cNvSpPr txBox="1">
              <a:spLocks noChangeArrowheads="1"/>
            </p:cNvSpPr>
            <p:nvPr/>
          </p:nvSpPr>
          <p:spPr bwMode="auto">
            <a:xfrm>
              <a:off x="196" y="156"/>
              <a:ext cx="3212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00FF"/>
                  </a:solidFill>
                  <a:latin typeface="Times New Roman" pitchFamily="18" charset="0"/>
                </a:rPr>
                <a:t>Problem 19: </a:t>
              </a:r>
              <a:r>
                <a:rPr lang="en-US" b="0">
                  <a:solidFill>
                    <a:srgbClr val="FF0066"/>
                  </a:solidFill>
                  <a:latin typeface="Arial" charset="0"/>
                </a:rPr>
                <a:t>Draw Involute of a circle.</a:t>
              </a:r>
            </a:p>
            <a:p>
              <a:r>
                <a:rPr lang="en-US" b="0">
                  <a:solidFill>
                    <a:srgbClr val="FF0066"/>
                  </a:solidFill>
                  <a:latin typeface="Arial" charset="0"/>
                </a:rPr>
                <a:t>String length is LESS  than the circumference of circle.</a:t>
              </a:r>
              <a:endParaRPr lang="en-US" sz="1200" b="0">
                <a:latin typeface="Times New Roman" pitchFamily="18" charset="0"/>
              </a:endParaRPr>
            </a:p>
          </p:txBody>
        </p: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66675" y="1028700"/>
            <a:ext cx="2295525" cy="2533650"/>
            <a:chOff x="42" y="648"/>
            <a:chExt cx="1446" cy="1596"/>
          </a:xfrm>
        </p:grpSpPr>
        <p:sp>
          <p:nvSpPr>
            <p:cNvPr id="137268" name="AutoShape 92"/>
            <p:cNvSpPr>
              <a:spLocks noChangeArrowheads="1"/>
            </p:cNvSpPr>
            <p:nvPr/>
          </p:nvSpPr>
          <p:spPr bwMode="auto">
            <a:xfrm>
              <a:off x="42" y="648"/>
              <a:ext cx="1392" cy="1488"/>
            </a:xfrm>
            <a:prstGeom prst="wedgeRoundRectCallout">
              <a:avLst>
                <a:gd name="adj1" fmla="val 61852"/>
                <a:gd name="adj2" fmla="val 89787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200" b="0">
                <a:latin typeface="Times New Roman" pitchFamily="18" charset="0"/>
              </a:endParaRPr>
            </a:p>
          </p:txBody>
        </p:sp>
        <p:sp>
          <p:nvSpPr>
            <p:cNvPr id="137269" name="Rectangle 93"/>
            <p:cNvSpPr>
              <a:spLocks noChangeArrowheads="1"/>
            </p:cNvSpPr>
            <p:nvPr/>
          </p:nvSpPr>
          <p:spPr bwMode="auto">
            <a:xfrm>
              <a:off x="96" y="672"/>
              <a:ext cx="1392" cy="15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latin typeface="Times New Roman" pitchFamily="18" charset="0"/>
                  <a:cs typeface="Times New Roman" pitchFamily="18" charset="0"/>
                </a:rPr>
                <a:t>Solution Steps:</a:t>
              </a:r>
              <a:endParaRPr lang="en-US" sz="1200" b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200" b="0">
                  <a:latin typeface="Times New Roman" pitchFamily="18" charset="0"/>
                  <a:cs typeface="Times New Roman" pitchFamily="18" charset="0"/>
                </a:rPr>
                <a:t>In this case string length is Less than </a:t>
              </a:r>
              <a:r>
                <a:rPr lang="en-US" sz="12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</a:t>
              </a:r>
              <a:r>
                <a:rPr lang="en-US" sz="1200" b="0">
                  <a:latin typeface="Times New Roman" pitchFamily="18" charset="0"/>
                  <a:cs typeface="Times New Roman" pitchFamily="18" charset="0"/>
                </a:rPr>
                <a:t> D.</a:t>
              </a:r>
              <a:endParaRPr lang="en-US" sz="1200" b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r>
                <a:rPr lang="en-US" sz="12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         </a:t>
              </a:r>
              <a:r>
                <a:rPr lang="en-US" sz="14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But remember</a:t>
              </a:r>
              <a:r>
                <a:rPr lang="en-US" sz="12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! </a:t>
              </a:r>
            </a:p>
            <a:p>
              <a:r>
                <a:rPr lang="en-US" sz="12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Whatever may be the length of string, mark </a:t>
              </a:r>
              <a:r>
                <a:rPr lang="en-US" sz="1200" b="0">
                  <a:latin typeface="Times New Roman" pitchFamily="18" charset="0"/>
                  <a:cs typeface="Times New Roman" pitchFamily="18" charset="0"/>
                </a:rPr>
                <a:t> D distance horizontal i.e.along the string and divide it in 8 number of equal parts, and not any other distance. Rest all steps are same as previous INVOLUTE. Draw the curve completely.</a:t>
              </a:r>
              <a:endParaRPr lang="en-US" sz="1200" b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  <a:p>
              <a:endParaRPr lang="en-US" sz="1200" b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15" name="Group 101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37262" name="AutoShape 102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3" name="AutoShape 10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4" name="AutoShape 10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5" name="AutoShape 10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6" name="AutoShape 10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67" name="AutoShape 10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6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6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6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6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6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6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6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6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6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6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6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6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6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6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6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16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6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1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1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6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6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16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6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16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16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16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1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16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16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16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16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16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16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3" dur="500"/>
                                        <p:tgtEl>
                                          <p:spTgt spid="61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16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16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16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16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6" dur="500"/>
                                        <p:tgtEl>
                                          <p:spTgt spid="6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1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1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16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16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9" dur="500"/>
                                        <p:tgtEl>
                                          <p:spTgt spid="6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16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16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16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16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500"/>
                                        <p:tgtEl>
                                          <p:spTgt spid="61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616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616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4" dur="500"/>
                                        <p:tgtEl>
                                          <p:spTgt spid="616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9" dur="500"/>
                                        <p:tgtEl>
                                          <p:spTgt spid="616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4" dur="500"/>
                                        <p:tgtEl>
                                          <p:spTgt spid="6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9" dur="500"/>
                                        <p:tgtEl>
                                          <p:spTgt spid="616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0" grpId="0" animBg="1" autoUpdateAnimBg="0"/>
      <p:bldP spid="616451" grpId="0" animBg="1"/>
      <p:bldP spid="616452" grpId="0" animBg="1"/>
      <p:bldP spid="616453" grpId="0" animBg="1"/>
      <p:bldP spid="616454" grpId="0" animBg="1"/>
      <p:bldP spid="616455" grpId="0" animBg="1"/>
      <p:bldP spid="616456" grpId="0" animBg="1"/>
      <p:bldP spid="616457" grpId="0" animBg="1"/>
      <p:bldP spid="616458" grpId="0" animBg="1"/>
      <p:bldP spid="616459" grpId="0" animBg="1"/>
      <p:bldP spid="616460" grpId="0" animBg="1"/>
      <p:bldP spid="616461" grpId="0" animBg="1"/>
      <p:bldP spid="616462" grpId="0" animBg="1"/>
      <p:bldP spid="616463" grpId="0" animBg="1"/>
      <p:bldP spid="616469" grpId="0" animBg="1"/>
      <p:bldP spid="616470" grpId="0" animBg="1"/>
      <p:bldP spid="616471" grpId="0" animBg="1"/>
      <p:bldP spid="616472" grpId="0" animBg="1"/>
      <p:bldP spid="616473" grpId="0" animBg="1"/>
      <p:bldP spid="616474" grpId="0" animBg="1"/>
      <p:bldP spid="616475" grpId="0" animBg="1"/>
      <p:bldP spid="616476" grpId="0" animBg="1"/>
      <p:bldP spid="616477" grpId="0" autoUpdateAnimBg="0"/>
      <p:bldP spid="616478" grpId="0" animBg="1"/>
      <p:bldP spid="616479" grpId="0" animBg="1" autoUpdateAnimBg="0"/>
      <p:bldP spid="616480" grpId="0" animBg="1"/>
      <p:bldP spid="616481" grpId="0" animBg="1"/>
      <p:bldP spid="616482" grpId="0" animBg="1"/>
      <p:bldP spid="6165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24313" y="4357688"/>
            <a:ext cx="1323975" cy="1325562"/>
            <a:chOff x="1248" y="1775"/>
            <a:chExt cx="1153" cy="1153"/>
          </a:xfrm>
        </p:grpSpPr>
        <p:sp>
          <p:nvSpPr>
            <p:cNvPr id="138332" name="Oval 3"/>
            <p:cNvSpPr>
              <a:spLocks noChangeArrowheads="1"/>
            </p:cNvSpPr>
            <p:nvPr/>
          </p:nvSpPr>
          <p:spPr bwMode="auto">
            <a:xfrm>
              <a:off x="1248" y="1776"/>
              <a:ext cx="1152" cy="1152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33" name="Line 4"/>
            <p:cNvSpPr>
              <a:spLocks noChangeShapeType="1"/>
            </p:cNvSpPr>
            <p:nvPr/>
          </p:nvSpPr>
          <p:spPr bwMode="auto">
            <a:xfrm>
              <a:off x="1248" y="2352"/>
              <a:ext cx="115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34" name="Line 5"/>
            <p:cNvSpPr>
              <a:spLocks noChangeShapeType="1"/>
            </p:cNvSpPr>
            <p:nvPr/>
          </p:nvSpPr>
          <p:spPr bwMode="auto">
            <a:xfrm>
              <a:off x="1536" y="2844"/>
              <a:ext cx="5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35" name="Line 6"/>
            <p:cNvSpPr>
              <a:spLocks noChangeShapeType="1"/>
            </p:cNvSpPr>
            <p:nvPr/>
          </p:nvSpPr>
          <p:spPr bwMode="auto">
            <a:xfrm>
              <a:off x="1248" y="2352"/>
              <a:ext cx="28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36" name="Line 7"/>
            <p:cNvSpPr>
              <a:spLocks noChangeShapeType="1"/>
            </p:cNvSpPr>
            <p:nvPr/>
          </p:nvSpPr>
          <p:spPr bwMode="auto">
            <a:xfrm flipH="1">
              <a:off x="2112" y="2352"/>
              <a:ext cx="28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37" name="Arc 8"/>
            <p:cNvSpPr>
              <a:spLocks/>
            </p:cNvSpPr>
            <p:nvPr/>
          </p:nvSpPr>
          <p:spPr bwMode="auto">
            <a:xfrm>
              <a:off x="1248" y="1775"/>
              <a:ext cx="1153" cy="591"/>
            </a:xfrm>
            <a:custGeom>
              <a:avLst/>
              <a:gdLst>
                <a:gd name="T0" fmla="*/ 0 w 43200"/>
                <a:gd name="T1" fmla="*/ 0 h 22121"/>
                <a:gd name="T2" fmla="*/ 0 w 43200"/>
                <a:gd name="T3" fmla="*/ 0 h 22121"/>
                <a:gd name="T4" fmla="*/ 0 w 43200"/>
                <a:gd name="T5" fmla="*/ 0 h 2212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121"/>
                <a:gd name="T11" fmla="*/ 43200 w 43200"/>
                <a:gd name="T12" fmla="*/ 22121 h 221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121" fill="none" extrusionOk="0">
                  <a:moveTo>
                    <a:pt x="6" y="22120"/>
                  </a:moveTo>
                  <a:cubicBezTo>
                    <a:pt x="2" y="21947"/>
                    <a:pt x="0" y="217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121" stroke="0" extrusionOk="0">
                  <a:moveTo>
                    <a:pt x="6" y="22120"/>
                  </a:moveTo>
                  <a:cubicBezTo>
                    <a:pt x="2" y="21947"/>
                    <a:pt x="0" y="2177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38" name="Oval 9"/>
            <p:cNvSpPr>
              <a:spLocks noChangeArrowheads="1"/>
            </p:cNvSpPr>
            <p:nvPr/>
          </p:nvSpPr>
          <p:spPr bwMode="auto">
            <a:xfrm>
              <a:off x="1808" y="23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7482" name="Line 10"/>
          <p:cNvSpPr>
            <a:spLocks noChangeShapeType="1"/>
          </p:cNvSpPr>
          <p:nvPr/>
        </p:nvSpPr>
        <p:spPr bwMode="auto">
          <a:xfrm>
            <a:off x="4354513" y="5589588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483" name="Line 11"/>
          <p:cNvSpPr>
            <a:spLocks noChangeShapeType="1"/>
          </p:cNvSpPr>
          <p:nvPr/>
        </p:nvSpPr>
        <p:spPr bwMode="auto">
          <a:xfrm flipV="1">
            <a:off x="4694238" y="4359275"/>
            <a:ext cx="0" cy="661988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484" name="Line 12"/>
          <p:cNvSpPr>
            <a:spLocks noChangeShapeType="1"/>
          </p:cNvSpPr>
          <p:nvPr/>
        </p:nvSpPr>
        <p:spPr bwMode="auto">
          <a:xfrm flipH="1" flipV="1">
            <a:off x="4244975" y="4579938"/>
            <a:ext cx="441325" cy="441325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485" name="Line 13"/>
          <p:cNvSpPr>
            <a:spLocks noChangeShapeType="1"/>
          </p:cNvSpPr>
          <p:nvPr/>
        </p:nvSpPr>
        <p:spPr bwMode="auto">
          <a:xfrm flipV="1">
            <a:off x="4686300" y="4589463"/>
            <a:ext cx="493713" cy="439737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7486" name="Text Box 14"/>
          <p:cNvSpPr txBox="1">
            <a:spLocks noChangeArrowheads="1"/>
          </p:cNvSpPr>
          <p:nvPr/>
        </p:nvSpPr>
        <p:spPr bwMode="auto">
          <a:xfrm>
            <a:off x="5119688" y="48450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1</a:t>
            </a:r>
          </a:p>
        </p:txBody>
      </p:sp>
      <p:sp>
        <p:nvSpPr>
          <p:cNvPr id="617487" name="Text Box 15"/>
          <p:cNvSpPr txBox="1">
            <a:spLocks noChangeArrowheads="1"/>
          </p:cNvSpPr>
          <p:nvPr/>
        </p:nvSpPr>
        <p:spPr bwMode="auto">
          <a:xfrm>
            <a:off x="5018088" y="45656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2</a:t>
            </a:r>
          </a:p>
        </p:txBody>
      </p:sp>
      <p:sp>
        <p:nvSpPr>
          <p:cNvPr id="617488" name="Text Box 16"/>
          <p:cNvSpPr txBox="1">
            <a:spLocks noChangeArrowheads="1"/>
          </p:cNvSpPr>
          <p:nvPr/>
        </p:nvSpPr>
        <p:spPr bwMode="auto">
          <a:xfrm>
            <a:off x="4595813" y="433863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3</a:t>
            </a:r>
          </a:p>
        </p:txBody>
      </p:sp>
      <p:sp>
        <p:nvSpPr>
          <p:cNvPr id="617489" name="Text Box 17"/>
          <p:cNvSpPr txBox="1">
            <a:spLocks noChangeArrowheads="1"/>
          </p:cNvSpPr>
          <p:nvPr/>
        </p:nvSpPr>
        <p:spPr bwMode="auto">
          <a:xfrm>
            <a:off x="4208463" y="442436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4</a:t>
            </a:r>
          </a:p>
        </p:txBody>
      </p:sp>
      <p:sp>
        <p:nvSpPr>
          <p:cNvPr id="617490" name="Text Box 18"/>
          <p:cNvSpPr txBox="1">
            <a:spLocks noChangeArrowheads="1"/>
          </p:cNvSpPr>
          <p:nvPr/>
        </p:nvSpPr>
        <p:spPr bwMode="auto">
          <a:xfrm>
            <a:off x="3994150" y="47720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5</a:t>
            </a:r>
          </a:p>
        </p:txBody>
      </p:sp>
      <p:sp>
        <p:nvSpPr>
          <p:cNvPr id="617491" name="Text Box 19"/>
          <p:cNvSpPr txBox="1">
            <a:spLocks noChangeArrowheads="1"/>
          </p:cNvSpPr>
          <p:nvPr/>
        </p:nvSpPr>
        <p:spPr bwMode="auto">
          <a:xfrm>
            <a:off x="4283075" y="53276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6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621338" y="5600700"/>
            <a:ext cx="2797175" cy="317500"/>
            <a:chOff x="3329" y="3528"/>
            <a:chExt cx="1762" cy="200"/>
          </a:xfrm>
        </p:grpSpPr>
        <p:sp>
          <p:nvSpPr>
            <p:cNvPr id="138326" name="Text Box 21"/>
            <p:cNvSpPr txBox="1">
              <a:spLocks noChangeArrowheads="1"/>
            </p:cNvSpPr>
            <p:nvPr/>
          </p:nvSpPr>
          <p:spPr bwMode="auto">
            <a:xfrm>
              <a:off x="3329" y="35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8327" name="Text Box 22"/>
            <p:cNvSpPr txBox="1">
              <a:spLocks noChangeArrowheads="1"/>
            </p:cNvSpPr>
            <p:nvPr/>
          </p:nvSpPr>
          <p:spPr bwMode="auto">
            <a:xfrm>
              <a:off x="3625" y="352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8328" name="Text Box 23"/>
            <p:cNvSpPr txBox="1">
              <a:spLocks noChangeArrowheads="1"/>
            </p:cNvSpPr>
            <p:nvPr/>
          </p:nvSpPr>
          <p:spPr bwMode="auto">
            <a:xfrm>
              <a:off x="3911" y="35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8329" name="Text Box 24"/>
            <p:cNvSpPr txBox="1">
              <a:spLocks noChangeArrowheads="1"/>
            </p:cNvSpPr>
            <p:nvPr/>
          </p:nvSpPr>
          <p:spPr bwMode="auto">
            <a:xfrm>
              <a:off x="4198" y="353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8330" name="Text Box 25"/>
            <p:cNvSpPr txBox="1">
              <a:spLocks noChangeArrowheads="1"/>
            </p:cNvSpPr>
            <p:nvPr/>
          </p:nvSpPr>
          <p:spPr bwMode="auto">
            <a:xfrm>
              <a:off x="4527" y="353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38331" name="Text Box 26"/>
            <p:cNvSpPr txBox="1">
              <a:spLocks noChangeArrowheads="1"/>
            </p:cNvSpPr>
            <p:nvPr/>
          </p:nvSpPr>
          <p:spPr bwMode="auto">
            <a:xfrm>
              <a:off x="4919" y="352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783138" y="5322888"/>
            <a:ext cx="4208462" cy="568325"/>
            <a:chOff x="2801" y="3353"/>
            <a:chExt cx="2651" cy="358"/>
          </a:xfrm>
        </p:grpSpPr>
        <p:sp>
          <p:nvSpPr>
            <p:cNvPr id="138324" name="Text Box 28"/>
            <p:cNvSpPr txBox="1">
              <a:spLocks noChangeArrowheads="1"/>
            </p:cNvSpPr>
            <p:nvPr/>
          </p:nvSpPr>
          <p:spPr bwMode="auto">
            <a:xfrm>
              <a:off x="2801" y="3353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8325" name="Text Box 29"/>
            <p:cNvSpPr txBox="1">
              <a:spLocks noChangeArrowheads="1"/>
            </p:cNvSpPr>
            <p:nvPr/>
          </p:nvSpPr>
          <p:spPr bwMode="auto">
            <a:xfrm>
              <a:off x="5274" y="3519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5033963" y="5572125"/>
            <a:ext cx="3797300" cy="55563"/>
            <a:chOff x="2959" y="3510"/>
            <a:chExt cx="2392" cy="35"/>
          </a:xfrm>
        </p:grpSpPr>
        <p:sp>
          <p:nvSpPr>
            <p:cNvPr id="138316" name="Line 31"/>
            <p:cNvSpPr>
              <a:spLocks noChangeShapeType="1"/>
            </p:cNvSpPr>
            <p:nvPr/>
          </p:nvSpPr>
          <p:spPr bwMode="auto">
            <a:xfrm>
              <a:off x="2959" y="3521"/>
              <a:ext cx="417" cy="0"/>
            </a:xfrm>
            <a:prstGeom prst="line">
              <a:avLst/>
            </a:prstGeom>
            <a:noFill/>
            <a:ln w="28575">
              <a:solidFill>
                <a:srgbClr val="FF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17" name="Oval 32"/>
            <p:cNvSpPr>
              <a:spLocks noChangeArrowheads="1"/>
            </p:cNvSpPr>
            <p:nvPr/>
          </p:nvSpPr>
          <p:spPr bwMode="auto">
            <a:xfrm>
              <a:off x="3364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8" name="Oval 33"/>
            <p:cNvSpPr>
              <a:spLocks noChangeArrowheads="1"/>
            </p:cNvSpPr>
            <p:nvPr/>
          </p:nvSpPr>
          <p:spPr bwMode="auto">
            <a:xfrm>
              <a:off x="3655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19" name="Oval 34"/>
            <p:cNvSpPr>
              <a:spLocks noChangeArrowheads="1"/>
            </p:cNvSpPr>
            <p:nvPr/>
          </p:nvSpPr>
          <p:spPr bwMode="auto">
            <a:xfrm>
              <a:off x="3954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0" name="Oval 35"/>
            <p:cNvSpPr>
              <a:spLocks noChangeArrowheads="1"/>
            </p:cNvSpPr>
            <p:nvPr/>
          </p:nvSpPr>
          <p:spPr bwMode="auto">
            <a:xfrm>
              <a:off x="4254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1" name="Oval 36"/>
            <p:cNvSpPr>
              <a:spLocks noChangeArrowheads="1"/>
            </p:cNvSpPr>
            <p:nvPr/>
          </p:nvSpPr>
          <p:spPr bwMode="auto">
            <a:xfrm>
              <a:off x="4571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2" name="Oval 37"/>
            <p:cNvSpPr>
              <a:spLocks noChangeArrowheads="1"/>
            </p:cNvSpPr>
            <p:nvPr/>
          </p:nvSpPr>
          <p:spPr bwMode="auto">
            <a:xfrm>
              <a:off x="4961" y="3510"/>
              <a:ext cx="35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23" name="Oval 38"/>
            <p:cNvSpPr>
              <a:spLocks noChangeArrowheads="1"/>
            </p:cNvSpPr>
            <p:nvPr/>
          </p:nvSpPr>
          <p:spPr bwMode="auto">
            <a:xfrm>
              <a:off x="5317" y="3510"/>
              <a:ext cx="34" cy="3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5016500" y="5827713"/>
            <a:ext cx="3802063" cy="295275"/>
            <a:chOff x="2948" y="3671"/>
            <a:chExt cx="2395" cy="186"/>
          </a:xfrm>
        </p:grpSpPr>
        <p:sp>
          <p:nvSpPr>
            <p:cNvPr id="138308" name="Line 40"/>
            <p:cNvSpPr>
              <a:spLocks noChangeShapeType="1"/>
            </p:cNvSpPr>
            <p:nvPr/>
          </p:nvSpPr>
          <p:spPr bwMode="auto">
            <a:xfrm>
              <a:off x="3382" y="3684"/>
              <a:ext cx="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09" name="Line 41"/>
            <p:cNvSpPr>
              <a:spLocks noChangeShapeType="1"/>
            </p:cNvSpPr>
            <p:nvPr/>
          </p:nvSpPr>
          <p:spPr bwMode="auto">
            <a:xfrm>
              <a:off x="4588" y="3684"/>
              <a:ext cx="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10" name="Line 42"/>
            <p:cNvSpPr>
              <a:spLocks noChangeShapeType="1"/>
            </p:cNvSpPr>
            <p:nvPr/>
          </p:nvSpPr>
          <p:spPr bwMode="auto">
            <a:xfrm>
              <a:off x="4137" y="3744"/>
              <a:ext cx="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11" name="Line 43"/>
            <p:cNvSpPr>
              <a:spLocks noChangeShapeType="1"/>
            </p:cNvSpPr>
            <p:nvPr/>
          </p:nvSpPr>
          <p:spPr bwMode="auto">
            <a:xfrm flipH="1">
              <a:off x="3382" y="3744"/>
              <a:ext cx="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12" name="Rectangle 44"/>
            <p:cNvSpPr>
              <a:spLocks noChangeArrowheads="1"/>
            </p:cNvSpPr>
            <p:nvPr/>
          </p:nvSpPr>
          <p:spPr bwMode="auto">
            <a:xfrm>
              <a:off x="3868" y="3684"/>
              <a:ext cx="31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D/2</a:t>
              </a:r>
            </a:p>
          </p:txBody>
        </p:sp>
        <p:sp>
          <p:nvSpPr>
            <p:cNvPr id="138313" name="Line 45"/>
            <p:cNvSpPr>
              <a:spLocks noChangeShapeType="1"/>
            </p:cNvSpPr>
            <p:nvPr/>
          </p:nvSpPr>
          <p:spPr bwMode="auto">
            <a:xfrm>
              <a:off x="2948" y="3671"/>
              <a:ext cx="0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14" name="Line 46"/>
            <p:cNvSpPr>
              <a:spLocks noChangeShapeType="1"/>
            </p:cNvSpPr>
            <p:nvPr/>
          </p:nvSpPr>
          <p:spPr bwMode="auto">
            <a:xfrm>
              <a:off x="4979" y="3684"/>
              <a:ext cx="0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15" name="Line 47"/>
            <p:cNvSpPr>
              <a:spLocks noChangeShapeType="1"/>
            </p:cNvSpPr>
            <p:nvPr/>
          </p:nvSpPr>
          <p:spPr bwMode="auto">
            <a:xfrm>
              <a:off x="5343" y="3684"/>
              <a:ext cx="0" cy="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520" name="Arc 48"/>
          <p:cNvSpPr>
            <a:spLocks/>
          </p:cNvSpPr>
          <p:nvPr/>
        </p:nvSpPr>
        <p:spPr bwMode="auto">
          <a:xfrm>
            <a:off x="5330825" y="1933575"/>
            <a:ext cx="3475038" cy="366871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21" name="Arc 49"/>
          <p:cNvSpPr>
            <a:spLocks/>
          </p:cNvSpPr>
          <p:nvPr/>
        </p:nvSpPr>
        <p:spPr bwMode="auto">
          <a:xfrm rot="10763376" flipV="1">
            <a:off x="2498725" y="1933575"/>
            <a:ext cx="2832100" cy="244633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522" name="Arc 50"/>
          <p:cNvSpPr>
            <a:spLocks/>
          </p:cNvSpPr>
          <p:nvPr/>
        </p:nvSpPr>
        <p:spPr bwMode="auto">
          <a:xfrm rot="15851829" flipH="1">
            <a:off x="2842418" y="3948907"/>
            <a:ext cx="1935163" cy="2463800"/>
          </a:xfrm>
          <a:custGeom>
            <a:avLst/>
            <a:gdLst>
              <a:gd name="T0" fmla="*/ 0 w 25371"/>
              <a:gd name="T1" fmla="*/ 2147483647 h 36847"/>
              <a:gd name="T2" fmla="*/ 2147483647 w 25371"/>
              <a:gd name="T3" fmla="*/ 2147483647 h 36847"/>
              <a:gd name="T4" fmla="*/ 2147483647 w 25371"/>
              <a:gd name="T5" fmla="*/ 2147483647 h 36847"/>
              <a:gd name="T6" fmla="*/ 0 60000 65536"/>
              <a:gd name="T7" fmla="*/ 0 60000 65536"/>
              <a:gd name="T8" fmla="*/ 0 60000 65536"/>
              <a:gd name="T9" fmla="*/ 0 w 25371"/>
              <a:gd name="T10" fmla="*/ 0 h 36847"/>
              <a:gd name="T11" fmla="*/ 25371 w 25371"/>
              <a:gd name="T12" fmla="*/ 36847 h 368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371" h="36847" fill="none" extrusionOk="0">
                <a:moveTo>
                  <a:pt x="-1" y="331"/>
                </a:moveTo>
                <a:cubicBezTo>
                  <a:pt x="1244" y="111"/>
                  <a:pt x="2506" y="-1"/>
                  <a:pt x="3771" y="0"/>
                </a:cubicBezTo>
                <a:cubicBezTo>
                  <a:pt x="15700" y="0"/>
                  <a:pt x="25371" y="9670"/>
                  <a:pt x="25371" y="21600"/>
                </a:cubicBezTo>
                <a:cubicBezTo>
                  <a:pt x="25371" y="27315"/>
                  <a:pt x="23105" y="32798"/>
                  <a:pt x="19070" y="36846"/>
                </a:cubicBezTo>
              </a:path>
              <a:path w="25371" h="36847" stroke="0" extrusionOk="0">
                <a:moveTo>
                  <a:pt x="-1" y="331"/>
                </a:moveTo>
                <a:cubicBezTo>
                  <a:pt x="1244" y="111"/>
                  <a:pt x="2506" y="-1"/>
                  <a:pt x="3771" y="0"/>
                </a:cubicBezTo>
                <a:cubicBezTo>
                  <a:pt x="15700" y="0"/>
                  <a:pt x="25371" y="9670"/>
                  <a:pt x="25371" y="21600"/>
                </a:cubicBezTo>
                <a:cubicBezTo>
                  <a:pt x="25371" y="27315"/>
                  <a:pt x="23105" y="32798"/>
                  <a:pt x="19070" y="36846"/>
                </a:cubicBezTo>
                <a:lnTo>
                  <a:pt x="3771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5056188" y="1676400"/>
            <a:ext cx="485775" cy="3355975"/>
            <a:chOff x="2973" y="1056"/>
            <a:chExt cx="306" cy="2114"/>
          </a:xfrm>
        </p:grpSpPr>
        <p:sp>
          <p:nvSpPr>
            <p:cNvPr id="138304" name="Line 52"/>
            <p:cNvSpPr>
              <a:spLocks noChangeShapeType="1"/>
            </p:cNvSpPr>
            <p:nvPr/>
          </p:nvSpPr>
          <p:spPr bwMode="auto">
            <a:xfrm rot="-5400000">
              <a:off x="2189" y="2198"/>
              <a:ext cx="194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05" name="Oval 53"/>
            <p:cNvSpPr>
              <a:spLocks noChangeArrowheads="1"/>
            </p:cNvSpPr>
            <p:nvPr/>
          </p:nvSpPr>
          <p:spPr bwMode="auto">
            <a:xfrm>
              <a:off x="3138" y="1218"/>
              <a:ext cx="41" cy="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6" name="Text Box 54"/>
            <p:cNvSpPr txBox="1">
              <a:spLocks noChangeArrowheads="1"/>
            </p:cNvSpPr>
            <p:nvPr/>
          </p:nvSpPr>
          <p:spPr bwMode="auto">
            <a:xfrm>
              <a:off x="3065" y="1056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8307" name="Text Box 55"/>
            <p:cNvSpPr txBox="1">
              <a:spLocks noChangeArrowheads="1"/>
            </p:cNvSpPr>
            <p:nvPr/>
          </p:nvSpPr>
          <p:spPr bwMode="auto">
            <a:xfrm rot="-5400000">
              <a:off x="2880" y="1920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 to P</a:t>
              </a:r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3078163" y="2384425"/>
            <a:ext cx="2101850" cy="2195513"/>
            <a:chOff x="1727" y="1502"/>
            <a:chExt cx="1324" cy="1383"/>
          </a:xfrm>
        </p:grpSpPr>
        <p:sp>
          <p:nvSpPr>
            <p:cNvPr id="138300" name="Line 57"/>
            <p:cNvSpPr>
              <a:spLocks noChangeShapeType="1"/>
            </p:cNvSpPr>
            <p:nvPr/>
          </p:nvSpPr>
          <p:spPr bwMode="auto">
            <a:xfrm flipH="1" flipV="1">
              <a:off x="1903" y="1664"/>
              <a:ext cx="1148" cy="122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301" name="Oval 58"/>
            <p:cNvSpPr>
              <a:spLocks noChangeArrowheads="1"/>
            </p:cNvSpPr>
            <p:nvPr/>
          </p:nvSpPr>
          <p:spPr bwMode="auto">
            <a:xfrm>
              <a:off x="1897" y="1664"/>
              <a:ext cx="40" cy="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02" name="Text Box 59"/>
            <p:cNvSpPr txBox="1">
              <a:spLocks noChangeArrowheads="1"/>
            </p:cNvSpPr>
            <p:nvPr/>
          </p:nvSpPr>
          <p:spPr bwMode="auto">
            <a:xfrm>
              <a:off x="1727" y="1502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8303" name="Text Box 60"/>
            <p:cNvSpPr txBox="1">
              <a:spLocks noChangeArrowheads="1"/>
            </p:cNvSpPr>
            <p:nvPr/>
          </p:nvSpPr>
          <p:spPr bwMode="auto">
            <a:xfrm rot="2717250">
              <a:off x="2067" y="2061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2 to P</a:t>
              </a:r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2241550" y="4186238"/>
            <a:ext cx="2446338" cy="436562"/>
            <a:chOff x="1200" y="2637"/>
            <a:chExt cx="1541" cy="275"/>
          </a:xfrm>
        </p:grpSpPr>
        <p:sp>
          <p:nvSpPr>
            <p:cNvPr id="138296" name="Line 62"/>
            <p:cNvSpPr>
              <a:spLocks noChangeShapeType="1"/>
            </p:cNvSpPr>
            <p:nvPr/>
          </p:nvSpPr>
          <p:spPr bwMode="auto">
            <a:xfrm>
              <a:off x="1362" y="2744"/>
              <a:ext cx="1379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297" name="Oval 63"/>
            <p:cNvSpPr>
              <a:spLocks noChangeArrowheads="1"/>
            </p:cNvSpPr>
            <p:nvPr/>
          </p:nvSpPr>
          <p:spPr bwMode="auto">
            <a:xfrm>
              <a:off x="1355" y="2721"/>
              <a:ext cx="40" cy="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8" name="Text Box 64"/>
            <p:cNvSpPr txBox="1">
              <a:spLocks noChangeArrowheads="1"/>
            </p:cNvSpPr>
            <p:nvPr/>
          </p:nvSpPr>
          <p:spPr bwMode="auto">
            <a:xfrm>
              <a:off x="1200" y="2637"/>
              <a:ext cx="21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8299" name="Text Box 65"/>
            <p:cNvSpPr txBox="1">
              <a:spLocks noChangeArrowheads="1"/>
            </p:cNvSpPr>
            <p:nvPr/>
          </p:nvSpPr>
          <p:spPr bwMode="auto">
            <a:xfrm>
              <a:off x="1760" y="2720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 to P</a:t>
              </a:r>
            </a:p>
          </p:txBody>
        </p:sp>
      </p:grp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2949575" y="4364038"/>
            <a:ext cx="765175" cy="1801812"/>
            <a:chOff x="1646" y="2749"/>
            <a:chExt cx="482" cy="1135"/>
          </a:xfrm>
        </p:grpSpPr>
        <p:sp>
          <p:nvSpPr>
            <p:cNvPr id="138292" name="Line 67"/>
            <p:cNvSpPr>
              <a:spLocks noChangeShapeType="1"/>
            </p:cNvSpPr>
            <p:nvPr/>
          </p:nvSpPr>
          <p:spPr bwMode="auto">
            <a:xfrm rot="-3264924">
              <a:off x="1601" y="3275"/>
              <a:ext cx="1054" cy="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293" name="Oval 68"/>
            <p:cNvSpPr>
              <a:spLocks noChangeArrowheads="1"/>
            </p:cNvSpPr>
            <p:nvPr/>
          </p:nvSpPr>
          <p:spPr bwMode="auto">
            <a:xfrm>
              <a:off x="1808" y="3691"/>
              <a:ext cx="41" cy="4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4" name="Text Box 69"/>
            <p:cNvSpPr txBox="1">
              <a:spLocks noChangeArrowheads="1"/>
            </p:cNvSpPr>
            <p:nvPr/>
          </p:nvSpPr>
          <p:spPr bwMode="auto">
            <a:xfrm>
              <a:off x="1646" y="3691"/>
              <a:ext cx="21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8295" name="Text Box 70"/>
            <p:cNvSpPr txBox="1">
              <a:spLocks noChangeArrowheads="1"/>
            </p:cNvSpPr>
            <p:nvPr/>
          </p:nvSpPr>
          <p:spPr bwMode="auto">
            <a:xfrm rot="-3556577">
              <a:off x="1776" y="3264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4 to P</a:t>
              </a:r>
            </a:p>
          </p:txBody>
        </p:sp>
      </p:grp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6051550" y="2032000"/>
            <a:ext cx="990600" cy="3248025"/>
            <a:chOff x="3600" y="1280"/>
            <a:chExt cx="624" cy="2046"/>
          </a:xfrm>
        </p:grpSpPr>
        <p:sp>
          <p:nvSpPr>
            <p:cNvPr id="138288" name="Line 72"/>
            <p:cNvSpPr>
              <a:spLocks noChangeShapeType="1"/>
            </p:cNvSpPr>
            <p:nvPr/>
          </p:nvSpPr>
          <p:spPr bwMode="auto">
            <a:xfrm rot="17883464" flipH="1">
              <a:off x="2611" y="2331"/>
              <a:ext cx="1985" cy="5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289" name="Oval 73"/>
            <p:cNvSpPr>
              <a:spLocks noChangeArrowheads="1"/>
            </p:cNvSpPr>
            <p:nvPr/>
          </p:nvSpPr>
          <p:spPr bwMode="auto">
            <a:xfrm rot="1683464">
              <a:off x="4056" y="1421"/>
              <a:ext cx="40" cy="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0" name="Text Box 74"/>
            <p:cNvSpPr txBox="1">
              <a:spLocks noChangeArrowheads="1"/>
            </p:cNvSpPr>
            <p:nvPr/>
          </p:nvSpPr>
          <p:spPr bwMode="auto">
            <a:xfrm>
              <a:off x="4046" y="1280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endParaRPr lang="en-US" sz="1400" b="0" baseline="-25000">
                <a:latin typeface="Times New Roman" pitchFamily="18" charset="0"/>
              </a:endParaRPr>
            </a:p>
          </p:txBody>
        </p:sp>
        <p:sp>
          <p:nvSpPr>
            <p:cNvPr id="138291" name="Text Box 75"/>
            <p:cNvSpPr txBox="1">
              <a:spLocks noChangeArrowheads="1"/>
            </p:cNvSpPr>
            <p:nvPr/>
          </p:nvSpPr>
          <p:spPr bwMode="auto">
            <a:xfrm rot="-3945632">
              <a:off x="3495" y="2265"/>
              <a:ext cx="4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A to P</a:t>
              </a:r>
            </a:p>
          </p:txBody>
        </p:sp>
      </p:grpSp>
      <p:grpSp>
        <p:nvGrpSpPr>
          <p:cNvPr id="12" name="Group 76"/>
          <p:cNvGrpSpPr>
            <a:grpSpLocks/>
          </p:cNvGrpSpPr>
          <p:nvPr/>
        </p:nvGrpSpPr>
        <p:grpSpPr bwMode="auto">
          <a:xfrm>
            <a:off x="3765550" y="5011738"/>
            <a:ext cx="425450" cy="1411287"/>
            <a:chOff x="2160" y="3157"/>
            <a:chExt cx="268" cy="889"/>
          </a:xfrm>
        </p:grpSpPr>
        <p:sp>
          <p:nvSpPr>
            <p:cNvPr id="138284" name="Line 77"/>
            <p:cNvSpPr>
              <a:spLocks noChangeShapeType="1"/>
            </p:cNvSpPr>
            <p:nvPr/>
          </p:nvSpPr>
          <p:spPr bwMode="auto">
            <a:xfrm rot="10800000">
              <a:off x="2320" y="3157"/>
              <a:ext cx="0" cy="69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285" name="Oval 78"/>
            <p:cNvSpPr>
              <a:spLocks noChangeArrowheads="1"/>
            </p:cNvSpPr>
            <p:nvPr/>
          </p:nvSpPr>
          <p:spPr bwMode="auto">
            <a:xfrm>
              <a:off x="2302" y="3841"/>
              <a:ext cx="41" cy="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6" name="Text Box 79"/>
            <p:cNvSpPr txBox="1">
              <a:spLocks noChangeArrowheads="1"/>
            </p:cNvSpPr>
            <p:nvPr/>
          </p:nvSpPr>
          <p:spPr bwMode="auto">
            <a:xfrm>
              <a:off x="2214" y="3853"/>
              <a:ext cx="21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38287" name="Text Box 80"/>
            <p:cNvSpPr txBox="1">
              <a:spLocks noChangeArrowheads="1"/>
            </p:cNvSpPr>
            <p:nvPr/>
          </p:nvSpPr>
          <p:spPr bwMode="auto">
            <a:xfrm rot="-5370959">
              <a:off x="2067" y="3504"/>
              <a:ext cx="37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5 to P</a:t>
              </a:r>
            </a:p>
          </p:txBody>
        </p:sp>
      </p:grpSp>
      <p:grpSp>
        <p:nvGrpSpPr>
          <p:cNvPr id="13" name="Group 81"/>
          <p:cNvGrpSpPr>
            <a:grpSpLocks/>
          </p:cNvGrpSpPr>
          <p:nvPr/>
        </p:nvGrpSpPr>
        <p:grpSpPr bwMode="auto">
          <a:xfrm>
            <a:off x="4024313" y="5021263"/>
            <a:ext cx="809625" cy="1273175"/>
            <a:chOff x="2323" y="3163"/>
            <a:chExt cx="510" cy="802"/>
          </a:xfrm>
        </p:grpSpPr>
        <p:sp>
          <p:nvSpPr>
            <p:cNvPr id="138279" name="Line 82"/>
            <p:cNvSpPr>
              <a:spLocks noChangeShapeType="1"/>
            </p:cNvSpPr>
            <p:nvPr/>
          </p:nvSpPr>
          <p:spPr bwMode="auto">
            <a:xfrm>
              <a:off x="2323" y="3163"/>
              <a:ext cx="347" cy="625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280" name="Text Box 83"/>
            <p:cNvSpPr txBox="1">
              <a:spLocks noChangeArrowheads="1"/>
            </p:cNvSpPr>
            <p:nvPr/>
          </p:nvSpPr>
          <p:spPr bwMode="auto">
            <a:xfrm>
              <a:off x="2619" y="3772"/>
              <a:ext cx="214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6</a:t>
              </a:r>
            </a:p>
          </p:txBody>
        </p:sp>
        <p:grpSp>
          <p:nvGrpSpPr>
            <p:cNvPr id="14" name="Group 84"/>
            <p:cNvGrpSpPr>
              <a:grpSpLocks/>
            </p:cNvGrpSpPr>
            <p:nvPr/>
          </p:nvGrpSpPr>
          <p:grpSpPr bwMode="auto">
            <a:xfrm>
              <a:off x="2448" y="3504"/>
              <a:ext cx="234" cy="340"/>
              <a:chOff x="2459" y="3510"/>
              <a:chExt cx="234" cy="340"/>
            </a:xfrm>
          </p:grpSpPr>
          <p:sp>
            <p:nvSpPr>
              <p:cNvPr id="138282" name="Oval 85"/>
              <p:cNvSpPr>
                <a:spLocks noChangeArrowheads="1"/>
              </p:cNvSpPr>
              <p:nvPr/>
            </p:nvSpPr>
            <p:spPr bwMode="auto">
              <a:xfrm>
                <a:off x="2652" y="3757"/>
                <a:ext cx="41" cy="4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283" name="Text Box 86"/>
              <p:cNvSpPr txBox="1">
                <a:spLocks noChangeArrowheads="1"/>
              </p:cNvSpPr>
              <p:nvPr/>
            </p:nvSpPr>
            <p:spPr bwMode="auto">
              <a:xfrm rot="3622469">
                <a:off x="2376" y="3593"/>
                <a:ext cx="34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0">
                    <a:latin typeface="Times New Roman" pitchFamily="18" charset="0"/>
                  </a:rPr>
                  <a:t>6 to P</a:t>
                </a:r>
              </a:p>
            </p:txBody>
          </p:sp>
        </p:grpSp>
      </p:grpSp>
      <p:grpSp>
        <p:nvGrpSpPr>
          <p:cNvPr id="15" name="Group 87"/>
          <p:cNvGrpSpPr>
            <a:grpSpLocks/>
          </p:cNvGrpSpPr>
          <p:nvPr/>
        </p:nvGrpSpPr>
        <p:grpSpPr bwMode="auto">
          <a:xfrm>
            <a:off x="6324600" y="290513"/>
            <a:ext cx="2590800" cy="762000"/>
            <a:chOff x="3984" y="183"/>
            <a:chExt cx="1632" cy="480"/>
          </a:xfrm>
        </p:grpSpPr>
        <p:sp>
          <p:nvSpPr>
            <p:cNvPr id="138277" name="Rectangle 88"/>
            <p:cNvSpPr>
              <a:spLocks noChangeArrowheads="1"/>
            </p:cNvSpPr>
            <p:nvPr/>
          </p:nvSpPr>
          <p:spPr bwMode="auto">
            <a:xfrm>
              <a:off x="3984" y="183"/>
              <a:ext cx="1632" cy="4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8" name="Text Box 89"/>
            <p:cNvSpPr txBox="1">
              <a:spLocks noChangeArrowheads="1"/>
            </p:cNvSpPr>
            <p:nvPr/>
          </p:nvSpPr>
          <p:spPr bwMode="auto">
            <a:xfrm>
              <a:off x="4032" y="192"/>
              <a:ext cx="154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INVOLUTE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 OF </a:t>
              </a:r>
            </a:p>
            <a:p>
              <a:pPr algn="ctr"/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COMPOSIT SHAPED POLE</a:t>
              </a:r>
            </a:p>
          </p:txBody>
        </p:sp>
      </p:grpSp>
      <p:sp>
        <p:nvSpPr>
          <p:cNvPr id="617562" name="Text Box 90"/>
          <p:cNvSpPr txBox="1">
            <a:spLocks noChangeArrowheads="1"/>
          </p:cNvSpPr>
          <p:nvPr/>
        </p:nvSpPr>
        <p:spPr bwMode="auto">
          <a:xfrm>
            <a:off x="228600" y="228600"/>
            <a:ext cx="583088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PROBLEM 20 :</a:t>
            </a:r>
            <a:r>
              <a:rPr lang="en-US" sz="1200" b="0">
                <a:latin typeface="Times New Roman" pitchFamily="18" charset="0"/>
              </a:rPr>
              <a:t> A POLE IS OF A SHAPE OF HALF HEXABON AND SEMICIRCLE.</a:t>
            </a:r>
          </a:p>
          <a:p>
            <a:r>
              <a:rPr lang="en-US" sz="1200" b="0">
                <a:latin typeface="Times New Roman" pitchFamily="18" charset="0"/>
              </a:rPr>
              <a:t>ASTRING IS TO BE WOUND HAVING LENGTH EQUAL TO THE POLE PERIMETER</a:t>
            </a:r>
          </a:p>
          <a:p>
            <a:r>
              <a:rPr lang="en-US" sz="1200" b="0">
                <a:latin typeface="Times New Roman" pitchFamily="18" charset="0"/>
              </a:rPr>
              <a:t>DRAW PATH OF FREE END </a:t>
            </a:r>
            <a:r>
              <a:rPr lang="en-US" sz="1200" b="0" i="1">
                <a:solidFill>
                  <a:srgbClr val="FF0066"/>
                </a:solidFill>
                <a:latin typeface="Times New Roman" pitchFamily="18" charset="0"/>
              </a:rPr>
              <a:t>P</a:t>
            </a:r>
            <a:r>
              <a:rPr lang="en-US" sz="1200" b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1200" b="0">
                <a:latin typeface="Times New Roman" pitchFamily="18" charset="0"/>
              </a:rPr>
              <a:t> OF STRING WHEN WOUND COMPLETELY.</a:t>
            </a:r>
          </a:p>
          <a:p>
            <a:r>
              <a:rPr lang="en-US" b="0">
                <a:latin typeface="Times New Roman" pitchFamily="18" charset="0"/>
              </a:rPr>
              <a:t>(Take hex 30 mm sides and semicircle of 60 mm diameter.)</a:t>
            </a:r>
          </a:p>
        </p:txBody>
      </p:sp>
      <p:sp>
        <p:nvSpPr>
          <p:cNvPr id="617563" name="Text Box 91"/>
          <p:cNvSpPr txBox="1">
            <a:spLocks noChangeArrowheads="1"/>
          </p:cNvSpPr>
          <p:nvPr/>
        </p:nvSpPr>
        <p:spPr bwMode="auto">
          <a:xfrm>
            <a:off x="76200" y="1408113"/>
            <a:ext cx="1981200" cy="46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SOLUTION STEPS: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</a:rPr>
              <a:t>Draw pole shape as per dimensions.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</a:rPr>
              <a:t>Divide semicircle  in 4 parts and name those along with corners of  hexagon.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</a:rPr>
              <a:t>Calculate perimeter length.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</a:rPr>
              <a:t>Show it as string AP. 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</a:rPr>
              <a:t>On this line mark 30mm from A 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</a:rPr>
              <a:t>Mark and name it 1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</a:rPr>
              <a:t>Mark </a:t>
            </a:r>
            <a:r>
              <a:rPr lang="en-US" sz="1200" b="0">
                <a:solidFill>
                  <a:schemeClr val="accent2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D/2 distance on it from 1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And dividing it in 4 parts name 2,3,4,5.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Mark point 6 on line 30 mm from 5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Now draw tangents from all points of pole 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and proper lengths as done in all previous</a:t>
            </a:r>
          </a:p>
          <a:p>
            <a:r>
              <a:rPr lang="en-US" sz="1200" b="0">
                <a:solidFill>
                  <a:schemeClr val="accent2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 involute’s problems and complete the curve.</a:t>
            </a:r>
            <a:endParaRPr lang="en-US" sz="1200" b="0">
              <a:solidFill>
                <a:schemeClr val="accent2"/>
              </a:solidFill>
              <a:latin typeface="Arial" charset="0"/>
            </a:endParaRPr>
          </a:p>
        </p:txBody>
      </p:sp>
      <p:grpSp>
        <p:nvGrpSpPr>
          <p:cNvPr id="16" name="Group 99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38271" name="AutoShape 100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2" name="AutoShape 10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3" name="AutoShape 10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4" name="AutoShape 10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5" name="AutoShape 10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6" name="AutoShape 10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7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7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7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7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7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7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7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7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7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7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7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7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7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7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7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7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7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7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17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3" dur="500"/>
                                        <p:tgtEl>
                                          <p:spTgt spid="61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500"/>
                                        <p:tgtEl>
                                          <p:spTgt spid="61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3" dur="500"/>
                                        <p:tgtEl>
                                          <p:spTgt spid="61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82" grpId="0" animBg="1"/>
      <p:bldP spid="617483" grpId="0" animBg="1"/>
      <p:bldP spid="617484" grpId="0" animBg="1"/>
      <p:bldP spid="617485" grpId="0" animBg="1"/>
      <p:bldP spid="617486" grpId="0" autoUpdateAnimBg="0"/>
      <p:bldP spid="617487" grpId="0" autoUpdateAnimBg="0"/>
      <p:bldP spid="617488" grpId="0" autoUpdateAnimBg="0"/>
      <p:bldP spid="617489" grpId="0" autoUpdateAnimBg="0"/>
      <p:bldP spid="617490" grpId="0" autoUpdateAnimBg="0"/>
      <p:bldP spid="617491" grpId="0" autoUpdateAnimBg="0"/>
      <p:bldP spid="617520" grpId="0" animBg="1"/>
      <p:bldP spid="617521" grpId="0" animBg="1"/>
      <p:bldP spid="617522" grpId="0" animBg="1"/>
      <p:bldP spid="617562" grpId="0" autoUpdateAnimBg="0"/>
      <p:bldP spid="61756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868863" y="4140200"/>
            <a:ext cx="2209800" cy="1238250"/>
            <a:chOff x="2016" y="1584"/>
            <a:chExt cx="865" cy="485"/>
          </a:xfrm>
        </p:grpSpPr>
        <p:sp>
          <p:nvSpPr>
            <p:cNvPr id="139344" name="Arc 3"/>
            <p:cNvSpPr>
              <a:spLocks/>
            </p:cNvSpPr>
            <p:nvPr/>
          </p:nvSpPr>
          <p:spPr bwMode="auto">
            <a:xfrm>
              <a:off x="2017" y="1584"/>
              <a:ext cx="864" cy="485"/>
            </a:xfrm>
            <a:custGeom>
              <a:avLst/>
              <a:gdLst>
                <a:gd name="T0" fmla="*/ 0 w 43200"/>
                <a:gd name="T1" fmla="*/ 0 h 24225"/>
                <a:gd name="T2" fmla="*/ 0 w 43200"/>
                <a:gd name="T3" fmla="*/ 0 h 24225"/>
                <a:gd name="T4" fmla="*/ 0 w 43200"/>
                <a:gd name="T5" fmla="*/ 0 h 2422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4225"/>
                <a:gd name="T11" fmla="*/ 43200 w 43200"/>
                <a:gd name="T12" fmla="*/ 24225 h 242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4225" fill="none" extrusionOk="0">
                  <a:moveTo>
                    <a:pt x="14" y="22377"/>
                  </a:moveTo>
                  <a:cubicBezTo>
                    <a:pt x="4" y="22118"/>
                    <a:pt x="0" y="21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77"/>
                    <a:pt x="43146" y="23354"/>
                    <a:pt x="43039" y="24224"/>
                  </a:cubicBezTo>
                </a:path>
                <a:path w="43200" h="24225" stroke="0" extrusionOk="0">
                  <a:moveTo>
                    <a:pt x="14" y="22377"/>
                  </a:moveTo>
                  <a:cubicBezTo>
                    <a:pt x="4" y="22118"/>
                    <a:pt x="0" y="2185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477"/>
                    <a:pt x="43146" y="23354"/>
                    <a:pt x="43039" y="2422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5" name="Line 4"/>
            <p:cNvSpPr>
              <a:spLocks noChangeShapeType="1"/>
            </p:cNvSpPr>
            <p:nvPr/>
          </p:nvSpPr>
          <p:spPr bwMode="auto">
            <a:xfrm>
              <a:off x="2016" y="2031"/>
              <a:ext cx="86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501" name="Line 5"/>
          <p:cNvSpPr>
            <a:spLocks noChangeShapeType="1"/>
          </p:cNvSpPr>
          <p:nvPr/>
        </p:nvSpPr>
        <p:spPr bwMode="auto">
          <a:xfrm>
            <a:off x="5969000" y="4140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502" name="Line 6"/>
          <p:cNvSpPr>
            <a:spLocks noChangeShapeType="1"/>
          </p:cNvSpPr>
          <p:nvPr/>
        </p:nvSpPr>
        <p:spPr bwMode="auto">
          <a:xfrm flipH="1" flipV="1">
            <a:off x="5173663" y="4473575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503" name="Line 7"/>
          <p:cNvSpPr>
            <a:spLocks noChangeShapeType="1"/>
          </p:cNvSpPr>
          <p:nvPr/>
        </p:nvSpPr>
        <p:spPr bwMode="auto">
          <a:xfrm rot="5400000" flipH="1" flipV="1">
            <a:off x="5988050" y="4487863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504" name="Line 8"/>
          <p:cNvSpPr>
            <a:spLocks noChangeShapeType="1"/>
          </p:cNvSpPr>
          <p:nvPr/>
        </p:nvSpPr>
        <p:spPr bwMode="auto">
          <a:xfrm flipV="1">
            <a:off x="4868863" y="1111250"/>
            <a:ext cx="0" cy="4171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072063" y="4130675"/>
            <a:ext cx="2003425" cy="1171575"/>
            <a:chOff x="1856" y="2094"/>
            <a:chExt cx="1262" cy="738"/>
          </a:xfrm>
        </p:grpSpPr>
        <p:sp>
          <p:nvSpPr>
            <p:cNvPr id="139340" name="Text Box 10"/>
            <p:cNvSpPr txBox="1">
              <a:spLocks noChangeArrowheads="1"/>
            </p:cNvSpPr>
            <p:nvPr/>
          </p:nvSpPr>
          <p:spPr bwMode="auto">
            <a:xfrm>
              <a:off x="1856" y="232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9341" name="Text Box 11"/>
            <p:cNvSpPr txBox="1">
              <a:spLocks noChangeArrowheads="1"/>
            </p:cNvSpPr>
            <p:nvPr/>
          </p:nvSpPr>
          <p:spPr bwMode="auto">
            <a:xfrm>
              <a:off x="2286" y="209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9342" name="Text Box 12"/>
            <p:cNvSpPr txBox="1">
              <a:spLocks noChangeArrowheads="1"/>
            </p:cNvSpPr>
            <p:nvPr/>
          </p:nvSpPr>
          <p:spPr bwMode="auto">
            <a:xfrm>
              <a:off x="2736" y="222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9343" name="Text Box 13"/>
            <p:cNvSpPr txBox="1">
              <a:spLocks noChangeArrowheads="1"/>
            </p:cNvSpPr>
            <p:nvPr/>
          </p:nvSpPr>
          <p:spPr bwMode="auto">
            <a:xfrm>
              <a:off x="2946" y="264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763963" y="1644650"/>
            <a:ext cx="550862" cy="3624263"/>
            <a:chOff x="1032" y="528"/>
            <a:chExt cx="347" cy="2283"/>
          </a:xfrm>
        </p:grpSpPr>
        <p:sp>
          <p:nvSpPr>
            <p:cNvPr id="139335" name="Line 15"/>
            <p:cNvSpPr>
              <a:spLocks noChangeShapeType="1"/>
            </p:cNvSpPr>
            <p:nvPr/>
          </p:nvSpPr>
          <p:spPr bwMode="auto">
            <a:xfrm flipH="1">
              <a:off x="1080" y="52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36" name="Line 16"/>
            <p:cNvSpPr>
              <a:spLocks noChangeShapeType="1"/>
            </p:cNvSpPr>
            <p:nvPr/>
          </p:nvSpPr>
          <p:spPr bwMode="auto">
            <a:xfrm flipH="1">
              <a:off x="1032" y="281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37" name="Line 17"/>
            <p:cNvSpPr>
              <a:spLocks noChangeShapeType="1"/>
            </p:cNvSpPr>
            <p:nvPr/>
          </p:nvSpPr>
          <p:spPr bwMode="auto">
            <a:xfrm flipV="1">
              <a:off x="1224" y="528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38" name="Line 18"/>
            <p:cNvSpPr>
              <a:spLocks noChangeShapeType="1"/>
            </p:cNvSpPr>
            <p:nvPr/>
          </p:nvSpPr>
          <p:spPr bwMode="auto">
            <a:xfrm flipV="1">
              <a:off x="1221" y="1845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39" name="Rectangle 19"/>
            <p:cNvSpPr>
              <a:spLocks noChangeArrowheads="1"/>
            </p:cNvSpPr>
            <p:nvPr/>
          </p:nvSpPr>
          <p:spPr bwMode="auto">
            <a:xfrm>
              <a:off x="1080" y="1536"/>
              <a:ext cx="2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D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581525" y="1503363"/>
            <a:ext cx="287338" cy="3033712"/>
            <a:chOff x="1547" y="439"/>
            <a:chExt cx="181" cy="1911"/>
          </a:xfrm>
        </p:grpSpPr>
        <p:sp>
          <p:nvSpPr>
            <p:cNvPr id="139331" name="Text Box 21"/>
            <p:cNvSpPr txBox="1">
              <a:spLocks noChangeArrowheads="1"/>
            </p:cNvSpPr>
            <p:nvPr/>
          </p:nvSpPr>
          <p:spPr bwMode="auto">
            <a:xfrm>
              <a:off x="1553" y="215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9332" name="Text Box 22"/>
            <p:cNvSpPr txBox="1">
              <a:spLocks noChangeArrowheads="1"/>
            </p:cNvSpPr>
            <p:nvPr/>
          </p:nvSpPr>
          <p:spPr bwMode="auto">
            <a:xfrm>
              <a:off x="1547" y="157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9333" name="Text Box 23"/>
            <p:cNvSpPr txBox="1">
              <a:spLocks noChangeArrowheads="1"/>
            </p:cNvSpPr>
            <p:nvPr/>
          </p:nvSpPr>
          <p:spPr bwMode="auto">
            <a:xfrm>
              <a:off x="1556" y="1015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9334" name="Text Box 24"/>
            <p:cNvSpPr txBox="1">
              <a:spLocks noChangeArrowheads="1"/>
            </p:cNvSpPr>
            <p:nvPr/>
          </p:nvSpPr>
          <p:spPr bwMode="auto">
            <a:xfrm>
              <a:off x="1547" y="439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618521" name="Line 25"/>
          <p:cNvSpPr>
            <a:spLocks noChangeShapeType="1"/>
          </p:cNvSpPr>
          <p:nvPr/>
        </p:nvSpPr>
        <p:spPr bwMode="auto">
          <a:xfrm rot="8196441" flipV="1">
            <a:off x="6373813" y="1979613"/>
            <a:ext cx="0" cy="4171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522" name="Line 26"/>
          <p:cNvSpPr>
            <a:spLocks noChangeShapeType="1"/>
          </p:cNvSpPr>
          <p:nvPr/>
        </p:nvSpPr>
        <p:spPr bwMode="auto">
          <a:xfrm rot="5400000" flipV="1">
            <a:off x="6251575" y="2051050"/>
            <a:ext cx="0" cy="4171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523" name="Line 27"/>
          <p:cNvSpPr>
            <a:spLocks noChangeShapeType="1"/>
          </p:cNvSpPr>
          <p:nvPr/>
        </p:nvSpPr>
        <p:spPr bwMode="auto">
          <a:xfrm rot="2368950" flipV="1">
            <a:off x="5940425" y="1449388"/>
            <a:ext cx="0" cy="4171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8524" name="Line 28"/>
          <p:cNvSpPr>
            <a:spLocks noChangeShapeType="1"/>
          </p:cNvSpPr>
          <p:nvPr/>
        </p:nvSpPr>
        <p:spPr bwMode="auto">
          <a:xfrm rot="10800000" flipV="1">
            <a:off x="7078663" y="1674813"/>
            <a:ext cx="0" cy="4171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5173663" y="4108450"/>
            <a:ext cx="1905000" cy="1193800"/>
            <a:chOff x="1920" y="2080"/>
            <a:chExt cx="1200" cy="752"/>
          </a:xfrm>
        </p:grpSpPr>
        <p:sp>
          <p:nvSpPr>
            <p:cNvPr id="139327" name="Oval 30"/>
            <p:cNvSpPr>
              <a:spLocks noChangeArrowheads="1"/>
            </p:cNvSpPr>
            <p:nvPr/>
          </p:nvSpPr>
          <p:spPr bwMode="auto">
            <a:xfrm>
              <a:off x="1920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28" name="Oval 31"/>
            <p:cNvSpPr>
              <a:spLocks noChangeArrowheads="1"/>
            </p:cNvSpPr>
            <p:nvPr/>
          </p:nvSpPr>
          <p:spPr bwMode="auto">
            <a:xfrm>
              <a:off x="2400" y="208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29" name="Oval 32"/>
            <p:cNvSpPr>
              <a:spLocks noChangeArrowheads="1"/>
            </p:cNvSpPr>
            <p:nvPr/>
          </p:nvSpPr>
          <p:spPr bwMode="auto">
            <a:xfrm>
              <a:off x="2880" y="23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30" name="Oval 33"/>
            <p:cNvSpPr>
              <a:spLocks noChangeArrowheads="1"/>
            </p:cNvSpPr>
            <p:nvPr/>
          </p:nvSpPr>
          <p:spPr bwMode="auto">
            <a:xfrm>
              <a:off x="3072" y="27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4556125" y="955675"/>
            <a:ext cx="360363" cy="4433888"/>
            <a:chOff x="1531" y="94"/>
            <a:chExt cx="227" cy="2793"/>
          </a:xfrm>
        </p:grpSpPr>
        <p:sp>
          <p:nvSpPr>
            <p:cNvPr id="139323" name="Text Box 35"/>
            <p:cNvSpPr txBox="1">
              <a:spLocks noChangeArrowheads="1"/>
            </p:cNvSpPr>
            <p:nvPr/>
          </p:nvSpPr>
          <p:spPr bwMode="auto">
            <a:xfrm>
              <a:off x="1531" y="2695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9324" name="Text Box 36"/>
            <p:cNvSpPr txBox="1">
              <a:spLocks noChangeArrowheads="1"/>
            </p:cNvSpPr>
            <p:nvPr/>
          </p:nvSpPr>
          <p:spPr bwMode="auto">
            <a:xfrm>
              <a:off x="1567" y="94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39325" name="Oval 37"/>
            <p:cNvSpPr>
              <a:spLocks noChangeArrowheads="1"/>
            </p:cNvSpPr>
            <p:nvPr/>
          </p:nvSpPr>
          <p:spPr bwMode="auto">
            <a:xfrm>
              <a:off x="1704" y="19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26" name="Oval 38"/>
            <p:cNvSpPr>
              <a:spLocks noChangeArrowheads="1"/>
            </p:cNvSpPr>
            <p:nvPr/>
          </p:nvSpPr>
          <p:spPr bwMode="auto">
            <a:xfrm>
              <a:off x="1704" y="27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4246563" y="1682750"/>
            <a:ext cx="3398837" cy="3600450"/>
            <a:chOff x="1336" y="552"/>
            <a:chExt cx="2141" cy="2268"/>
          </a:xfrm>
        </p:grpSpPr>
        <p:sp>
          <p:nvSpPr>
            <p:cNvPr id="139319" name="Oval 40"/>
            <p:cNvSpPr>
              <a:spLocks noChangeArrowheads="1"/>
            </p:cNvSpPr>
            <p:nvPr/>
          </p:nvSpPr>
          <p:spPr bwMode="auto">
            <a:xfrm>
              <a:off x="1520" y="27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20" name="Oval 41"/>
            <p:cNvSpPr>
              <a:spLocks noChangeArrowheads="1"/>
            </p:cNvSpPr>
            <p:nvPr/>
          </p:nvSpPr>
          <p:spPr bwMode="auto">
            <a:xfrm>
              <a:off x="3200" y="70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21" name="Text Box 42"/>
            <p:cNvSpPr txBox="1">
              <a:spLocks noChangeArrowheads="1"/>
            </p:cNvSpPr>
            <p:nvPr/>
          </p:nvSpPr>
          <p:spPr bwMode="auto">
            <a:xfrm>
              <a:off x="1336" y="2608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A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9322" name="Text Box 43"/>
            <p:cNvSpPr txBox="1">
              <a:spLocks noChangeArrowheads="1"/>
            </p:cNvSpPr>
            <p:nvPr/>
          </p:nvSpPr>
          <p:spPr bwMode="auto">
            <a:xfrm>
              <a:off x="3232" y="552"/>
              <a:ext cx="2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B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4157663" y="3816350"/>
            <a:ext cx="4605337" cy="450850"/>
            <a:chOff x="1280" y="1896"/>
            <a:chExt cx="2901" cy="284"/>
          </a:xfrm>
        </p:grpSpPr>
        <p:sp>
          <p:nvSpPr>
            <p:cNvPr id="139315" name="Oval 45"/>
            <p:cNvSpPr>
              <a:spLocks noChangeArrowheads="1"/>
            </p:cNvSpPr>
            <p:nvPr/>
          </p:nvSpPr>
          <p:spPr bwMode="auto">
            <a:xfrm>
              <a:off x="1280" y="20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16" name="Oval 46"/>
            <p:cNvSpPr>
              <a:spLocks noChangeArrowheads="1"/>
            </p:cNvSpPr>
            <p:nvPr/>
          </p:nvSpPr>
          <p:spPr bwMode="auto">
            <a:xfrm>
              <a:off x="3888" y="20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17" name="Text Box 47"/>
            <p:cNvSpPr txBox="1">
              <a:spLocks noChangeArrowheads="1"/>
            </p:cNvSpPr>
            <p:nvPr/>
          </p:nvSpPr>
          <p:spPr bwMode="auto">
            <a:xfrm>
              <a:off x="1284" y="1896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A</a:t>
              </a:r>
              <a:r>
                <a:rPr lang="en-US" b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9318" name="Text Box 48"/>
            <p:cNvSpPr txBox="1">
              <a:spLocks noChangeArrowheads="1"/>
            </p:cNvSpPr>
            <p:nvPr/>
          </p:nvSpPr>
          <p:spPr bwMode="auto">
            <a:xfrm>
              <a:off x="3936" y="1968"/>
              <a:ext cx="2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B</a:t>
              </a:r>
              <a:r>
                <a:rPr lang="en-US" b="0" baseline="-2500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4818063" y="2114550"/>
            <a:ext cx="3411537" cy="3676650"/>
            <a:chOff x="1696" y="824"/>
            <a:chExt cx="2149" cy="2316"/>
          </a:xfrm>
        </p:grpSpPr>
        <p:sp>
          <p:nvSpPr>
            <p:cNvPr id="139310" name="Line 50"/>
            <p:cNvSpPr>
              <a:spLocks noChangeShapeType="1"/>
            </p:cNvSpPr>
            <p:nvPr/>
          </p:nvSpPr>
          <p:spPr bwMode="auto">
            <a:xfrm>
              <a:off x="1728" y="1107"/>
              <a:ext cx="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11" name="Oval 51"/>
            <p:cNvSpPr>
              <a:spLocks noChangeArrowheads="1"/>
            </p:cNvSpPr>
            <p:nvPr/>
          </p:nvSpPr>
          <p:spPr bwMode="auto">
            <a:xfrm>
              <a:off x="1752" y="10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12" name="Oval 52"/>
            <p:cNvSpPr>
              <a:spLocks noChangeArrowheads="1"/>
            </p:cNvSpPr>
            <p:nvPr/>
          </p:nvSpPr>
          <p:spPr bwMode="auto">
            <a:xfrm>
              <a:off x="3544" y="29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13" name="Text Box 53"/>
            <p:cNvSpPr txBox="1">
              <a:spLocks noChangeArrowheads="1"/>
            </p:cNvSpPr>
            <p:nvPr/>
          </p:nvSpPr>
          <p:spPr bwMode="auto">
            <a:xfrm>
              <a:off x="1696" y="824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A</a:t>
              </a:r>
              <a:r>
                <a:rPr lang="en-US" b="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39314" name="Text Box 54"/>
            <p:cNvSpPr txBox="1">
              <a:spLocks noChangeArrowheads="1"/>
            </p:cNvSpPr>
            <p:nvPr/>
          </p:nvSpPr>
          <p:spPr bwMode="auto">
            <a:xfrm>
              <a:off x="3600" y="2928"/>
              <a:ext cx="2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B</a:t>
              </a:r>
              <a:r>
                <a:rPr lang="en-US" b="0" baseline="-25000"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11" name="Group 55"/>
          <p:cNvGrpSpPr>
            <a:grpSpLocks/>
          </p:cNvGrpSpPr>
          <p:nvPr/>
        </p:nvGrpSpPr>
        <p:grpSpPr bwMode="auto">
          <a:xfrm>
            <a:off x="6926263" y="1339850"/>
            <a:ext cx="400050" cy="4832350"/>
            <a:chOff x="3024" y="336"/>
            <a:chExt cx="252" cy="3044"/>
          </a:xfrm>
        </p:grpSpPr>
        <p:sp>
          <p:nvSpPr>
            <p:cNvPr id="139306" name="Oval 56"/>
            <p:cNvSpPr>
              <a:spLocks noChangeArrowheads="1"/>
            </p:cNvSpPr>
            <p:nvPr/>
          </p:nvSpPr>
          <p:spPr bwMode="auto">
            <a:xfrm>
              <a:off x="3088" y="5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7" name="Oval 57"/>
            <p:cNvSpPr>
              <a:spLocks noChangeArrowheads="1"/>
            </p:cNvSpPr>
            <p:nvPr/>
          </p:nvSpPr>
          <p:spPr bwMode="auto">
            <a:xfrm>
              <a:off x="3096" y="31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8" name="Text Box 58"/>
            <p:cNvSpPr txBox="1">
              <a:spLocks noChangeArrowheads="1"/>
            </p:cNvSpPr>
            <p:nvPr/>
          </p:nvSpPr>
          <p:spPr bwMode="auto">
            <a:xfrm>
              <a:off x="3024" y="336"/>
              <a:ext cx="2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A</a:t>
              </a:r>
              <a:r>
                <a:rPr lang="en-US" b="0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39309" name="Text Box 59"/>
            <p:cNvSpPr txBox="1">
              <a:spLocks noChangeArrowheads="1"/>
            </p:cNvSpPr>
            <p:nvPr/>
          </p:nvSpPr>
          <p:spPr bwMode="auto">
            <a:xfrm>
              <a:off x="3024" y="3168"/>
              <a:ext cx="2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latin typeface="Times New Roman" pitchFamily="18" charset="0"/>
                </a:rPr>
                <a:t>B</a:t>
              </a:r>
              <a:r>
                <a:rPr lang="en-US" b="0" baseline="-250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618556" name="Arc 60"/>
          <p:cNvSpPr>
            <a:spLocks/>
          </p:cNvSpPr>
          <p:nvPr/>
        </p:nvSpPr>
        <p:spPr bwMode="auto">
          <a:xfrm flipH="1" flipV="1">
            <a:off x="4183063" y="4146550"/>
            <a:ext cx="685800" cy="1143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57" name="Arc 61"/>
          <p:cNvSpPr>
            <a:spLocks/>
          </p:cNvSpPr>
          <p:nvPr/>
        </p:nvSpPr>
        <p:spPr bwMode="auto">
          <a:xfrm rot="10776133" flipV="1">
            <a:off x="4183063" y="1719263"/>
            <a:ext cx="2921000" cy="2451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58" name="Arc 62"/>
          <p:cNvSpPr>
            <a:spLocks/>
          </p:cNvSpPr>
          <p:nvPr/>
        </p:nvSpPr>
        <p:spPr bwMode="auto">
          <a:xfrm rot="-10700769" flipH="1" flipV="1">
            <a:off x="4867275" y="1185863"/>
            <a:ext cx="3505200" cy="2895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8559" name="Arc 63"/>
          <p:cNvSpPr>
            <a:spLocks/>
          </p:cNvSpPr>
          <p:nvPr/>
        </p:nvSpPr>
        <p:spPr bwMode="auto">
          <a:xfrm rot="10722717" flipH="1">
            <a:off x="7065963" y="4081463"/>
            <a:ext cx="1295400" cy="1752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3333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64"/>
          <p:cNvGrpSpPr>
            <a:grpSpLocks/>
          </p:cNvGrpSpPr>
          <p:nvPr/>
        </p:nvGrpSpPr>
        <p:grpSpPr bwMode="auto">
          <a:xfrm>
            <a:off x="4792663" y="1658938"/>
            <a:ext cx="157162" cy="2714625"/>
            <a:chOff x="1680" y="537"/>
            <a:chExt cx="99" cy="1710"/>
          </a:xfrm>
        </p:grpSpPr>
        <p:sp>
          <p:nvSpPr>
            <p:cNvPr id="139302" name="Line 65"/>
            <p:cNvSpPr>
              <a:spLocks noChangeShapeType="1"/>
            </p:cNvSpPr>
            <p:nvPr/>
          </p:nvSpPr>
          <p:spPr bwMode="auto">
            <a:xfrm>
              <a:off x="1683" y="224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03" name="Line 66"/>
            <p:cNvSpPr>
              <a:spLocks noChangeShapeType="1"/>
            </p:cNvSpPr>
            <p:nvPr/>
          </p:nvSpPr>
          <p:spPr bwMode="auto">
            <a:xfrm>
              <a:off x="1680" y="167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04" name="Line 67"/>
            <p:cNvSpPr>
              <a:spLocks noChangeShapeType="1"/>
            </p:cNvSpPr>
            <p:nvPr/>
          </p:nvSpPr>
          <p:spPr bwMode="auto">
            <a:xfrm>
              <a:off x="1683" y="537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305" name="Line 68"/>
            <p:cNvSpPr>
              <a:spLocks noChangeShapeType="1"/>
            </p:cNvSpPr>
            <p:nvPr/>
          </p:nvSpPr>
          <p:spPr bwMode="auto">
            <a:xfrm>
              <a:off x="1683" y="109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228600" y="228600"/>
            <a:ext cx="3581400" cy="1155700"/>
            <a:chOff x="144" y="176"/>
            <a:chExt cx="2256" cy="728"/>
          </a:xfrm>
        </p:grpSpPr>
        <p:sp>
          <p:nvSpPr>
            <p:cNvPr id="139300" name="Rectangle 70"/>
            <p:cNvSpPr>
              <a:spLocks noChangeArrowheads="1"/>
            </p:cNvSpPr>
            <p:nvPr/>
          </p:nvSpPr>
          <p:spPr bwMode="auto">
            <a:xfrm>
              <a:off x="144" y="210"/>
              <a:ext cx="2064" cy="6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01" name="Rectangle 71"/>
            <p:cNvSpPr>
              <a:spLocks noChangeArrowheads="1"/>
            </p:cNvSpPr>
            <p:nvPr/>
          </p:nvSpPr>
          <p:spPr bwMode="auto">
            <a:xfrm>
              <a:off x="144" y="176"/>
              <a:ext cx="2256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solidFill>
                    <a:srgbClr val="FF0066"/>
                  </a:solidFill>
                  <a:latin typeface="Times New Roman" pitchFamily="18" charset="0"/>
                </a:rPr>
                <a:t>PROBLEM 21 : </a:t>
              </a:r>
              <a:r>
                <a:rPr lang="en-US" sz="1400" b="0">
                  <a:solidFill>
                    <a:schemeClr val="accent2"/>
                  </a:solidFill>
                  <a:latin typeface="Arial" charset="0"/>
                </a:rPr>
                <a:t>Rod AB 85 mm long rolls over a semicircular pole without slipping from it’s initially vertical position till it becomes up-side-down vertical.</a:t>
              </a:r>
            </a:p>
            <a:p>
              <a:r>
                <a:rPr lang="en-US" sz="1400" b="0">
                  <a:solidFill>
                    <a:schemeClr val="accent2"/>
                  </a:solidFill>
                  <a:latin typeface="Arial" charset="0"/>
                </a:rPr>
                <a:t>Draw locus of both ends A &amp; B.</a:t>
              </a:r>
            </a:p>
          </p:txBody>
        </p:sp>
      </p:grpSp>
      <p:grpSp>
        <p:nvGrpSpPr>
          <p:cNvPr id="14" name="Group 72"/>
          <p:cNvGrpSpPr>
            <a:grpSpLocks/>
          </p:cNvGrpSpPr>
          <p:nvPr/>
        </p:nvGrpSpPr>
        <p:grpSpPr bwMode="auto">
          <a:xfrm>
            <a:off x="228600" y="1524000"/>
            <a:ext cx="3276600" cy="1828800"/>
            <a:chOff x="144" y="960"/>
            <a:chExt cx="2064" cy="1152"/>
          </a:xfrm>
        </p:grpSpPr>
        <p:sp>
          <p:nvSpPr>
            <p:cNvPr id="139298" name="AutoShape 73"/>
            <p:cNvSpPr>
              <a:spLocks noChangeArrowheads="1"/>
            </p:cNvSpPr>
            <p:nvPr/>
          </p:nvSpPr>
          <p:spPr bwMode="auto">
            <a:xfrm>
              <a:off x="144" y="960"/>
              <a:ext cx="2064" cy="1152"/>
            </a:xfrm>
            <a:prstGeom prst="wedgeRoundRectCallout">
              <a:avLst>
                <a:gd name="adj1" fmla="val 58866"/>
                <a:gd name="adj2" fmla="val 77431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200" b="0">
                <a:latin typeface="Times New Roman" pitchFamily="18" charset="0"/>
              </a:endParaRPr>
            </a:p>
          </p:txBody>
        </p:sp>
        <p:sp>
          <p:nvSpPr>
            <p:cNvPr id="139299" name="Text Box 74"/>
            <p:cNvSpPr txBox="1">
              <a:spLocks noChangeArrowheads="1"/>
            </p:cNvSpPr>
            <p:nvPr/>
          </p:nvSpPr>
          <p:spPr bwMode="auto">
            <a:xfrm>
              <a:off x="182" y="960"/>
              <a:ext cx="1957" cy="1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solidFill>
                    <a:schemeClr val="accent2"/>
                  </a:solidFill>
                  <a:latin typeface="Times New Roman" pitchFamily="18" charset="0"/>
                </a:rPr>
                <a:t>Solution Steps?</a:t>
              </a:r>
            </a:p>
            <a:p>
              <a:pPr algn="ctr"/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If you have studied previous problems</a:t>
              </a:r>
            </a:p>
            <a:p>
              <a:pPr algn="ctr"/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properly, you can surely solve this also.</a:t>
              </a:r>
            </a:p>
            <a:p>
              <a:pPr algn="ctr"/>
              <a:r>
                <a:rPr lang="en-US" sz="1400" b="0">
                  <a:solidFill>
                    <a:schemeClr val="accent2"/>
                  </a:solidFill>
                  <a:latin typeface="Times New Roman" pitchFamily="18" charset="0"/>
                </a:rPr>
                <a:t>Simply remember</a:t>
              </a:r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 that this being a rod,</a:t>
              </a:r>
            </a:p>
            <a:p>
              <a:pPr algn="ctr"/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it will roll over the surface of pole.</a:t>
              </a:r>
            </a:p>
            <a:p>
              <a:pPr algn="ctr"/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Means when one end is approaching, </a:t>
              </a:r>
            </a:p>
            <a:p>
              <a:pPr algn="ctr"/>
              <a:r>
                <a:rPr lang="en-US" sz="1400" b="0">
                  <a:solidFill>
                    <a:srgbClr val="FF0066"/>
                  </a:solidFill>
                  <a:latin typeface="Times New Roman" pitchFamily="18" charset="0"/>
                </a:rPr>
                <a:t>other end will move away from poll.</a:t>
              </a:r>
            </a:p>
            <a:p>
              <a:pPr algn="ctr"/>
              <a:r>
                <a:rPr lang="en-US" sz="1200">
                  <a:solidFill>
                    <a:schemeClr val="bg2"/>
                  </a:solidFill>
                  <a:latin typeface="Arial" charset="0"/>
                </a:rPr>
                <a:t>OBSERVE ILLUSTRATION CAREFULLY!</a:t>
              </a:r>
            </a:p>
          </p:txBody>
        </p:sp>
      </p:grpSp>
      <p:grpSp>
        <p:nvGrpSpPr>
          <p:cNvPr id="15" name="Group 82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39292" name="AutoShape 83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3" name="AutoShape 8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4" name="AutoShape 8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5" name="AutoShape 8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6" name="AutoShape 8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97" name="AutoShape 8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8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8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8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8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8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8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8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8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8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8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8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8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8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8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18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18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18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18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61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61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7" dur="500"/>
                                        <p:tgtEl>
                                          <p:spTgt spid="61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2" dur="500"/>
                                        <p:tgtEl>
                                          <p:spTgt spid="61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01" grpId="0" animBg="1"/>
      <p:bldP spid="618502" grpId="0" animBg="1"/>
      <p:bldP spid="618503" grpId="0" animBg="1"/>
      <p:bldP spid="618504" grpId="0" animBg="1"/>
      <p:bldP spid="618521" grpId="0" animBg="1"/>
      <p:bldP spid="618522" grpId="0" animBg="1"/>
      <p:bldP spid="618523" grpId="0" animBg="1"/>
      <p:bldP spid="618524" grpId="0" animBg="1"/>
      <p:bldP spid="618556" grpId="0" animBg="1"/>
      <p:bldP spid="618557" grpId="0" animBg="1"/>
      <p:bldP spid="618558" grpId="0" animBg="1"/>
      <p:bldP spid="61855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Oval 2"/>
          <p:cNvSpPr>
            <a:spLocks noChangeArrowheads="1"/>
          </p:cNvSpPr>
          <p:nvPr/>
        </p:nvSpPr>
        <p:spPr bwMode="auto">
          <a:xfrm>
            <a:off x="1219200" y="1587500"/>
            <a:ext cx="1752600" cy="1752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23" name="Line 3"/>
          <p:cNvSpPr>
            <a:spLocks noChangeShapeType="1"/>
          </p:cNvSpPr>
          <p:nvPr/>
        </p:nvSpPr>
        <p:spPr bwMode="auto">
          <a:xfrm>
            <a:off x="1447800" y="3352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24" name="Line 4"/>
          <p:cNvSpPr>
            <a:spLocks noChangeShapeType="1"/>
          </p:cNvSpPr>
          <p:nvPr/>
        </p:nvSpPr>
        <p:spPr bwMode="auto">
          <a:xfrm>
            <a:off x="2087563" y="1565275"/>
            <a:ext cx="0" cy="18002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25" name="Line 5"/>
          <p:cNvSpPr>
            <a:spLocks noChangeShapeType="1"/>
          </p:cNvSpPr>
          <p:nvPr/>
        </p:nvSpPr>
        <p:spPr bwMode="auto">
          <a:xfrm>
            <a:off x="1158875" y="24590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26" name="Line 6"/>
          <p:cNvSpPr>
            <a:spLocks noChangeShapeType="1"/>
          </p:cNvSpPr>
          <p:nvPr/>
        </p:nvSpPr>
        <p:spPr bwMode="auto">
          <a:xfrm>
            <a:off x="1425575" y="1849438"/>
            <a:ext cx="1325563" cy="1231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27" name="Line 7"/>
          <p:cNvSpPr>
            <a:spLocks noChangeShapeType="1"/>
          </p:cNvSpPr>
          <p:nvPr/>
        </p:nvSpPr>
        <p:spPr bwMode="auto">
          <a:xfrm flipH="1">
            <a:off x="1425575" y="1849438"/>
            <a:ext cx="1325563" cy="1231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28" name="Text Box 8"/>
          <p:cNvSpPr txBox="1">
            <a:spLocks noChangeArrowheads="1"/>
          </p:cNvSpPr>
          <p:nvPr/>
        </p:nvSpPr>
        <p:spPr bwMode="auto">
          <a:xfrm>
            <a:off x="1905000" y="33401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solidFill>
                  <a:srgbClr val="FF0000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619529" name="Line 9"/>
          <p:cNvSpPr>
            <a:spLocks noChangeShapeType="1"/>
          </p:cNvSpPr>
          <p:nvPr/>
        </p:nvSpPr>
        <p:spPr bwMode="auto">
          <a:xfrm>
            <a:off x="2835275" y="238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30" name="Line 10"/>
          <p:cNvSpPr>
            <a:spLocks noChangeShapeType="1"/>
          </p:cNvSpPr>
          <p:nvPr/>
        </p:nvSpPr>
        <p:spPr bwMode="auto">
          <a:xfrm>
            <a:off x="3521075" y="238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31" name="Line 11"/>
          <p:cNvSpPr>
            <a:spLocks noChangeShapeType="1"/>
          </p:cNvSpPr>
          <p:nvPr/>
        </p:nvSpPr>
        <p:spPr bwMode="auto">
          <a:xfrm>
            <a:off x="4206875" y="238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32" name="Line 12"/>
          <p:cNvSpPr>
            <a:spLocks noChangeShapeType="1"/>
          </p:cNvSpPr>
          <p:nvPr/>
        </p:nvSpPr>
        <p:spPr bwMode="auto">
          <a:xfrm>
            <a:off x="4892675" y="238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33" name="Line 13"/>
          <p:cNvSpPr>
            <a:spLocks noChangeShapeType="1"/>
          </p:cNvSpPr>
          <p:nvPr/>
        </p:nvSpPr>
        <p:spPr bwMode="auto">
          <a:xfrm>
            <a:off x="5578475" y="238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34" name="Line 14"/>
          <p:cNvSpPr>
            <a:spLocks noChangeShapeType="1"/>
          </p:cNvSpPr>
          <p:nvPr/>
        </p:nvSpPr>
        <p:spPr bwMode="auto">
          <a:xfrm>
            <a:off x="6264275" y="238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35" name="Line 15"/>
          <p:cNvSpPr>
            <a:spLocks noChangeShapeType="1"/>
          </p:cNvSpPr>
          <p:nvPr/>
        </p:nvSpPr>
        <p:spPr bwMode="auto">
          <a:xfrm>
            <a:off x="6950075" y="238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36" name="Line 16"/>
          <p:cNvSpPr>
            <a:spLocks noChangeShapeType="1"/>
          </p:cNvSpPr>
          <p:nvPr/>
        </p:nvSpPr>
        <p:spPr bwMode="auto">
          <a:xfrm>
            <a:off x="7597775" y="238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37" name="Text Box 17"/>
          <p:cNvSpPr txBox="1">
            <a:spLocks noChangeArrowheads="1"/>
          </p:cNvSpPr>
          <p:nvPr/>
        </p:nvSpPr>
        <p:spPr bwMode="auto">
          <a:xfrm>
            <a:off x="2546350" y="2197100"/>
            <a:ext cx="5295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  <a:r>
              <a:rPr lang="en-US" sz="1400" b="0">
                <a:latin typeface="Times New Roman" pitchFamily="18" charset="0"/>
              </a:rPr>
              <a:t>              C</a:t>
            </a:r>
            <a:r>
              <a:rPr lang="en-US" sz="1400" b="0" baseline="-25000">
                <a:latin typeface="Times New Roman" pitchFamily="18" charset="0"/>
              </a:rPr>
              <a:t>2  </a:t>
            </a:r>
            <a:r>
              <a:rPr lang="en-US" sz="1400" b="0">
                <a:latin typeface="Times New Roman" pitchFamily="18" charset="0"/>
              </a:rPr>
              <a:t>            C</a:t>
            </a:r>
            <a:r>
              <a:rPr lang="en-US" sz="1400" b="0" baseline="-25000">
                <a:latin typeface="Times New Roman" pitchFamily="18" charset="0"/>
              </a:rPr>
              <a:t>3</a:t>
            </a:r>
            <a:r>
              <a:rPr lang="en-US" sz="1400" b="0">
                <a:latin typeface="Times New Roman" pitchFamily="18" charset="0"/>
              </a:rPr>
              <a:t>            C</a:t>
            </a:r>
            <a:r>
              <a:rPr lang="en-US" sz="1400" b="0" baseline="-25000">
                <a:latin typeface="Times New Roman" pitchFamily="18" charset="0"/>
              </a:rPr>
              <a:t>4</a:t>
            </a:r>
            <a:r>
              <a:rPr lang="en-US" sz="1400" b="0">
                <a:latin typeface="Times New Roman" pitchFamily="18" charset="0"/>
              </a:rPr>
              <a:t>            C</a:t>
            </a:r>
            <a:r>
              <a:rPr lang="en-US" sz="1400" b="0" baseline="-25000">
                <a:latin typeface="Times New Roman" pitchFamily="18" charset="0"/>
              </a:rPr>
              <a:t>5</a:t>
            </a:r>
            <a:r>
              <a:rPr lang="en-US" sz="1400" b="0">
                <a:latin typeface="Times New Roman" pitchFamily="18" charset="0"/>
              </a:rPr>
              <a:t>           C</a:t>
            </a:r>
            <a:r>
              <a:rPr lang="en-US" sz="1400" b="0" baseline="-25000">
                <a:latin typeface="Times New Roman" pitchFamily="18" charset="0"/>
              </a:rPr>
              <a:t>6</a:t>
            </a:r>
            <a:r>
              <a:rPr lang="en-US" sz="1400" b="0">
                <a:latin typeface="Times New Roman" pitchFamily="18" charset="0"/>
              </a:rPr>
              <a:t>          C</a:t>
            </a:r>
            <a:r>
              <a:rPr lang="en-US" sz="1400" b="0" baseline="-25000">
                <a:latin typeface="Times New Roman" pitchFamily="18" charset="0"/>
              </a:rPr>
              <a:t>7</a:t>
            </a:r>
            <a:r>
              <a:rPr lang="en-US" sz="1400" b="0">
                <a:latin typeface="Times New Roman" pitchFamily="18" charset="0"/>
              </a:rPr>
              <a:t>           C</a:t>
            </a:r>
            <a:r>
              <a:rPr lang="en-US" sz="1400" b="0" baseline="-25000">
                <a:latin typeface="Times New Roman" pitchFamily="18" charset="0"/>
              </a:rPr>
              <a:t>8</a:t>
            </a:r>
          </a:p>
        </p:txBody>
      </p:sp>
      <p:sp>
        <p:nvSpPr>
          <p:cNvPr id="619538" name="Line 18"/>
          <p:cNvSpPr>
            <a:spLocks noChangeShapeType="1"/>
          </p:cNvSpPr>
          <p:nvPr/>
        </p:nvSpPr>
        <p:spPr bwMode="auto">
          <a:xfrm>
            <a:off x="2057400" y="2463800"/>
            <a:ext cx="5562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39" name="Line 19"/>
          <p:cNvSpPr>
            <a:spLocks noChangeShapeType="1"/>
          </p:cNvSpPr>
          <p:nvPr/>
        </p:nvSpPr>
        <p:spPr bwMode="auto">
          <a:xfrm>
            <a:off x="1447800" y="3060700"/>
            <a:ext cx="6324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40" name="Line 20"/>
          <p:cNvSpPr>
            <a:spLocks noChangeShapeType="1"/>
          </p:cNvSpPr>
          <p:nvPr/>
        </p:nvSpPr>
        <p:spPr bwMode="auto">
          <a:xfrm>
            <a:off x="1447800" y="1866900"/>
            <a:ext cx="6324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41" name="Line 21"/>
          <p:cNvSpPr>
            <a:spLocks noChangeShapeType="1"/>
          </p:cNvSpPr>
          <p:nvPr/>
        </p:nvSpPr>
        <p:spPr bwMode="auto">
          <a:xfrm>
            <a:off x="2057400" y="1574800"/>
            <a:ext cx="5638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42" name="Line 22"/>
          <p:cNvSpPr>
            <a:spLocks noChangeShapeType="1"/>
          </p:cNvSpPr>
          <p:nvPr/>
        </p:nvSpPr>
        <p:spPr bwMode="auto">
          <a:xfrm flipH="1">
            <a:off x="2133600" y="2451100"/>
            <a:ext cx="698500" cy="6111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43" name="Line 23"/>
          <p:cNvSpPr>
            <a:spLocks noChangeShapeType="1"/>
          </p:cNvSpPr>
          <p:nvPr/>
        </p:nvSpPr>
        <p:spPr bwMode="auto">
          <a:xfrm rot="5039392" flipH="1">
            <a:off x="3510757" y="1859756"/>
            <a:ext cx="698500" cy="6111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44" name="Line 24"/>
          <p:cNvSpPr>
            <a:spLocks noChangeShapeType="1"/>
          </p:cNvSpPr>
          <p:nvPr/>
        </p:nvSpPr>
        <p:spPr bwMode="auto">
          <a:xfrm rot="-5039392">
            <a:off x="5569744" y="1847056"/>
            <a:ext cx="698500" cy="6111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45" name="Line 25"/>
          <p:cNvSpPr>
            <a:spLocks noChangeShapeType="1"/>
          </p:cNvSpPr>
          <p:nvPr/>
        </p:nvSpPr>
        <p:spPr bwMode="auto">
          <a:xfrm rot="5039392" flipV="1">
            <a:off x="6941344" y="2456656"/>
            <a:ext cx="698500" cy="6111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46" name="Line 26"/>
          <p:cNvSpPr>
            <a:spLocks noChangeShapeType="1"/>
          </p:cNvSpPr>
          <p:nvPr/>
        </p:nvSpPr>
        <p:spPr bwMode="auto">
          <a:xfrm>
            <a:off x="4889500" y="1574800"/>
            <a:ext cx="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47" name="Line 27"/>
          <p:cNvSpPr>
            <a:spLocks noChangeShapeType="1"/>
          </p:cNvSpPr>
          <p:nvPr/>
        </p:nvSpPr>
        <p:spPr bwMode="auto">
          <a:xfrm>
            <a:off x="7594600" y="2514600"/>
            <a:ext cx="0" cy="838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9548" name="Text Box 28"/>
          <p:cNvSpPr txBox="1">
            <a:spLocks noChangeArrowheads="1"/>
          </p:cNvSpPr>
          <p:nvPr/>
        </p:nvSpPr>
        <p:spPr bwMode="auto">
          <a:xfrm>
            <a:off x="1828800" y="27305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1400" b="0" baseline="-2500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19549" name="Text Box 29"/>
          <p:cNvSpPr txBox="1">
            <a:spLocks noChangeArrowheads="1"/>
          </p:cNvSpPr>
          <p:nvPr/>
        </p:nvSpPr>
        <p:spPr bwMode="auto">
          <a:xfrm>
            <a:off x="2209800" y="21717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1400" b="0" baseline="-25000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619550" name="Text Box 30"/>
          <p:cNvSpPr txBox="1">
            <a:spLocks noChangeArrowheads="1"/>
          </p:cNvSpPr>
          <p:nvPr/>
        </p:nvSpPr>
        <p:spPr bwMode="auto">
          <a:xfrm>
            <a:off x="3187700" y="15494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1400" b="0" baseline="-2500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19551" name="Text Box 31"/>
          <p:cNvSpPr txBox="1">
            <a:spLocks noChangeArrowheads="1"/>
          </p:cNvSpPr>
          <p:nvPr/>
        </p:nvSpPr>
        <p:spPr bwMode="auto">
          <a:xfrm>
            <a:off x="4800600" y="12192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1400" b="0" baseline="-25000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619552" name="Text Box 32"/>
          <p:cNvSpPr txBox="1">
            <a:spLocks noChangeArrowheads="1"/>
          </p:cNvSpPr>
          <p:nvPr/>
        </p:nvSpPr>
        <p:spPr bwMode="auto">
          <a:xfrm>
            <a:off x="6273800" y="15748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1400" b="0" baseline="-25000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619553" name="Text Box 33"/>
          <p:cNvSpPr txBox="1">
            <a:spLocks noChangeArrowheads="1"/>
          </p:cNvSpPr>
          <p:nvPr/>
        </p:nvSpPr>
        <p:spPr bwMode="auto">
          <a:xfrm>
            <a:off x="7188200" y="21463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1400" b="0" baseline="-25000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619554" name="Text Box 34"/>
          <p:cNvSpPr txBox="1">
            <a:spLocks noChangeArrowheads="1"/>
          </p:cNvSpPr>
          <p:nvPr/>
        </p:nvSpPr>
        <p:spPr bwMode="auto">
          <a:xfrm>
            <a:off x="7632700" y="28829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1400" b="0" baseline="-25000">
                <a:solidFill>
                  <a:srgbClr val="FF00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619555" name="Text Box 35"/>
          <p:cNvSpPr txBox="1">
            <a:spLocks noChangeArrowheads="1"/>
          </p:cNvSpPr>
          <p:nvPr/>
        </p:nvSpPr>
        <p:spPr bwMode="auto">
          <a:xfrm>
            <a:off x="7518400" y="33020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1400" b="0" baseline="-25000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619556" name="Oval 36"/>
          <p:cNvSpPr>
            <a:spLocks noChangeArrowheads="1"/>
          </p:cNvSpPr>
          <p:nvPr/>
        </p:nvSpPr>
        <p:spPr bwMode="auto">
          <a:xfrm>
            <a:off x="2057400" y="3314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57" name="Oval 37"/>
          <p:cNvSpPr>
            <a:spLocks noChangeArrowheads="1"/>
          </p:cNvSpPr>
          <p:nvPr/>
        </p:nvSpPr>
        <p:spPr bwMode="auto">
          <a:xfrm>
            <a:off x="2108200" y="302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58" name="Oval 38"/>
          <p:cNvSpPr>
            <a:spLocks noChangeArrowheads="1"/>
          </p:cNvSpPr>
          <p:nvPr/>
        </p:nvSpPr>
        <p:spPr bwMode="auto">
          <a:xfrm>
            <a:off x="2438400" y="2425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59" name="Oval 39"/>
          <p:cNvSpPr>
            <a:spLocks noChangeArrowheads="1"/>
          </p:cNvSpPr>
          <p:nvPr/>
        </p:nvSpPr>
        <p:spPr bwMode="auto">
          <a:xfrm>
            <a:off x="3479800" y="18161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60" name="Oval 40"/>
          <p:cNvSpPr>
            <a:spLocks noChangeArrowheads="1"/>
          </p:cNvSpPr>
          <p:nvPr/>
        </p:nvSpPr>
        <p:spPr bwMode="auto">
          <a:xfrm>
            <a:off x="4851400" y="1536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61" name="Oval 41"/>
          <p:cNvSpPr>
            <a:spLocks noChangeArrowheads="1"/>
          </p:cNvSpPr>
          <p:nvPr/>
        </p:nvSpPr>
        <p:spPr bwMode="auto">
          <a:xfrm>
            <a:off x="6248400" y="18161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62" name="Oval 42"/>
          <p:cNvSpPr>
            <a:spLocks noChangeArrowheads="1"/>
          </p:cNvSpPr>
          <p:nvPr/>
        </p:nvSpPr>
        <p:spPr bwMode="auto">
          <a:xfrm>
            <a:off x="7200900" y="2425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63" name="Oval 43"/>
          <p:cNvSpPr>
            <a:spLocks noChangeArrowheads="1"/>
          </p:cNvSpPr>
          <p:nvPr/>
        </p:nvSpPr>
        <p:spPr bwMode="auto">
          <a:xfrm>
            <a:off x="7556500" y="302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64" name="Oval 44"/>
          <p:cNvSpPr>
            <a:spLocks noChangeArrowheads="1"/>
          </p:cNvSpPr>
          <p:nvPr/>
        </p:nvSpPr>
        <p:spPr bwMode="auto">
          <a:xfrm>
            <a:off x="7594600" y="3314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914400" y="1333500"/>
            <a:ext cx="2292350" cy="1968500"/>
            <a:chOff x="384" y="1472"/>
            <a:chExt cx="1444" cy="1240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384" y="1472"/>
              <a:ext cx="1444" cy="1240"/>
              <a:chOff x="384" y="1472"/>
              <a:chExt cx="1444" cy="1240"/>
            </a:xfrm>
          </p:grpSpPr>
          <p:sp>
            <p:nvSpPr>
              <p:cNvPr id="140359" name="Text Box 47"/>
              <p:cNvSpPr txBox="1">
                <a:spLocks noChangeArrowheads="1"/>
              </p:cNvSpPr>
              <p:nvPr/>
            </p:nvSpPr>
            <p:spPr bwMode="auto">
              <a:xfrm>
                <a:off x="576" y="2496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40360" name="Text Box 48"/>
              <p:cNvSpPr txBox="1">
                <a:spLocks noChangeArrowheads="1"/>
              </p:cNvSpPr>
              <p:nvPr/>
            </p:nvSpPr>
            <p:spPr bwMode="auto">
              <a:xfrm>
                <a:off x="384" y="211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40361" name="Text Box 49"/>
              <p:cNvSpPr txBox="1">
                <a:spLocks noChangeArrowheads="1"/>
              </p:cNvSpPr>
              <p:nvPr/>
            </p:nvSpPr>
            <p:spPr bwMode="auto">
              <a:xfrm>
                <a:off x="576" y="1680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0362" name="Text Box 50"/>
              <p:cNvSpPr txBox="1">
                <a:spLocks noChangeArrowheads="1"/>
              </p:cNvSpPr>
              <p:nvPr/>
            </p:nvSpPr>
            <p:spPr bwMode="auto">
              <a:xfrm>
                <a:off x="1056" y="1472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0363" name="Text Box 51"/>
              <p:cNvSpPr txBox="1">
                <a:spLocks noChangeArrowheads="1"/>
              </p:cNvSpPr>
              <p:nvPr/>
            </p:nvSpPr>
            <p:spPr bwMode="auto">
              <a:xfrm>
                <a:off x="1504" y="1688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40364" name="Text Box 52"/>
              <p:cNvSpPr txBox="1">
                <a:spLocks noChangeArrowheads="1"/>
              </p:cNvSpPr>
              <p:nvPr/>
            </p:nvSpPr>
            <p:spPr bwMode="auto">
              <a:xfrm>
                <a:off x="1656" y="2088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0365" name="Text Box 53"/>
              <p:cNvSpPr txBox="1">
                <a:spLocks noChangeArrowheads="1"/>
              </p:cNvSpPr>
              <p:nvPr/>
            </p:nvSpPr>
            <p:spPr bwMode="auto">
              <a:xfrm>
                <a:off x="1504" y="2520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7</a:t>
                </a:r>
              </a:p>
            </p:txBody>
          </p:sp>
        </p:grpSp>
        <p:sp>
          <p:nvSpPr>
            <p:cNvPr id="140358" name="Text Box 54"/>
            <p:cNvSpPr txBox="1">
              <a:spLocks noChangeArrowheads="1"/>
            </p:cNvSpPr>
            <p:nvPr/>
          </p:nvSpPr>
          <p:spPr bwMode="auto">
            <a:xfrm>
              <a:off x="974" y="1999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619575" name="Arc 55"/>
          <p:cNvSpPr>
            <a:spLocks/>
          </p:cNvSpPr>
          <p:nvPr/>
        </p:nvSpPr>
        <p:spPr bwMode="auto">
          <a:xfrm rot="-5943100">
            <a:off x="1035051" y="1538287"/>
            <a:ext cx="838200" cy="593725"/>
          </a:xfrm>
          <a:custGeom>
            <a:avLst/>
            <a:gdLst>
              <a:gd name="T0" fmla="*/ 2147483647 w 21600"/>
              <a:gd name="T1" fmla="*/ 0 h 15303"/>
              <a:gd name="T2" fmla="*/ 2147483647 w 21600"/>
              <a:gd name="T3" fmla="*/ 2147483647 h 15303"/>
              <a:gd name="T4" fmla="*/ 0 w 21600"/>
              <a:gd name="T5" fmla="*/ 2147483647 h 15303"/>
              <a:gd name="T6" fmla="*/ 0 60000 65536"/>
              <a:gd name="T7" fmla="*/ 0 60000 65536"/>
              <a:gd name="T8" fmla="*/ 0 60000 65536"/>
              <a:gd name="T9" fmla="*/ 0 w 21600"/>
              <a:gd name="T10" fmla="*/ 0 h 15303"/>
              <a:gd name="T11" fmla="*/ 21600 w 21600"/>
              <a:gd name="T12" fmla="*/ 15303 h 153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303" fill="none" extrusionOk="0">
                <a:moveTo>
                  <a:pt x="15243" y="0"/>
                </a:moveTo>
                <a:cubicBezTo>
                  <a:pt x="19312" y="4053"/>
                  <a:pt x="21600" y="9559"/>
                  <a:pt x="21600" y="15303"/>
                </a:cubicBezTo>
              </a:path>
              <a:path w="21600" h="15303" stroke="0" extrusionOk="0">
                <a:moveTo>
                  <a:pt x="15243" y="0"/>
                </a:moveTo>
                <a:cubicBezTo>
                  <a:pt x="19312" y="4053"/>
                  <a:pt x="21600" y="9559"/>
                  <a:pt x="21600" y="15303"/>
                </a:cubicBezTo>
                <a:lnTo>
                  <a:pt x="0" y="15303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76" name="Arc 56"/>
          <p:cNvSpPr>
            <a:spLocks/>
          </p:cNvSpPr>
          <p:nvPr/>
        </p:nvSpPr>
        <p:spPr bwMode="auto">
          <a:xfrm flipH="1">
            <a:off x="2108200" y="1587500"/>
            <a:ext cx="2819400" cy="1752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9577" name="Arc 57"/>
          <p:cNvSpPr>
            <a:spLocks/>
          </p:cNvSpPr>
          <p:nvPr/>
        </p:nvSpPr>
        <p:spPr bwMode="auto">
          <a:xfrm>
            <a:off x="4800600" y="1587500"/>
            <a:ext cx="2819400" cy="1752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2057400" y="3644900"/>
            <a:ext cx="5562600" cy="457200"/>
            <a:chOff x="1104" y="2928"/>
            <a:chExt cx="3504" cy="288"/>
          </a:xfrm>
        </p:grpSpPr>
        <p:sp>
          <p:nvSpPr>
            <p:cNvPr id="140352" name="Line 59"/>
            <p:cNvSpPr>
              <a:spLocks noChangeShapeType="1"/>
            </p:cNvSpPr>
            <p:nvPr/>
          </p:nvSpPr>
          <p:spPr bwMode="auto">
            <a:xfrm>
              <a:off x="1120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53" name="Line 60"/>
            <p:cNvSpPr>
              <a:spLocks noChangeShapeType="1"/>
            </p:cNvSpPr>
            <p:nvPr/>
          </p:nvSpPr>
          <p:spPr bwMode="auto">
            <a:xfrm>
              <a:off x="4608" y="297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54" name="Line 61"/>
            <p:cNvSpPr>
              <a:spLocks noChangeShapeType="1"/>
            </p:cNvSpPr>
            <p:nvPr/>
          </p:nvSpPr>
          <p:spPr bwMode="auto">
            <a:xfrm flipH="1">
              <a:off x="1104" y="307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55" name="Line 62"/>
            <p:cNvSpPr>
              <a:spLocks noChangeShapeType="1"/>
            </p:cNvSpPr>
            <p:nvPr/>
          </p:nvSpPr>
          <p:spPr bwMode="auto">
            <a:xfrm>
              <a:off x="3168" y="3072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356" name="Text Box 63"/>
            <p:cNvSpPr txBox="1">
              <a:spLocks noChangeArrowheads="1"/>
            </p:cNvSpPr>
            <p:nvPr/>
          </p:nvSpPr>
          <p:spPr bwMode="auto">
            <a:xfrm>
              <a:off x="2688" y="2976"/>
              <a:ext cx="48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D</a:t>
              </a:r>
              <a:endParaRPr lang="en-US" sz="1400" b="0">
                <a:latin typeface="Times New Roman" pitchFamily="18" charset="0"/>
              </a:endParaRPr>
            </a:p>
          </p:txBody>
        </p:sp>
      </p:grpSp>
      <p:sp>
        <p:nvSpPr>
          <p:cNvPr id="140338" name="Text Box 64"/>
          <p:cNvSpPr txBox="1">
            <a:spLocks noChangeArrowheads="1"/>
          </p:cNvSpPr>
          <p:nvPr/>
        </p:nvSpPr>
        <p:spPr bwMode="auto">
          <a:xfrm>
            <a:off x="7696200" y="185738"/>
            <a:ext cx="132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0" u="sng">
                <a:solidFill>
                  <a:srgbClr val="FF0066"/>
                </a:solidFill>
                <a:latin typeface="Arial Black" pitchFamily="34" charset="0"/>
              </a:rPr>
              <a:t>CYCLOID</a:t>
            </a:r>
          </a:p>
        </p:txBody>
      </p: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304800" y="152400"/>
            <a:ext cx="5824538" cy="609600"/>
            <a:chOff x="326" y="288"/>
            <a:chExt cx="3669" cy="384"/>
          </a:xfrm>
        </p:grpSpPr>
        <p:sp>
          <p:nvSpPr>
            <p:cNvPr id="140350" name="Rectangle 69"/>
            <p:cNvSpPr>
              <a:spLocks noChangeArrowheads="1"/>
            </p:cNvSpPr>
            <p:nvPr/>
          </p:nvSpPr>
          <p:spPr bwMode="auto">
            <a:xfrm>
              <a:off x="336" y="288"/>
              <a:ext cx="3600" cy="38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51" name="Text Box 70"/>
            <p:cNvSpPr txBox="1">
              <a:spLocks noChangeArrowheads="1"/>
            </p:cNvSpPr>
            <p:nvPr/>
          </p:nvSpPr>
          <p:spPr bwMode="auto">
            <a:xfrm>
              <a:off x="326" y="311"/>
              <a:ext cx="3669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FFFF99"/>
                  </a:solidFill>
                  <a:latin typeface="Times New Roman" pitchFamily="18" charset="0"/>
                </a:rPr>
                <a:t>PROBLEM 22:</a:t>
              </a:r>
              <a:r>
                <a:rPr lang="en-US" sz="1200" b="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r>
                <a:rPr lang="en-US" sz="1200">
                  <a:solidFill>
                    <a:schemeClr val="bg1"/>
                  </a:solidFill>
                  <a:latin typeface="Times New Roman" pitchFamily="18" charset="0"/>
                </a:rPr>
                <a:t>DRAW LOCUS OF A POINT ON THE PERIPHERY OF A CIRCLE </a:t>
              </a:r>
            </a:p>
            <a:p>
              <a:r>
                <a:rPr lang="en-US" sz="1200">
                  <a:solidFill>
                    <a:schemeClr val="bg1"/>
                  </a:solidFill>
                  <a:latin typeface="Times New Roman" pitchFamily="18" charset="0"/>
                </a:rPr>
                <a:t>WHICH ROLLS ON STRAIGHT LINE PATH. </a:t>
              </a:r>
              <a:r>
                <a:rPr lang="en-US" sz="1400">
                  <a:solidFill>
                    <a:schemeClr val="bg1"/>
                  </a:solidFill>
                  <a:latin typeface="Times New Roman" pitchFamily="18" charset="0"/>
                </a:rPr>
                <a:t>Take Circle diameter as 50 mm</a:t>
              </a:r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381000" y="4572000"/>
            <a:ext cx="8459788" cy="2057400"/>
            <a:chOff x="240" y="2880"/>
            <a:chExt cx="5329" cy="1296"/>
          </a:xfrm>
        </p:grpSpPr>
        <p:sp>
          <p:nvSpPr>
            <p:cNvPr id="140348" name="AutoShape 66"/>
            <p:cNvSpPr>
              <a:spLocks noChangeArrowheads="1"/>
            </p:cNvSpPr>
            <p:nvPr/>
          </p:nvSpPr>
          <p:spPr bwMode="auto">
            <a:xfrm>
              <a:off x="240" y="2880"/>
              <a:ext cx="5280" cy="1296"/>
            </a:xfrm>
            <a:prstGeom prst="wedgeRectCallout">
              <a:avLst>
                <a:gd name="adj1" fmla="val 4546"/>
                <a:gd name="adj2" fmla="val -68903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200" b="0">
                <a:solidFill>
                  <a:srgbClr val="FFFF99"/>
                </a:solidFill>
                <a:latin typeface="Times New Roman" pitchFamily="18" charset="0"/>
              </a:endParaRPr>
            </a:p>
          </p:txBody>
        </p:sp>
        <p:sp>
          <p:nvSpPr>
            <p:cNvPr id="140349" name="Text Box 71"/>
            <p:cNvSpPr txBox="1">
              <a:spLocks noChangeArrowheads="1"/>
            </p:cNvSpPr>
            <p:nvPr/>
          </p:nvSpPr>
          <p:spPr bwMode="auto">
            <a:xfrm>
              <a:off x="240" y="2897"/>
              <a:ext cx="5329" cy="11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300" i="1"/>
                <a:t>Solution Steps:</a:t>
              </a:r>
              <a:endParaRPr lang="en-US" sz="1300" b="0"/>
            </a:p>
            <a:p>
              <a:r>
                <a:rPr lang="en-US" sz="1300" b="0"/>
                <a:t>1)      From center C draw a horizontal line equal to  </a:t>
              </a:r>
              <a:r>
                <a:rPr lang="en-US" sz="1300" b="0">
                  <a:sym typeface="Symbol" pitchFamily="18" charset="2"/>
                </a:rPr>
                <a:t>D</a:t>
              </a:r>
              <a:r>
                <a:rPr lang="en-US" sz="1300" b="0"/>
                <a:t> distance.</a:t>
              </a:r>
            </a:p>
            <a:p>
              <a:r>
                <a:rPr lang="en-US" sz="1300" b="0"/>
                <a:t>2)      Divide </a:t>
              </a:r>
              <a:r>
                <a:rPr lang="en-US" sz="1300" b="0">
                  <a:sym typeface="Symbol" pitchFamily="18" charset="2"/>
                </a:rPr>
                <a:t>D</a:t>
              </a:r>
              <a:r>
                <a:rPr lang="en-US" sz="1300" b="0"/>
                <a:t> distance into 8 number of equal parts and name them C1, C2, C3__ etc.</a:t>
              </a:r>
              <a:endParaRPr lang="en-US" sz="1300" b="0">
                <a:sym typeface="Symbol" pitchFamily="18" charset="2"/>
              </a:endParaRPr>
            </a:p>
            <a:p>
              <a:r>
                <a:rPr lang="en-US" sz="1300" b="0">
                  <a:sym typeface="Symbol" pitchFamily="18" charset="2"/>
                </a:rPr>
                <a:t>3)      Divide the circle also into 8 number of equal parts and in clock wise direction, after P name 1, 2, 3 up to 8.</a:t>
              </a:r>
            </a:p>
            <a:p>
              <a:r>
                <a:rPr lang="en-US" sz="1300" b="0">
                  <a:sym typeface="Symbol" pitchFamily="18" charset="2"/>
                </a:rPr>
                <a:t>4)      From all these points on circle draw horizontal lines. (parallel to locus of C)</a:t>
              </a:r>
            </a:p>
            <a:p>
              <a:r>
                <a:rPr lang="en-US" sz="1300" b="0">
                  <a:sym typeface="Symbol" pitchFamily="18" charset="2"/>
                </a:rPr>
                <a:t>5)      With a fixed distance C-P in compass, C1 as center, mark a point on horizontal line from 1. Name it P.</a:t>
              </a:r>
            </a:p>
            <a:p>
              <a:r>
                <a:rPr lang="en-US" sz="1300" b="0">
                  <a:sym typeface="Symbol" pitchFamily="18" charset="2"/>
                </a:rPr>
                <a:t>6)      Repeat this procedure from C2, C3, C4 upto C8 as centers. Mark points P2, P3, P4, P5 up to P8 on the    </a:t>
              </a:r>
            </a:p>
            <a:p>
              <a:r>
                <a:rPr lang="en-US" sz="1300" b="0">
                  <a:sym typeface="Symbol" pitchFamily="18" charset="2"/>
                </a:rPr>
                <a:t>         horizontal lines drawn from 2, 3, 4, 5, 6, 7 respectively.</a:t>
              </a:r>
            </a:p>
            <a:p>
              <a:r>
                <a:rPr lang="en-US" sz="1300" b="0">
                  <a:sym typeface="Symbol" pitchFamily="18" charset="2"/>
                </a:rPr>
                <a:t>7)      Join all these points by curve. </a:t>
              </a:r>
              <a:r>
                <a:rPr lang="en-US" sz="1300">
                  <a:sym typeface="Symbol" pitchFamily="18" charset="2"/>
                </a:rPr>
                <a:t>It is Cycloid</a:t>
              </a:r>
              <a:r>
                <a:rPr lang="en-US" sz="1300" b="0">
                  <a:sym typeface="Symbol" pitchFamily="18" charset="2"/>
                </a:rPr>
                <a:t>.</a:t>
              </a:r>
            </a:p>
          </p:txBody>
        </p:sp>
      </p:grp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40342" name="AutoShape 8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43" name="AutoShape 8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44" name="AutoShape 8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45" name="AutoShape 8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46" name="AutoShape 8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47" name="AutoShape 8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9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9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9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9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9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9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61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9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9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9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9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9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9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9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9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9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9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9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9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9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9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9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9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9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19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9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9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9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19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9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19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19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19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9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19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19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19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19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19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19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19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19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19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9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19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19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19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19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1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19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19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619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19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19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19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19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19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19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619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619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19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19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619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19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19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19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19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19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19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19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619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619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19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619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619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19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19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19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619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19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19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619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619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619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619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619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619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619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619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619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619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61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61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619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619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619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619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619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619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619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619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619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619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619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619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619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619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619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619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619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619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61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61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2" dur="500"/>
                                        <p:tgtEl>
                                          <p:spTgt spid="61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7" dur="500"/>
                                        <p:tgtEl>
                                          <p:spTgt spid="61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522" grpId="0" animBg="1"/>
      <p:bldP spid="619523" grpId="0" animBg="1"/>
      <p:bldP spid="619524" grpId="0" animBg="1"/>
      <p:bldP spid="619525" grpId="0" animBg="1"/>
      <p:bldP spid="619526" grpId="0" animBg="1"/>
      <p:bldP spid="619527" grpId="0" animBg="1"/>
      <p:bldP spid="619528" grpId="0" autoUpdateAnimBg="0"/>
      <p:bldP spid="619529" grpId="0" animBg="1"/>
      <p:bldP spid="619530" grpId="0" animBg="1"/>
      <p:bldP spid="619531" grpId="0" animBg="1"/>
      <p:bldP spid="619532" grpId="0" animBg="1"/>
      <p:bldP spid="619533" grpId="0" animBg="1"/>
      <p:bldP spid="619534" grpId="0" animBg="1"/>
      <p:bldP spid="619535" grpId="0" animBg="1"/>
      <p:bldP spid="619536" grpId="0" animBg="1"/>
      <p:bldP spid="619537" grpId="0" autoUpdateAnimBg="0"/>
      <p:bldP spid="619538" grpId="0" animBg="1"/>
      <p:bldP spid="619539" grpId="0" animBg="1"/>
      <p:bldP spid="619540" grpId="0" animBg="1"/>
      <p:bldP spid="619541" grpId="0" animBg="1"/>
      <p:bldP spid="619542" grpId="0" animBg="1"/>
      <p:bldP spid="619543" grpId="0" animBg="1"/>
      <p:bldP spid="619544" grpId="0" animBg="1"/>
      <p:bldP spid="619545" grpId="0" animBg="1"/>
      <p:bldP spid="619546" grpId="0" animBg="1"/>
      <p:bldP spid="619547" grpId="0" animBg="1"/>
      <p:bldP spid="619548" grpId="0" autoUpdateAnimBg="0"/>
      <p:bldP spid="619549" grpId="0" autoUpdateAnimBg="0"/>
      <p:bldP spid="619550" grpId="0" autoUpdateAnimBg="0"/>
      <p:bldP spid="619551" grpId="0" autoUpdateAnimBg="0"/>
      <p:bldP spid="619552" grpId="0" autoUpdateAnimBg="0"/>
      <p:bldP spid="619553" grpId="0" autoUpdateAnimBg="0"/>
      <p:bldP spid="619554" grpId="0" autoUpdateAnimBg="0"/>
      <p:bldP spid="619555" grpId="0" autoUpdateAnimBg="0"/>
      <p:bldP spid="619556" grpId="0" animBg="1"/>
      <p:bldP spid="619557" grpId="0" animBg="1"/>
      <p:bldP spid="619558" grpId="0" animBg="1"/>
      <p:bldP spid="619559" grpId="0" animBg="1"/>
      <p:bldP spid="619560" grpId="0" animBg="1"/>
      <p:bldP spid="619561" grpId="0" animBg="1"/>
      <p:bldP spid="619562" grpId="0" animBg="1"/>
      <p:bldP spid="619563" grpId="0" animBg="1"/>
      <p:bldP spid="619564" grpId="0" animBg="1"/>
      <p:bldP spid="619575" grpId="0" animBg="1"/>
      <p:bldP spid="619576" grpId="0" animBg="1"/>
      <p:bldP spid="6195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Oval 2"/>
          <p:cNvSpPr>
            <a:spLocks noChangeArrowheads="1"/>
          </p:cNvSpPr>
          <p:nvPr/>
        </p:nvSpPr>
        <p:spPr bwMode="auto">
          <a:xfrm rot="13558">
            <a:off x="4140200" y="2471738"/>
            <a:ext cx="1193800" cy="11938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595" name="Line 3"/>
          <p:cNvSpPr>
            <a:spLocks noChangeShapeType="1"/>
          </p:cNvSpPr>
          <p:nvPr/>
        </p:nvSpPr>
        <p:spPr bwMode="auto">
          <a:xfrm rot="3748523">
            <a:off x="3644106" y="3920332"/>
            <a:ext cx="3044825" cy="15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596" name="Line 4"/>
          <p:cNvSpPr>
            <a:spLocks noChangeShapeType="1"/>
          </p:cNvSpPr>
          <p:nvPr/>
        </p:nvSpPr>
        <p:spPr bwMode="auto">
          <a:xfrm rot="-890366">
            <a:off x="5791200" y="4876800"/>
            <a:ext cx="3124200" cy="15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694613" y="4033838"/>
            <a:ext cx="1219200" cy="1193800"/>
            <a:chOff x="3695" y="2376"/>
            <a:chExt cx="768" cy="752"/>
          </a:xfrm>
        </p:grpSpPr>
        <p:sp>
          <p:nvSpPr>
            <p:cNvPr id="143470" name="Oval 6"/>
            <p:cNvSpPr>
              <a:spLocks noChangeArrowheads="1"/>
            </p:cNvSpPr>
            <p:nvPr/>
          </p:nvSpPr>
          <p:spPr bwMode="auto">
            <a:xfrm rot="926136">
              <a:off x="3696" y="2376"/>
              <a:ext cx="752" cy="75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1" name="Line 7"/>
            <p:cNvSpPr>
              <a:spLocks noChangeShapeType="1"/>
            </p:cNvSpPr>
            <p:nvPr/>
          </p:nvSpPr>
          <p:spPr bwMode="auto">
            <a:xfrm rot="-893284">
              <a:off x="3695" y="2754"/>
              <a:ext cx="768" cy="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2" name="Line 8"/>
            <p:cNvSpPr>
              <a:spLocks noChangeShapeType="1"/>
            </p:cNvSpPr>
            <p:nvPr/>
          </p:nvSpPr>
          <p:spPr bwMode="auto">
            <a:xfrm rot="4698300" flipV="1">
              <a:off x="3816" y="2491"/>
              <a:ext cx="528" cy="5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3" name="Line 9"/>
            <p:cNvSpPr>
              <a:spLocks noChangeShapeType="1"/>
            </p:cNvSpPr>
            <p:nvPr/>
          </p:nvSpPr>
          <p:spPr bwMode="auto">
            <a:xfrm rot="9951869" flipV="1">
              <a:off x="3813" y="2498"/>
              <a:ext cx="528" cy="5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4" name="Line 10"/>
            <p:cNvSpPr>
              <a:spLocks noChangeShapeType="1"/>
            </p:cNvSpPr>
            <p:nvPr/>
          </p:nvSpPr>
          <p:spPr bwMode="auto">
            <a:xfrm rot="912578">
              <a:off x="3917" y="2428"/>
              <a:ext cx="336" cy="67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2603" name="Line 11"/>
          <p:cNvSpPr>
            <a:spLocks noChangeShapeType="1"/>
          </p:cNvSpPr>
          <p:nvPr/>
        </p:nvSpPr>
        <p:spPr bwMode="auto">
          <a:xfrm rot="2976664">
            <a:off x="5753100" y="2527300"/>
            <a:ext cx="1371600" cy="2667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4" name="Line 12"/>
          <p:cNvSpPr>
            <a:spLocks noChangeShapeType="1"/>
          </p:cNvSpPr>
          <p:nvPr/>
        </p:nvSpPr>
        <p:spPr bwMode="auto">
          <a:xfrm rot="1501493">
            <a:off x="5118100" y="2438400"/>
            <a:ext cx="1371600" cy="2667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5" name="Line 13"/>
          <p:cNvSpPr>
            <a:spLocks noChangeShapeType="1"/>
          </p:cNvSpPr>
          <p:nvPr/>
        </p:nvSpPr>
        <p:spPr bwMode="auto">
          <a:xfrm rot="4295133">
            <a:off x="6383338" y="2916238"/>
            <a:ext cx="1193800" cy="27051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06" name="Arc 14"/>
          <p:cNvSpPr>
            <a:spLocks/>
          </p:cNvSpPr>
          <p:nvPr/>
        </p:nvSpPr>
        <p:spPr bwMode="auto">
          <a:xfrm>
            <a:off x="4203700" y="2663825"/>
            <a:ext cx="4267200" cy="2551113"/>
          </a:xfrm>
          <a:custGeom>
            <a:avLst/>
            <a:gdLst>
              <a:gd name="T0" fmla="*/ 0 w 36922"/>
              <a:gd name="T1" fmla="*/ 2147483647 h 22077"/>
              <a:gd name="T2" fmla="*/ 2147483647 w 36922"/>
              <a:gd name="T3" fmla="*/ 2147483647 h 22077"/>
              <a:gd name="T4" fmla="*/ 2147483647 w 36922"/>
              <a:gd name="T5" fmla="*/ 2147483647 h 22077"/>
              <a:gd name="T6" fmla="*/ 0 60000 65536"/>
              <a:gd name="T7" fmla="*/ 0 60000 65536"/>
              <a:gd name="T8" fmla="*/ 0 60000 65536"/>
              <a:gd name="T9" fmla="*/ 0 w 36922"/>
              <a:gd name="T10" fmla="*/ 0 h 22077"/>
              <a:gd name="T11" fmla="*/ 36922 w 36922"/>
              <a:gd name="T12" fmla="*/ 22077 h 220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922" h="22077" fill="none" extrusionOk="0">
                <a:moveTo>
                  <a:pt x="-1" y="6375"/>
                </a:moveTo>
                <a:cubicBezTo>
                  <a:pt x="4054" y="2294"/>
                  <a:pt x="9569" y="-1"/>
                  <a:pt x="15322" y="0"/>
                </a:cubicBezTo>
                <a:cubicBezTo>
                  <a:pt x="27251" y="0"/>
                  <a:pt x="36922" y="9670"/>
                  <a:pt x="36922" y="21600"/>
                </a:cubicBezTo>
                <a:cubicBezTo>
                  <a:pt x="36922" y="21759"/>
                  <a:pt x="36920" y="21918"/>
                  <a:pt x="36916" y="22076"/>
                </a:cubicBezTo>
              </a:path>
              <a:path w="36922" h="22077" stroke="0" extrusionOk="0">
                <a:moveTo>
                  <a:pt x="-1" y="6375"/>
                </a:moveTo>
                <a:cubicBezTo>
                  <a:pt x="4054" y="2294"/>
                  <a:pt x="9569" y="-1"/>
                  <a:pt x="15322" y="0"/>
                </a:cubicBezTo>
                <a:cubicBezTo>
                  <a:pt x="27251" y="0"/>
                  <a:pt x="36922" y="9670"/>
                  <a:pt x="36922" y="21600"/>
                </a:cubicBezTo>
                <a:cubicBezTo>
                  <a:pt x="36922" y="21759"/>
                  <a:pt x="36920" y="21918"/>
                  <a:pt x="36916" y="22076"/>
                </a:cubicBezTo>
                <a:lnTo>
                  <a:pt x="15322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07" name="Arc 15"/>
          <p:cNvSpPr>
            <a:spLocks/>
          </p:cNvSpPr>
          <p:nvPr/>
        </p:nvSpPr>
        <p:spPr bwMode="auto">
          <a:xfrm>
            <a:off x="4573588" y="3162300"/>
            <a:ext cx="3427412" cy="2144713"/>
          </a:xfrm>
          <a:custGeom>
            <a:avLst/>
            <a:gdLst>
              <a:gd name="T0" fmla="*/ 0 w 35454"/>
              <a:gd name="T1" fmla="*/ 2147483647 h 21600"/>
              <a:gd name="T2" fmla="*/ 2147483647 w 35454"/>
              <a:gd name="T3" fmla="*/ 2147483647 h 21600"/>
              <a:gd name="T4" fmla="*/ 2147483647 w 35454"/>
              <a:gd name="T5" fmla="*/ 2147483647 h 21600"/>
              <a:gd name="T6" fmla="*/ 0 60000 65536"/>
              <a:gd name="T7" fmla="*/ 0 60000 65536"/>
              <a:gd name="T8" fmla="*/ 0 60000 65536"/>
              <a:gd name="T9" fmla="*/ 0 w 35454"/>
              <a:gd name="T10" fmla="*/ 0 h 21600"/>
              <a:gd name="T11" fmla="*/ 35454 w 3545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454" h="21600" fill="none" extrusionOk="0">
                <a:moveTo>
                  <a:pt x="0" y="5033"/>
                </a:moveTo>
                <a:cubicBezTo>
                  <a:pt x="3886" y="1781"/>
                  <a:pt x="8792" y="-1"/>
                  <a:pt x="13860" y="0"/>
                </a:cubicBezTo>
                <a:cubicBezTo>
                  <a:pt x="25591" y="0"/>
                  <a:pt x="35178" y="9363"/>
                  <a:pt x="35454" y="21091"/>
                </a:cubicBezTo>
              </a:path>
              <a:path w="35454" h="21600" stroke="0" extrusionOk="0">
                <a:moveTo>
                  <a:pt x="0" y="5033"/>
                </a:moveTo>
                <a:cubicBezTo>
                  <a:pt x="3886" y="1781"/>
                  <a:pt x="8792" y="-1"/>
                  <a:pt x="13860" y="0"/>
                </a:cubicBezTo>
                <a:cubicBezTo>
                  <a:pt x="25591" y="0"/>
                  <a:pt x="35178" y="9363"/>
                  <a:pt x="35454" y="21091"/>
                </a:cubicBezTo>
                <a:lnTo>
                  <a:pt x="1386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08" name="Arc 16"/>
          <p:cNvSpPr>
            <a:spLocks/>
          </p:cNvSpPr>
          <p:nvPr/>
        </p:nvSpPr>
        <p:spPr bwMode="auto">
          <a:xfrm>
            <a:off x="4724400" y="2776538"/>
            <a:ext cx="3559175" cy="2400300"/>
          </a:xfrm>
          <a:custGeom>
            <a:avLst/>
            <a:gdLst>
              <a:gd name="T0" fmla="*/ 0 w 32007"/>
              <a:gd name="T1" fmla="*/ 2147483647 h 21600"/>
              <a:gd name="T2" fmla="*/ 2147483647 w 32007"/>
              <a:gd name="T3" fmla="*/ 2147483647 h 21600"/>
              <a:gd name="T4" fmla="*/ 2147483647 w 32007"/>
              <a:gd name="T5" fmla="*/ 2147483647 h 21600"/>
              <a:gd name="T6" fmla="*/ 0 60000 65536"/>
              <a:gd name="T7" fmla="*/ 0 60000 65536"/>
              <a:gd name="T8" fmla="*/ 0 60000 65536"/>
              <a:gd name="T9" fmla="*/ 0 w 32007"/>
              <a:gd name="T10" fmla="*/ 0 h 21600"/>
              <a:gd name="T11" fmla="*/ 32007 w 320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007" h="21600" fill="none" extrusionOk="0">
                <a:moveTo>
                  <a:pt x="-1" y="3007"/>
                </a:moveTo>
                <a:cubicBezTo>
                  <a:pt x="3329" y="1038"/>
                  <a:pt x="7126" y="-1"/>
                  <a:pt x="10995" y="0"/>
                </a:cubicBezTo>
                <a:cubicBezTo>
                  <a:pt x="20996" y="0"/>
                  <a:pt x="29690" y="6866"/>
                  <a:pt x="32007" y="16595"/>
                </a:cubicBezTo>
              </a:path>
              <a:path w="32007" h="21600" stroke="0" extrusionOk="0">
                <a:moveTo>
                  <a:pt x="-1" y="3007"/>
                </a:moveTo>
                <a:cubicBezTo>
                  <a:pt x="3329" y="1038"/>
                  <a:pt x="7126" y="-1"/>
                  <a:pt x="10995" y="0"/>
                </a:cubicBezTo>
                <a:cubicBezTo>
                  <a:pt x="20996" y="0"/>
                  <a:pt x="29690" y="6866"/>
                  <a:pt x="32007" y="16595"/>
                </a:cubicBezTo>
                <a:lnTo>
                  <a:pt x="10995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09" name="Arc 17"/>
          <p:cNvSpPr>
            <a:spLocks/>
          </p:cNvSpPr>
          <p:nvPr/>
        </p:nvSpPr>
        <p:spPr bwMode="auto">
          <a:xfrm>
            <a:off x="4572000" y="3386138"/>
            <a:ext cx="3236913" cy="1955800"/>
          </a:xfrm>
          <a:custGeom>
            <a:avLst/>
            <a:gdLst>
              <a:gd name="T0" fmla="*/ 0 w 36736"/>
              <a:gd name="T1" fmla="*/ 2147483647 h 21600"/>
              <a:gd name="T2" fmla="*/ 2147483647 w 36736"/>
              <a:gd name="T3" fmla="*/ 2147483647 h 21600"/>
              <a:gd name="T4" fmla="*/ 2147483647 w 36736"/>
              <a:gd name="T5" fmla="*/ 2147483647 h 21600"/>
              <a:gd name="T6" fmla="*/ 0 60000 65536"/>
              <a:gd name="T7" fmla="*/ 0 60000 65536"/>
              <a:gd name="T8" fmla="*/ 0 60000 65536"/>
              <a:gd name="T9" fmla="*/ 0 w 36736"/>
              <a:gd name="T10" fmla="*/ 0 h 21600"/>
              <a:gd name="T11" fmla="*/ 36736 w 3673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736" h="21600" fill="none" extrusionOk="0">
                <a:moveTo>
                  <a:pt x="-1" y="6334"/>
                </a:moveTo>
                <a:cubicBezTo>
                  <a:pt x="4051" y="2279"/>
                  <a:pt x="9549" y="-1"/>
                  <a:pt x="15282" y="0"/>
                </a:cubicBezTo>
                <a:cubicBezTo>
                  <a:pt x="26241" y="0"/>
                  <a:pt x="35464" y="8208"/>
                  <a:pt x="36736" y="19093"/>
                </a:cubicBezTo>
              </a:path>
              <a:path w="36736" h="21600" stroke="0" extrusionOk="0">
                <a:moveTo>
                  <a:pt x="-1" y="6334"/>
                </a:moveTo>
                <a:cubicBezTo>
                  <a:pt x="4051" y="2279"/>
                  <a:pt x="9549" y="-1"/>
                  <a:pt x="15282" y="0"/>
                </a:cubicBezTo>
                <a:cubicBezTo>
                  <a:pt x="26241" y="0"/>
                  <a:pt x="35464" y="8208"/>
                  <a:pt x="36736" y="19093"/>
                </a:cubicBezTo>
                <a:lnTo>
                  <a:pt x="15282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10" name="Arc 18"/>
          <p:cNvSpPr>
            <a:spLocks/>
          </p:cNvSpPr>
          <p:nvPr/>
        </p:nvSpPr>
        <p:spPr bwMode="auto">
          <a:xfrm>
            <a:off x="4419600" y="2166938"/>
            <a:ext cx="4456113" cy="2925762"/>
          </a:xfrm>
          <a:custGeom>
            <a:avLst/>
            <a:gdLst>
              <a:gd name="T0" fmla="*/ 0 w 31857"/>
              <a:gd name="T1" fmla="*/ 2147483647 h 21600"/>
              <a:gd name="T2" fmla="*/ 2147483647 w 31857"/>
              <a:gd name="T3" fmla="*/ 2147483647 h 21600"/>
              <a:gd name="T4" fmla="*/ 2147483647 w 31857"/>
              <a:gd name="T5" fmla="*/ 2147483647 h 21600"/>
              <a:gd name="T6" fmla="*/ 0 60000 65536"/>
              <a:gd name="T7" fmla="*/ 0 60000 65536"/>
              <a:gd name="T8" fmla="*/ 0 60000 65536"/>
              <a:gd name="T9" fmla="*/ 0 w 31857"/>
              <a:gd name="T10" fmla="*/ 0 h 21600"/>
              <a:gd name="T11" fmla="*/ 31857 w 318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857" h="21600" fill="none" extrusionOk="0">
                <a:moveTo>
                  <a:pt x="-1" y="2823"/>
                </a:moveTo>
                <a:cubicBezTo>
                  <a:pt x="3254" y="973"/>
                  <a:pt x="6934" y="-1"/>
                  <a:pt x="10678" y="0"/>
                </a:cubicBezTo>
                <a:cubicBezTo>
                  <a:pt x="20970" y="0"/>
                  <a:pt x="29833" y="7262"/>
                  <a:pt x="31856" y="17354"/>
                </a:cubicBezTo>
              </a:path>
              <a:path w="31857" h="21600" stroke="0" extrusionOk="0">
                <a:moveTo>
                  <a:pt x="-1" y="2823"/>
                </a:moveTo>
                <a:cubicBezTo>
                  <a:pt x="3254" y="973"/>
                  <a:pt x="6934" y="-1"/>
                  <a:pt x="10678" y="0"/>
                </a:cubicBezTo>
                <a:cubicBezTo>
                  <a:pt x="20970" y="0"/>
                  <a:pt x="29833" y="7262"/>
                  <a:pt x="31856" y="17354"/>
                </a:cubicBezTo>
                <a:lnTo>
                  <a:pt x="10678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11" name="Line 19"/>
          <p:cNvSpPr>
            <a:spLocks noChangeShapeType="1"/>
          </p:cNvSpPr>
          <p:nvPr/>
        </p:nvSpPr>
        <p:spPr bwMode="auto">
          <a:xfrm>
            <a:off x="5029200" y="2319338"/>
            <a:ext cx="838200" cy="29241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2" name="Line 20"/>
          <p:cNvSpPr>
            <a:spLocks noChangeShapeType="1"/>
          </p:cNvSpPr>
          <p:nvPr/>
        </p:nvSpPr>
        <p:spPr bwMode="auto">
          <a:xfrm flipH="1">
            <a:off x="5867400" y="2243138"/>
            <a:ext cx="533400" cy="2971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3" name="Line 21"/>
          <p:cNvSpPr>
            <a:spLocks noChangeShapeType="1"/>
          </p:cNvSpPr>
          <p:nvPr/>
        </p:nvSpPr>
        <p:spPr bwMode="auto">
          <a:xfrm flipH="1">
            <a:off x="5867400" y="2700338"/>
            <a:ext cx="1828800" cy="2514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4" name="Line 22"/>
          <p:cNvSpPr>
            <a:spLocks noChangeShapeType="1"/>
          </p:cNvSpPr>
          <p:nvPr/>
        </p:nvSpPr>
        <p:spPr bwMode="auto">
          <a:xfrm flipH="1">
            <a:off x="5867400" y="3767138"/>
            <a:ext cx="2743200" cy="1524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5" name="Line 23"/>
          <p:cNvSpPr>
            <a:spLocks noChangeShapeType="1"/>
          </p:cNvSpPr>
          <p:nvPr/>
        </p:nvSpPr>
        <p:spPr bwMode="auto">
          <a:xfrm>
            <a:off x="5187950" y="2852738"/>
            <a:ext cx="44450" cy="139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6" name="Line 24"/>
          <p:cNvSpPr>
            <a:spLocks noChangeShapeType="1"/>
          </p:cNvSpPr>
          <p:nvPr/>
        </p:nvSpPr>
        <p:spPr bwMode="auto">
          <a:xfrm>
            <a:off x="5772150" y="2725738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7" name="Line 25"/>
          <p:cNvSpPr>
            <a:spLocks noChangeShapeType="1"/>
          </p:cNvSpPr>
          <p:nvPr/>
        </p:nvSpPr>
        <p:spPr bwMode="auto">
          <a:xfrm rot="1093044">
            <a:off x="6819900" y="2871788"/>
            <a:ext cx="158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8" name="Line 26"/>
          <p:cNvSpPr>
            <a:spLocks noChangeShapeType="1"/>
          </p:cNvSpPr>
          <p:nvPr/>
        </p:nvSpPr>
        <p:spPr bwMode="auto">
          <a:xfrm rot="3027067">
            <a:off x="7739856" y="3507582"/>
            <a:ext cx="158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19" name="Line 27"/>
          <p:cNvSpPr>
            <a:spLocks noChangeShapeType="1"/>
          </p:cNvSpPr>
          <p:nvPr/>
        </p:nvSpPr>
        <p:spPr bwMode="auto">
          <a:xfrm rot="522984">
            <a:off x="6291263" y="2732088"/>
            <a:ext cx="158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20" name="Line 28"/>
          <p:cNvSpPr>
            <a:spLocks noChangeShapeType="1"/>
          </p:cNvSpPr>
          <p:nvPr/>
        </p:nvSpPr>
        <p:spPr bwMode="auto">
          <a:xfrm rot="2240961">
            <a:off x="7321550" y="3138488"/>
            <a:ext cx="158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21" name="Line 29"/>
          <p:cNvSpPr>
            <a:spLocks noChangeShapeType="1"/>
          </p:cNvSpPr>
          <p:nvPr/>
        </p:nvSpPr>
        <p:spPr bwMode="auto">
          <a:xfrm rot="3496337">
            <a:off x="8074819" y="3996532"/>
            <a:ext cx="158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22" name="Line 30"/>
          <p:cNvSpPr>
            <a:spLocks noChangeShapeType="1"/>
          </p:cNvSpPr>
          <p:nvPr/>
        </p:nvSpPr>
        <p:spPr bwMode="auto">
          <a:xfrm rot="4647078">
            <a:off x="8298656" y="4574382"/>
            <a:ext cx="158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23" name="Arc 31"/>
          <p:cNvSpPr>
            <a:spLocks/>
          </p:cNvSpPr>
          <p:nvPr/>
        </p:nvSpPr>
        <p:spPr bwMode="auto">
          <a:xfrm>
            <a:off x="4157663" y="2319338"/>
            <a:ext cx="4637087" cy="2828925"/>
          </a:xfrm>
          <a:custGeom>
            <a:avLst/>
            <a:gdLst>
              <a:gd name="T0" fmla="*/ 0 w 35411"/>
              <a:gd name="T1" fmla="*/ 2147483647 h 21600"/>
              <a:gd name="T2" fmla="*/ 2147483647 w 35411"/>
              <a:gd name="T3" fmla="*/ 2147483647 h 21600"/>
              <a:gd name="T4" fmla="*/ 2147483647 w 35411"/>
              <a:gd name="T5" fmla="*/ 2147483647 h 21600"/>
              <a:gd name="T6" fmla="*/ 0 60000 65536"/>
              <a:gd name="T7" fmla="*/ 0 60000 65536"/>
              <a:gd name="T8" fmla="*/ 0 60000 65536"/>
              <a:gd name="T9" fmla="*/ 0 w 35411"/>
              <a:gd name="T10" fmla="*/ 0 h 21600"/>
              <a:gd name="T11" fmla="*/ 35411 w 3541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411" h="21600" fill="none" extrusionOk="0">
                <a:moveTo>
                  <a:pt x="0" y="5033"/>
                </a:moveTo>
                <a:cubicBezTo>
                  <a:pt x="3886" y="1781"/>
                  <a:pt x="8792" y="-1"/>
                  <a:pt x="13860" y="0"/>
                </a:cubicBezTo>
                <a:cubicBezTo>
                  <a:pt x="25225" y="0"/>
                  <a:pt x="34647" y="8807"/>
                  <a:pt x="35411" y="20147"/>
                </a:cubicBezTo>
              </a:path>
              <a:path w="35411" h="21600" stroke="0" extrusionOk="0">
                <a:moveTo>
                  <a:pt x="0" y="5033"/>
                </a:moveTo>
                <a:cubicBezTo>
                  <a:pt x="3886" y="1781"/>
                  <a:pt x="8792" y="-1"/>
                  <a:pt x="13860" y="0"/>
                </a:cubicBezTo>
                <a:cubicBezTo>
                  <a:pt x="25225" y="0"/>
                  <a:pt x="34647" y="8807"/>
                  <a:pt x="35411" y="20147"/>
                </a:cubicBezTo>
                <a:lnTo>
                  <a:pt x="1386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140200" y="2692400"/>
            <a:ext cx="1219200" cy="850900"/>
            <a:chOff x="1456" y="1531"/>
            <a:chExt cx="768" cy="536"/>
          </a:xfrm>
        </p:grpSpPr>
        <p:sp>
          <p:nvSpPr>
            <p:cNvPr id="143466" name="Line 33"/>
            <p:cNvSpPr>
              <a:spLocks noChangeShapeType="1"/>
            </p:cNvSpPr>
            <p:nvPr/>
          </p:nvSpPr>
          <p:spPr bwMode="auto">
            <a:xfrm rot="-1805863">
              <a:off x="1456" y="1795"/>
              <a:ext cx="768" cy="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7" name="Line 34"/>
            <p:cNvSpPr>
              <a:spLocks noChangeShapeType="1"/>
            </p:cNvSpPr>
            <p:nvPr/>
          </p:nvSpPr>
          <p:spPr bwMode="auto">
            <a:xfrm rot="3785720" flipV="1">
              <a:off x="1558" y="1531"/>
              <a:ext cx="528" cy="5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8" name="Line 35"/>
            <p:cNvSpPr>
              <a:spLocks noChangeShapeType="1"/>
            </p:cNvSpPr>
            <p:nvPr/>
          </p:nvSpPr>
          <p:spPr bwMode="auto">
            <a:xfrm rot="9039292" flipV="1">
              <a:off x="1576" y="1539"/>
              <a:ext cx="528" cy="52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9" name="Text Box 36"/>
            <p:cNvSpPr txBox="1">
              <a:spLocks noChangeArrowheads="1"/>
            </p:cNvSpPr>
            <p:nvPr/>
          </p:nvSpPr>
          <p:spPr bwMode="auto">
            <a:xfrm rot="-1590294">
              <a:off x="1704" y="1636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endParaRPr lang="en-US" sz="1400" baseline="-25000">
                <a:solidFill>
                  <a:srgbClr val="FF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5105400" y="2471738"/>
            <a:ext cx="3562350" cy="2305050"/>
            <a:chOff x="2064" y="1392"/>
            <a:chExt cx="2244" cy="1452"/>
          </a:xfrm>
        </p:grpSpPr>
        <p:sp>
          <p:nvSpPr>
            <p:cNvPr id="143458" name="Text Box 38"/>
            <p:cNvSpPr txBox="1">
              <a:spLocks noChangeArrowheads="1"/>
            </p:cNvSpPr>
            <p:nvPr/>
          </p:nvSpPr>
          <p:spPr bwMode="auto">
            <a:xfrm rot="-871177">
              <a:off x="2064" y="1440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3459" name="Text Box 39"/>
            <p:cNvSpPr txBox="1">
              <a:spLocks noChangeArrowheads="1"/>
            </p:cNvSpPr>
            <p:nvPr/>
          </p:nvSpPr>
          <p:spPr bwMode="auto">
            <a:xfrm>
              <a:off x="2352" y="139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3460" name="Text Box 40"/>
            <p:cNvSpPr txBox="1">
              <a:spLocks noChangeArrowheads="1"/>
            </p:cNvSpPr>
            <p:nvPr/>
          </p:nvSpPr>
          <p:spPr bwMode="auto">
            <a:xfrm rot="437366">
              <a:off x="2736" y="139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43461" name="Text Box 41"/>
            <p:cNvSpPr txBox="1">
              <a:spLocks noChangeArrowheads="1"/>
            </p:cNvSpPr>
            <p:nvPr/>
          </p:nvSpPr>
          <p:spPr bwMode="auto">
            <a:xfrm rot="1224460">
              <a:off x="3048" y="147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43462" name="Text Box 42"/>
            <p:cNvSpPr txBox="1">
              <a:spLocks noChangeArrowheads="1"/>
            </p:cNvSpPr>
            <p:nvPr/>
          </p:nvSpPr>
          <p:spPr bwMode="auto">
            <a:xfrm rot="2164470">
              <a:off x="3428" y="167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43463" name="Text Box 43"/>
            <p:cNvSpPr txBox="1">
              <a:spLocks noChangeArrowheads="1"/>
            </p:cNvSpPr>
            <p:nvPr/>
          </p:nvSpPr>
          <p:spPr bwMode="auto">
            <a:xfrm rot="2542015">
              <a:off x="4075" y="265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43464" name="Text Box 44"/>
            <p:cNvSpPr txBox="1">
              <a:spLocks noChangeArrowheads="1"/>
            </p:cNvSpPr>
            <p:nvPr/>
          </p:nvSpPr>
          <p:spPr bwMode="auto">
            <a:xfrm rot="3069193">
              <a:off x="3696" y="1872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43465" name="Text Box 45"/>
            <p:cNvSpPr txBox="1">
              <a:spLocks noChangeArrowheads="1"/>
            </p:cNvSpPr>
            <p:nvPr/>
          </p:nvSpPr>
          <p:spPr bwMode="auto">
            <a:xfrm rot="3396647">
              <a:off x="3963" y="2229"/>
              <a:ext cx="2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7</a:t>
              </a:r>
            </a:p>
          </p:txBody>
        </p:sp>
      </p:grpSp>
      <p:sp>
        <p:nvSpPr>
          <p:cNvPr id="622638" name="Oval 46"/>
          <p:cNvSpPr>
            <a:spLocks noChangeArrowheads="1"/>
          </p:cNvSpPr>
          <p:nvPr/>
        </p:nvSpPr>
        <p:spPr bwMode="auto">
          <a:xfrm>
            <a:off x="4953000" y="36147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39" name="Oval 47"/>
          <p:cNvSpPr>
            <a:spLocks noChangeArrowheads="1"/>
          </p:cNvSpPr>
          <p:nvPr/>
        </p:nvSpPr>
        <p:spPr bwMode="auto">
          <a:xfrm>
            <a:off x="4953000" y="33543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40" name="Oval 48"/>
          <p:cNvSpPr>
            <a:spLocks noChangeArrowheads="1"/>
          </p:cNvSpPr>
          <p:nvPr/>
        </p:nvSpPr>
        <p:spPr bwMode="auto">
          <a:xfrm>
            <a:off x="5067300" y="28146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41" name="Oval 49"/>
          <p:cNvSpPr>
            <a:spLocks noChangeArrowheads="1"/>
          </p:cNvSpPr>
          <p:nvPr/>
        </p:nvSpPr>
        <p:spPr bwMode="auto">
          <a:xfrm>
            <a:off x="5791200" y="2319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42" name="Oval 50"/>
          <p:cNvSpPr>
            <a:spLocks noChangeArrowheads="1"/>
          </p:cNvSpPr>
          <p:nvPr/>
        </p:nvSpPr>
        <p:spPr bwMode="auto">
          <a:xfrm>
            <a:off x="7010400" y="2319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43" name="Oval 51"/>
          <p:cNvSpPr>
            <a:spLocks noChangeArrowheads="1"/>
          </p:cNvSpPr>
          <p:nvPr/>
        </p:nvSpPr>
        <p:spPr bwMode="auto">
          <a:xfrm>
            <a:off x="7924800" y="31003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44" name="Oval 52"/>
          <p:cNvSpPr>
            <a:spLocks noChangeArrowheads="1"/>
          </p:cNvSpPr>
          <p:nvPr/>
        </p:nvSpPr>
        <p:spPr bwMode="auto">
          <a:xfrm>
            <a:off x="8166100" y="4040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45" name="Oval 53"/>
          <p:cNvSpPr>
            <a:spLocks noChangeArrowheads="1"/>
          </p:cNvSpPr>
          <p:nvPr/>
        </p:nvSpPr>
        <p:spPr bwMode="auto">
          <a:xfrm>
            <a:off x="7848600" y="4605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46" name="Oval 54"/>
          <p:cNvSpPr>
            <a:spLocks noChangeArrowheads="1"/>
          </p:cNvSpPr>
          <p:nvPr/>
        </p:nvSpPr>
        <p:spPr bwMode="auto">
          <a:xfrm>
            <a:off x="7696200" y="47577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47" name="Line 55"/>
          <p:cNvSpPr>
            <a:spLocks noChangeShapeType="1"/>
          </p:cNvSpPr>
          <p:nvPr/>
        </p:nvSpPr>
        <p:spPr bwMode="auto">
          <a:xfrm flipH="1">
            <a:off x="5013325" y="2852738"/>
            <a:ext cx="200025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2648" name="Line 56"/>
          <p:cNvSpPr>
            <a:spLocks noChangeShapeType="1"/>
          </p:cNvSpPr>
          <p:nvPr/>
        </p:nvSpPr>
        <p:spPr bwMode="auto">
          <a:xfrm flipH="1">
            <a:off x="5105400" y="2776538"/>
            <a:ext cx="6858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2649" name="Line 57"/>
          <p:cNvSpPr>
            <a:spLocks noChangeShapeType="1"/>
          </p:cNvSpPr>
          <p:nvPr/>
        </p:nvSpPr>
        <p:spPr bwMode="auto">
          <a:xfrm flipH="1" flipV="1">
            <a:off x="5791200" y="2319338"/>
            <a:ext cx="5334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2650" name="Line 58"/>
          <p:cNvSpPr>
            <a:spLocks noChangeShapeType="1"/>
          </p:cNvSpPr>
          <p:nvPr/>
        </p:nvSpPr>
        <p:spPr bwMode="auto">
          <a:xfrm flipV="1">
            <a:off x="7391400" y="3157538"/>
            <a:ext cx="609600" cy="6826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2651" name="Line 59"/>
          <p:cNvSpPr>
            <a:spLocks noChangeShapeType="1"/>
          </p:cNvSpPr>
          <p:nvPr/>
        </p:nvSpPr>
        <p:spPr bwMode="auto">
          <a:xfrm>
            <a:off x="7772400" y="3538538"/>
            <a:ext cx="4572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2652" name="Line 60"/>
          <p:cNvSpPr>
            <a:spLocks noChangeShapeType="1"/>
          </p:cNvSpPr>
          <p:nvPr/>
        </p:nvSpPr>
        <p:spPr bwMode="auto">
          <a:xfrm rot="235035" flipH="1">
            <a:off x="7896225" y="3995738"/>
            <a:ext cx="188913" cy="6953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2653" name="Line 61"/>
          <p:cNvSpPr>
            <a:spLocks noChangeShapeType="1"/>
          </p:cNvSpPr>
          <p:nvPr/>
        </p:nvSpPr>
        <p:spPr bwMode="auto">
          <a:xfrm flipH="1">
            <a:off x="6819900" y="2386013"/>
            <a:ext cx="22860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654" name="Line 62"/>
          <p:cNvSpPr>
            <a:spLocks noChangeShapeType="1"/>
          </p:cNvSpPr>
          <p:nvPr/>
        </p:nvSpPr>
        <p:spPr bwMode="auto">
          <a:xfrm rot="21020046" flipH="1">
            <a:off x="7743825" y="4681538"/>
            <a:ext cx="5334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2655" name="Arc 63"/>
          <p:cNvSpPr>
            <a:spLocks/>
          </p:cNvSpPr>
          <p:nvPr/>
        </p:nvSpPr>
        <p:spPr bwMode="auto">
          <a:xfrm rot="-5811185">
            <a:off x="5094287" y="2455863"/>
            <a:ext cx="968375" cy="1295400"/>
          </a:xfrm>
          <a:custGeom>
            <a:avLst/>
            <a:gdLst>
              <a:gd name="T0" fmla="*/ 0 w 16708"/>
              <a:gd name="T1" fmla="*/ 2147483647 h 21600"/>
              <a:gd name="T2" fmla="*/ 2147483647 w 16708"/>
              <a:gd name="T3" fmla="*/ 2147483647 h 21600"/>
              <a:gd name="T4" fmla="*/ 2147483647 w 16708"/>
              <a:gd name="T5" fmla="*/ 2147483647 h 21600"/>
              <a:gd name="T6" fmla="*/ 0 60000 65536"/>
              <a:gd name="T7" fmla="*/ 0 60000 65536"/>
              <a:gd name="T8" fmla="*/ 0 60000 65536"/>
              <a:gd name="T9" fmla="*/ 0 w 16708"/>
              <a:gd name="T10" fmla="*/ 0 h 21600"/>
              <a:gd name="T11" fmla="*/ 16708 w 167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708" h="21600" fill="none" extrusionOk="0">
                <a:moveTo>
                  <a:pt x="-1" y="25"/>
                </a:moveTo>
                <a:cubicBezTo>
                  <a:pt x="350" y="8"/>
                  <a:pt x="701" y="-1"/>
                  <a:pt x="1052" y="0"/>
                </a:cubicBezTo>
                <a:cubicBezTo>
                  <a:pt x="6970" y="0"/>
                  <a:pt x="12630" y="2428"/>
                  <a:pt x="16708" y="6718"/>
                </a:cubicBezTo>
              </a:path>
              <a:path w="16708" h="21600" stroke="0" extrusionOk="0">
                <a:moveTo>
                  <a:pt x="-1" y="25"/>
                </a:moveTo>
                <a:cubicBezTo>
                  <a:pt x="350" y="8"/>
                  <a:pt x="701" y="-1"/>
                  <a:pt x="1052" y="0"/>
                </a:cubicBezTo>
                <a:cubicBezTo>
                  <a:pt x="6970" y="0"/>
                  <a:pt x="12630" y="2428"/>
                  <a:pt x="16708" y="6718"/>
                </a:cubicBezTo>
                <a:lnTo>
                  <a:pt x="1052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56" name="Arc 64"/>
          <p:cNvSpPr>
            <a:spLocks/>
          </p:cNvSpPr>
          <p:nvPr/>
        </p:nvSpPr>
        <p:spPr bwMode="auto">
          <a:xfrm rot="-1147431">
            <a:off x="5257800" y="2116138"/>
            <a:ext cx="2689225" cy="2114550"/>
          </a:xfrm>
          <a:custGeom>
            <a:avLst/>
            <a:gdLst>
              <a:gd name="T0" fmla="*/ 0 w 32892"/>
              <a:gd name="T1" fmla="*/ 2147483647 h 24035"/>
              <a:gd name="T2" fmla="*/ 2147483647 w 32892"/>
              <a:gd name="T3" fmla="*/ 2147483647 h 24035"/>
              <a:gd name="T4" fmla="*/ 2147483647 w 32892"/>
              <a:gd name="T5" fmla="*/ 2147483647 h 24035"/>
              <a:gd name="T6" fmla="*/ 0 60000 65536"/>
              <a:gd name="T7" fmla="*/ 0 60000 65536"/>
              <a:gd name="T8" fmla="*/ 0 60000 65536"/>
              <a:gd name="T9" fmla="*/ 0 w 32892"/>
              <a:gd name="T10" fmla="*/ 0 h 24035"/>
              <a:gd name="T11" fmla="*/ 32892 w 32892"/>
              <a:gd name="T12" fmla="*/ 24035 h 240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892" h="24035" fill="none" extrusionOk="0">
                <a:moveTo>
                  <a:pt x="0" y="3186"/>
                </a:moveTo>
                <a:cubicBezTo>
                  <a:pt x="3398" y="1102"/>
                  <a:pt x="7306" y="-1"/>
                  <a:pt x="11292" y="0"/>
                </a:cubicBezTo>
                <a:cubicBezTo>
                  <a:pt x="23221" y="0"/>
                  <a:pt x="32892" y="9670"/>
                  <a:pt x="32892" y="21600"/>
                </a:cubicBezTo>
                <a:cubicBezTo>
                  <a:pt x="32892" y="22413"/>
                  <a:pt x="32846" y="23226"/>
                  <a:pt x="32754" y="24035"/>
                </a:cubicBezTo>
              </a:path>
              <a:path w="32892" h="24035" stroke="0" extrusionOk="0">
                <a:moveTo>
                  <a:pt x="0" y="3186"/>
                </a:moveTo>
                <a:cubicBezTo>
                  <a:pt x="3398" y="1102"/>
                  <a:pt x="7306" y="-1"/>
                  <a:pt x="11292" y="0"/>
                </a:cubicBezTo>
                <a:cubicBezTo>
                  <a:pt x="23221" y="0"/>
                  <a:pt x="32892" y="9670"/>
                  <a:pt x="32892" y="21600"/>
                </a:cubicBezTo>
                <a:cubicBezTo>
                  <a:pt x="32892" y="22413"/>
                  <a:pt x="32846" y="23226"/>
                  <a:pt x="32754" y="24035"/>
                </a:cubicBezTo>
                <a:lnTo>
                  <a:pt x="11292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57" name="Arc 65"/>
          <p:cNvSpPr>
            <a:spLocks/>
          </p:cNvSpPr>
          <p:nvPr/>
        </p:nvSpPr>
        <p:spPr bwMode="auto">
          <a:xfrm rot="18233221" flipV="1">
            <a:off x="6727826" y="2965450"/>
            <a:ext cx="1255712" cy="1798637"/>
          </a:xfrm>
          <a:custGeom>
            <a:avLst/>
            <a:gdLst>
              <a:gd name="T0" fmla="*/ 0 w 17699"/>
              <a:gd name="T1" fmla="*/ 2147483647 h 21600"/>
              <a:gd name="T2" fmla="*/ 2147483647 w 17699"/>
              <a:gd name="T3" fmla="*/ 2147483647 h 21600"/>
              <a:gd name="T4" fmla="*/ 2147483647 w 17699"/>
              <a:gd name="T5" fmla="*/ 2147483647 h 21600"/>
              <a:gd name="T6" fmla="*/ 0 60000 65536"/>
              <a:gd name="T7" fmla="*/ 0 60000 65536"/>
              <a:gd name="T8" fmla="*/ 0 60000 65536"/>
              <a:gd name="T9" fmla="*/ 0 w 17699"/>
              <a:gd name="T10" fmla="*/ 0 h 21600"/>
              <a:gd name="T11" fmla="*/ 17699 w 176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99" h="21600" fill="none" extrusionOk="0">
                <a:moveTo>
                  <a:pt x="-1" y="820"/>
                </a:moveTo>
                <a:cubicBezTo>
                  <a:pt x="1918" y="276"/>
                  <a:pt x="3903" y="-1"/>
                  <a:pt x="5898" y="0"/>
                </a:cubicBezTo>
                <a:cubicBezTo>
                  <a:pt x="10088" y="0"/>
                  <a:pt x="14189" y="1219"/>
                  <a:pt x="17699" y="3508"/>
                </a:cubicBezTo>
              </a:path>
              <a:path w="17699" h="21600" stroke="0" extrusionOk="0">
                <a:moveTo>
                  <a:pt x="-1" y="820"/>
                </a:moveTo>
                <a:cubicBezTo>
                  <a:pt x="1918" y="276"/>
                  <a:pt x="3903" y="-1"/>
                  <a:pt x="5898" y="0"/>
                </a:cubicBezTo>
                <a:cubicBezTo>
                  <a:pt x="10088" y="0"/>
                  <a:pt x="14189" y="1219"/>
                  <a:pt x="17699" y="3508"/>
                </a:cubicBezTo>
                <a:lnTo>
                  <a:pt x="5898" y="21600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2658" name="Arc 66"/>
          <p:cNvSpPr>
            <a:spLocks/>
          </p:cNvSpPr>
          <p:nvPr/>
        </p:nvSpPr>
        <p:spPr bwMode="auto">
          <a:xfrm>
            <a:off x="5692775" y="4965700"/>
            <a:ext cx="379413" cy="274638"/>
          </a:xfrm>
          <a:custGeom>
            <a:avLst/>
            <a:gdLst>
              <a:gd name="T0" fmla="*/ 0 w 35881"/>
              <a:gd name="T1" fmla="*/ 2147483647 h 25991"/>
              <a:gd name="T2" fmla="*/ 2147483647 w 35881"/>
              <a:gd name="T3" fmla="*/ 2147483647 h 25991"/>
              <a:gd name="T4" fmla="*/ 2147483647 w 35881"/>
              <a:gd name="T5" fmla="*/ 2147483647 h 25991"/>
              <a:gd name="T6" fmla="*/ 0 60000 65536"/>
              <a:gd name="T7" fmla="*/ 0 60000 65536"/>
              <a:gd name="T8" fmla="*/ 0 60000 65536"/>
              <a:gd name="T9" fmla="*/ 0 w 35881"/>
              <a:gd name="T10" fmla="*/ 0 h 25991"/>
              <a:gd name="T11" fmla="*/ 35881 w 35881"/>
              <a:gd name="T12" fmla="*/ 25991 h 259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881" h="25991" fill="none" extrusionOk="0">
                <a:moveTo>
                  <a:pt x="-1" y="5394"/>
                </a:moveTo>
                <a:cubicBezTo>
                  <a:pt x="3944" y="1918"/>
                  <a:pt x="9022" y="-1"/>
                  <a:pt x="14281" y="0"/>
                </a:cubicBezTo>
                <a:cubicBezTo>
                  <a:pt x="26210" y="0"/>
                  <a:pt x="35881" y="9670"/>
                  <a:pt x="35881" y="21600"/>
                </a:cubicBezTo>
                <a:cubicBezTo>
                  <a:pt x="35881" y="23075"/>
                  <a:pt x="35729" y="24546"/>
                  <a:pt x="35429" y="25990"/>
                </a:cubicBezTo>
              </a:path>
              <a:path w="35881" h="25991" stroke="0" extrusionOk="0">
                <a:moveTo>
                  <a:pt x="-1" y="5394"/>
                </a:moveTo>
                <a:cubicBezTo>
                  <a:pt x="3944" y="1918"/>
                  <a:pt x="9022" y="-1"/>
                  <a:pt x="14281" y="0"/>
                </a:cubicBezTo>
                <a:cubicBezTo>
                  <a:pt x="26210" y="0"/>
                  <a:pt x="35881" y="9670"/>
                  <a:pt x="35881" y="21600"/>
                </a:cubicBezTo>
                <a:cubicBezTo>
                  <a:pt x="35881" y="23075"/>
                  <a:pt x="35729" y="24546"/>
                  <a:pt x="35429" y="25990"/>
                </a:cubicBezTo>
                <a:lnTo>
                  <a:pt x="1428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0" name="Text Box 67"/>
          <p:cNvSpPr txBox="1">
            <a:spLocks noChangeArrowheads="1"/>
          </p:cNvSpPr>
          <p:nvPr/>
        </p:nvSpPr>
        <p:spPr bwMode="auto">
          <a:xfrm>
            <a:off x="7091363" y="311150"/>
            <a:ext cx="1847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>
                <a:solidFill>
                  <a:srgbClr val="FF0066"/>
                </a:solidFill>
                <a:latin typeface="Arial Black" pitchFamily="34" charset="0"/>
              </a:rPr>
              <a:t>EPI CYCLOID :</a:t>
            </a:r>
            <a:r>
              <a:rPr lang="en-US" b="0" u="sng">
                <a:solidFill>
                  <a:srgbClr val="FF0066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622660" name="Text Box 68"/>
          <p:cNvSpPr txBox="1">
            <a:spLocks noChangeArrowheads="1"/>
          </p:cNvSpPr>
          <p:nvPr/>
        </p:nvSpPr>
        <p:spPr bwMode="auto">
          <a:xfrm>
            <a:off x="4813300" y="365283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P</a:t>
            </a:r>
          </a:p>
        </p:txBody>
      </p: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5029200" y="3614738"/>
            <a:ext cx="903288" cy="1947862"/>
            <a:chOff x="2016" y="2112"/>
            <a:chExt cx="569" cy="1227"/>
          </a:xfrm>
        </p:grpSpPr>
        <p:sp>
          <p:nvSpPr>
            <p:cNvPr id="143454" name="Text Box 70"/>
            <p:cNvSpPr txBox="1">
              <a:spLocks noChangeArrowheads="1"/>
            </p:cNvSpPr>
            <p:nvPr/>
          </p:nvSpPr>
          <p:spPr bwMode="auto">
            <a:xfrm>
              <a:off x="2382" y="3147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43455" name="Line 71"/>
            <p:cNvSpPr>
              <a:spLocks noChangeShapeType="1"/>
            </p:cNvSpPr>
            <p:nvPr/>
          </p:nvSpPr>
          <p:spPr bwMode="auto">
            <a:xfrm flipH="1" flipV="1">
              <a:off x="2016" y="2112"/>
              <a:ext cx="528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6" name="Text Box 72"/>
            <p:cNvSpPr txBox="1">
              <a:spLocks noChangeArrowheads="1"/>
            </p:cNvSpPr>
            <p:nvPr/>
          </p:nvSpPr>
          <p:spPr bwMode="auto">
            <a:xfrm rot="-1614293">
              <a:off x="2064" y="2592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143457" name="Oval 73"/>
            <p:cNvSpPr>
              <a:spLocks noChangeArrowheads="1"/>
            </p:cNvSpPr>
            <p:nvPr/>
          </p:nvSpPr>
          <p:spPr bwMode="auto">
            <a:xfrm>
              <a:off x="2514" y="31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2666" name="Line 74"/>
          <p:cNvSpPr>
            <a:spLocks noChangeShapeType="1"/>
          </p:cNvSpPr>
          <p:nvPr/>
        </p:nvSpPr>
        <p:spPr bwMode="auto">
          <a:xfrm flipV="1">
            <a:off x="4038600" y="3309938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2667" name="Text Box 75"/>
          <p:cNvSpPr txBox="1">
            <a:spLocks noChangeArrowheads="1"/>
          </p:cNvSpPr>
          <p:nvPr/>
        </p:nvSpPr>
        <p:spPr bwMode="auto">
          <a:xfrm>
            <a:off x="3581400" y="3690938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</a:rPr>
              <a:t>r</a:t>
            </a:r>
            <a:r>
              <a:rPr lang="en-US" b="0">
                <a:latin typeface="Times New Roman" pitchFamily="18" charset="0"/>
              </a:rPr>
              <a:t> = </a:t>
            </a:r>
            <a:r>
              <a:rPr lang="en-US">
                <a:solidFill>
                  <a:srgbClr val="FF0066"/>
                </a:solidFill>
                <a:latin typeface="Times New Roman" pitchFamily="18" charset="0"/>
              </a:rPr>
              <a:t>CP</a:t>
            </a:r>
          </a:p>
        </p:txBody>
      </p:sp>
      <p:grpSp>
        <p:nvGrpSpPr>
          <p:cNvPr id="6" name="Group 76"/>
          <p:cNvGrpSpPr>
            <a:grpSpLocks/>
          </p:cNvGrpSpPr>
          <p:nvPr/>
        </p:nvGrpSpPr>
        <p:grpSpPr bwMode="auto">
          <a:xfrm>
            <a:off x="6000750" y="4805363"/>
            <a:ext cx="152400" cy="152400"/>
            <a:chOff x="912" y="3072"/>
            <a:chExt cx="144" cy="144"/>
          </a:xfrm>
        </p:grpSpPr>
        <p:sp>
          <p:nvSpPr>
            <p:cNvPr id="143452" name="Oval 77"/>
            <p:cNvSpPr>
              <a:spLocks noChangeArrowheads="1"/>
            </p:cNvSpPr>
            <p:nvPr/>
          </p:nvSpPr>
          <p:spPr bwMode="auto">
            <a:xfrm>
              <a:off x="912" y="3072"/>
              <a:ext cx="144" cy="1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3" name="Line 78"/>
            <p:cNvSpPr>
              <a:spLocks noChangeShapeType="1"/>
            </p:cNvSpPr>
            <p:nvPr/>
          </p:nvSpPr>
          <p:spPr bwMode="auto">
            <a:xfrm>
              <a:off x="912" y="3120"/>
              <a:ext cx="144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3962400" y="4757738"/>
            <a:ext cx="1219200" cy="533400"/>
            <a:chOff x="720" y="2544"/>
            <a:chExt cx="768" cy="336"/>
          </a:xfrm>
        </p:grpSpPr>
        <p:sp>
          <p:nvSpPr>
            <p:cNvPr id="143441" name="Rectangle 80"/>
            <p:cNvSpPr>
              <a:spLocks noChangeArrowheads="1"/>
            </p:cNvSpPr>
            <p:nvPr/>
          </p:nvSpPr>
          <p:spPr bwMode="auto">
            <a:xfrm>
              <a:off x="720" y="2544"/>
              <a:ext cx="768" cy="3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81"/>
            <p:cNvGrpSpPr>
              <a:grpSpLocks/>
            </p:cNvGrpSpPr>
            <p:nvPr/>
          </p:nvGrpSpPr>
          <p:grpSpPr bwMode="auto">
            <a:xfrm>
              <a:off x="816" y="2544"/>
              <a:ext cx="656" cy="308"/>
              <a:chOff x="528" y="624"/>
              <a:chExt cx="656" cy="308"/>
            </a:xfrm>
          </p:grpSpPr>
          <p:grpSp>
            <p:nvGrpSpPr>
              <p:cNvPr id="9" name="Group 82"/>
              <p:cNvGrpSpPr>
                <a:grpSpLocks/>
              </p:cNvGrpSpPr>
              <p:nvPr/>
            </p:nvGrpSpPr>
            <p:grpSpPr bwMode="auto">
              <a:xfrm>
                <a:off x="528" y="720"/>
                <a:ext cx="96" cy="96"/>
                <a:chOff x="912" y="3072"/>
                <a:chExt cx="144" cy="144"/>
              </a:xfrm>
            </p:grpSpPr>
            <p:sp>
              <p:nvSpPr>
                <p:cNvPr id="143450" name="Oval 83"/>
                <p:cNvSpPr>
                  <a:spLocks noChangeArrowheads="1"/>
                </p:cNvSpPr>
                <p:nvPr/>
              </p:nvSpPr>
              <p:spPr bwMode="auto">
                <a:xfrm>
                  <a:off x="912" y="307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451" name="Line 84"/>
                <p:cNvSpPr>
                  <a:spLocks noChangeShapeType="1"/>
                </p:cNvSpPr>
                <p:nvPr/>
              </p:nvSpPr>
              <p:spPr bwMode="auto">
                <a:xfrm>
                  <a:off x="912" y="3120"/>
                  <a:ext cx="144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444" name="Text Box 85"/>
              <p:cNvSpPr txBox="1">
                <a:spLocks noChangeArrowheads="1"/>
              </p:cNvSpPr>
              <p:nvPr/>
            </p:nvSpPr>
            <p:spPr bwMode="auto">
              <a:xfrm rot="-2810704">
                <a:off x="785" y="655"/>
                <a:ext cx="19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+</a:t>
                </a:r>
                <a:endParaRPr lang="en-US" sz="1400" b="0">
                  <a:latin typeface="Times New Roman" pitchFamily="18" charset="0"/>
                </a:endParaRPr>
              </a:p>
            </p:txBody>
          </p:sp>
          <p:sp>
            <p:nvSpPr>
              <p:cNvPr id="143445" name="Text Box 86"/>
              <p:cNvSpPr txBox="1">
                <a:spLocks noChangeArrowheads="1"/>
              </p:cNvSpPr>
              <p:nvPr/>
            </p:nvSpPr>
            <p:spPr bwMode="auto">
              <a:xfrm>
                <a:off x="720" y="624"/>
                <a:ext cx="1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r</a:t>
                </a:r>
              </a:p>
            </p:txBody>
          </p:sp>
          <p:sp>
            <p:nvSpPr>
              <p:cNvPr id="143446" name="Line 87"/>
              <p:cNvSpPr>
                <a:spLocks noChangeShapeType="1"/>
              </p:cNvSpPr>
              <p:nvPr/>
            </p:nvSpPr>
            <p:spPr bwMode="auto">
              <a:xfrm>
                <a:off x="740" y="77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7" name="Text Box 88"/>
              <p:cNvSpPr txBox="1">
                <a:spLocks noChangeArrowheads="1"/>
              </p:cNvSpPr>
              <p:nvPr/>
            </p:nvSpPr>
            <p:spPr bwMode="auto">
              <a:xfrm>
                <a:off x="708" y="740"/>
                <a:ext cx="191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R</a:t>
                </a:r>
              </a:p>
            </p:txBody>
          </p:sp>
          <p:sp>
            <p:nvSpPr>
              <p:cNvPr id="143448" name="Text Box 89"/>
              <p:cNvSpPr txBox="1">
                <a:spLocks noChangeArrowheads="1"/>
              </p:cNvSpPr>
              <p:nvPr/>
            </p:nvSpPr>
            <p:spPr bwMode="auto">
              <a:xfrm>
                <a:off x="864" y="672"/>
                <a:ext cx="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360</a:t>
                </a:r>
                <a:r>
                  <a:rPr lang="en-US" sz="1400" b="0" baseline="30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43449" name="Text Box 90"/>
              <p:cNvSpPr txBox="1">
                <a:spLocks noChangeArrowheads="1"/>
              </p:cNvSpPr>
              <p:nvPr/>
            </p:nvSpPr>
            <p:spPr bwMode="auto">
              <a:xfrm>
                <a:off x="588" y="680"/>
                <a:ext cx="2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 = </a:t>
                </a:r>
              </a:p>
            </p:txBody>
          </p:sp>
        </p:grpSp>
      </p:grpSp>
      <p:grpSp>
        <p:nvGrpSpPr>
          <p:cNvPr id="10" name="Group 91"/>
          <p:cNvGrpSpPr>
            <a:grpSpLocks/>
          </p:cNvGrpSpPr>
          <p:nvPr/>
        </p:nvGrpSpPr>
        <p:grpSpPr bwMode="auto">
          <a:xfrm>
            <a:off x="3898900" y="2255838"/>
            <a:ext cx="1682750" cy="1638300"/>
            <a:chOff x="1272" y="1272"/>
            <a:chExt cx="1060" cy="1032"/>
          </a:xfrm>
        </p:grpSpPr>
        <p:sp>
          <p:nvSpPr>
            <p:cNvPr id="143434" name="Text Box 92"/>
            <p:cNvSpPr txBox="1">
              <a:spLocks noChangeArrowheads="1"/>
            </p:cNvSpPr>
            <p:nvPr/>
          </p:nvSpPr>
          <p:spPr bwMode="auto">
            <a:xfrm>
              <a:off x="1632" y="2112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3435" name="Text Box 93"/>
            <p:cNvSpPr txBox="1">
              <a:spLocks noChangeArrowheads="1"/>
            </p:cNvSpPr>
            <p:nvPr/>
          </p:nvSpPr>
          <p:spPr bwMode="auto">
            <a:xfrm>
              <a:off x="1296" y="192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3436" name="Text Box 94"/>
            <p:cNvSpPr txBox="1">
              <a:spLocks noChangeArrowheads="1"/>
            </p:cNvSpPr>
            <p:nvPr/>
          </p:nvSpPr>
          <p:spPr bwMode="auto">
            <a:xfrm>
              <a:off x="1272" y="158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43437" name="Text Box 95"/>
            <p:cNvSpPr txBox="1">
              <a:spLocks noChangeArrowheads="1"/>
            </p:cNvSpPr>
            <p:nvPr/>
          </p:nvSpPr>
          <p:spPr bwMode="auto">
            <a:xfrm>
              <a:off x="1520" y="128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43438" name="Text Box 96"/>
            <p:cNvSpPr txBox="1">
              <a:spLocks noChangeArrowheads="1"/>
            </p:cNvSpPr>
            <p:nvPr/>
          </p:nvSpPr>
          <p:spPr bwMode="auto">
            <a:xfrm>
              <a:off x="1840" y="1272"/>
              <a:ext cx="2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 5</a:t>
              </a:r>
            </a:p>
          </p:txBody>
        </p:sp>
        <p:sp>
          <p:nvSpPr>
            <p:cNvPr id="143439" name="Text Box 97"/>
            <p:cNvSpPr txBox="1">
              <a:spLocks noChangeArrowheads="1"/>
            </p:cNvSpPr>
            <p:nvPr/>
          </p:nvSpPr>
          <p:spPr bwMode="auto">
            <a:xfrm>
              <a:off x="2112" y="1536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43440" name="Text Box 98"/>
            <p:cNvSpPr txBox="1">
              <a:spLocks noChangeArrowheads="1"/>
            </p:cNvSpPr>
            <p:nvPr/>
          </p:nvSpPr>
          <p:spPr bwMode="auto">
            <a:xfrm>
              <a:off x="2160" y="182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7</a:t>
              </a:r>
            </a:p>
          </p:txBody>
        </p:sp>
      </p:grpSp>
      <p:sp>
        <p:nvSpPr>
          <p:cNvPr id="622691" name="Line 99"/>
          <p:cNvSpPr>
            <a:spLocks noChangeShapeType="1"/>
          </p:cNvSpPr>
          <p:nvPr/>
        </p:nvSpPr>
        <p:spPr bwMode="auto">
          <a:xfrm>
            <a:off x="3830638" y="239553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2692" name="Line 100"/>
          <p:cNvSpPr>
            <a:spLocks noChangeShapeType="1"/>
          </p:cNvSpPr>
          <p:nvPr/>
        </p:nvSpPr>
        <p:spPr bwMode="auto">
          <a:xfrm flipH="1" flipV="1">
            <a:off x="4719638" y="3843338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2693" name="Text Box 101"/>
          <p:cNvSpPr txBox="1">
            <a:spLocks noChangeArrowheads="1"/>
          </p:cNvSpPr>
          <p:nvPr/>
        </p:nvSpPr>
        <p:spPr bwMode="auto">
          <a:xfrm>
            <a:off x="3424238" y="2014538"/>
            <a:ext cx="1096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Generating/</a:t>
            </a:r>
          </a:p>
          <a:p>
            <a:r>
              <a:rPr lang="en-US" sz="1200">
                <a:latin typeface="Times New Roman" pitchFamily="18" charset="0"/>
              </a:rPr>
              <a:t>Rolling Circle</a:t>
            </a:r>
          </a:p>
        </p:txBody>
      </p:sp>
      <p:sp>
        <p:nvSpPr>
          <p:cNvPr id="622694" name="Text Box 102"/>
          <p:cNvSpPr txBox="1">
            <a:spLocks noChangeArrowheads="1"/>
          </p:cNvSpPr>
          <p:nvPr/>
        </p:nvSpPr>
        <p:spPr bwMode="auto">
          <a:xfrm>
            <a:off x="3805238" y="4249738"/>
            <a:ext cx="12334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Directing Circle</a:t>
            </a:r>
          </a:p>
        </p:txBody>
      </p:sp>
      <p:sp>
        <p:nvSpPr>
          <p:cNvPr id="622695" name="Arc 103"/>
          <p:cNvSpPr>
            <a:spLocks/>
          </p:cNvSpPr>
          <p:nvPr/>
        </p:nvSpPr>
        <p:spPr bwMode="auto">
          <a:xfrm rot="19015998" flipH="1">
            <a:off x="3500438" y="2776538"/>
            <a:ext cx="5334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7"/>
          <p:cNvGrpSpPr>
            <a:grpSpLocks/>
          </p:cNvGrpSpPr>
          <p:nvPr/>
        </p:nvGrpSpPr>
        <p:grpSpPr bwMode="auto">
          <a:xfrm>
            <a:off x="0" y="0"/>
            <a:ext cx="5799138" cy="838200"/>
            <a:chOff x="0" y="0"/>
            <a:chExt cx="3653" cy="528"/>
          </a:xfrm>
        </p:grpSpPr>
        <p:sp>
          <p:nvSpPr>
            <p:cNvPr id="143432" name="Rectangle 108"/>
            <p:cNvSpPr>
              <a:spLocks noChangeArrowheads="1"/>
            </p:cNvSpPr>
            <p:nvPr/>
          </p:nvSpPr>
          <p:spPr bwMode="auto">
            <a:xfrm>
              <a:off x="0" y="0"/>
              <a:ext cx="3648" cy="528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3" name="Text Box 109"/>
            <p:cNvSpPr txBox="1">
              <a:spLocks noChangeArrowheads="1"/>
            </p:cNvSpPr>
            <p:nvPr/>
          </p:nvSpPr>
          <p:spPr bwMode="auto">
            <a:xfrm>
              <a:off x="48" y="48"/>
              <a:ext cx="3605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PROBLEM 25:</a:t>
              </a:r>
              <a:r>
                <a:rPr lang="en-US" sz="1200" b="0">
                  <a:latin typeface="Times New Roman" pitchFamily="18" charset="0"/>
                </a:rPr>
                <a:t> DRAW LOCUS OF A POINT ON THE PERIPHERY OF A CIRCLE  </a:t>
              </a:r>
            </a:p>
            <a:p>
              <a:r>
                <a:rPr lang="en-US" sz="1200" b="0">
                  <a:latin typeface="Times New Roman" pitchFamily="18" charset="0"/>
                </a:rPr>
                <a:t>WHICH ROLLS ON A CURVED PATH. </a:t>
              </a:r>
              <a:r>
                <a:rPr lang="en-US" sz="1400">
                  <a:latin typeface="Times New Roman" pitchFamily="18" charset="0"/>
                </a:rPr>
                <a:t>Take diameter of rolling Circle 50 mm</a:t>
              </a:r>
            </a:p>
            <a:p>
              <a:r>
                <a:rPr lang="en-US" sz="1400">
                  <a:latin typeface="Times New Roman" pitchFamily="18" charset="0"/>
                </a:rPr>
                <a:t>And radius of directing circle i.e. curved path, 75 mm.</a:t>
              </a:r>
            </a:p>
          </p:txBody>
        </p:sp>
      </p:grpSp>
      <p:sp>
        <p:nvSpPr>
          <p:cNvPr id="622702" name="Text Box 110"/>
          <p:cNvSpPr txBox="1">
            <a:spLocks noChangeArrowheads="1"/>
          </p:cNvSpPr>
          <p:nvPr/>
        </p:nvSpPr>
        <p:spPr bwMode="auto">
          <a:xfrm>
            <a:off x="60325" y="914400"/>
            <a:ext cx="3063875" cy="58594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i="1"/>
              <a:t>Solution Steps:</a:t>
            </a:r>
            <a:endParaRPr lang="en-US" sz="1300" b="0"/>
          </a:p>
          <a:p>
            <a:r>
              <a:rPr lang="en-US" sz="1300" b="0"/>
              <a:t>1)  When smaller circle will roll on larger circle for one revolution it will cover </a:t>
            </a:r>
            <a:r>
              <a:rPr lang="en-US" sz="1300" b="0">
                <a:sym typeface="Symbol" pitchFamily="18" charset="2"/>
              </a:rPr>
              <a:t></a:t>
            </a:r>
            <a:r>
              <a:rPr lang="en-US" sz="1300" b="0"/>
              <a:t> D distance on arc and it will be decided by included arc angle </a:t>
            </a:r>
            <a:r>
              <a:rPr lang="en-US" sz="1300" b="0">
                <a:sym typeface="Symbol" pitchFamily="18" charset="2"/>
              </a:rPr>
              <a:t></a:t>
            </a:r>
            <a:r>
              <a:rPr lang="en-US" sz="1300" b="0"/>
              <a:t>.</a:t>
            </a:r>
            <a:endParaRPr lang="en-US" sz="1300" b="0">
              <a:sym typeface="Symbol" pitchFamily="18" charset="2"/>
            </a:endParaRPr>
          </a:p>
          <a:p>
            <a:r>
              <a:rPr lang="en-US" sz="1300" b="0">
                <a:sym typeface="Symbol" pitchFamily="18" charset="2"/>
              </a:rPr>
              <a:t>2)  Calculate </a:t>
            </a:r>
            <a:r>
              <a:rPr lang="en-US" sz="1300" b="0"/>
              <a:t> by formula </a:t>
            </a:r>
            <a:r>
              <a:rPr lang="en-US" sz="1300" b="0">
                <a:sym typeface="Symbol" pitchFamily="18" charset="2"/>
              </a:rPr>
              <a:t></a:t>
            </a:r>
            <a:r>
              <a:rPr lang="en-US" sz="1300" b="0"/>
              <a:t> = (r/R) x 360</a:t>
            </a:r>
            <a:r>
              <a:rPr lang="en-US" sz="1300" b="0">
                <a:sym typeface="Symbol" pitchFamily="18" charset="2"/>
              </a:rPr>
              <a:t>0.</a:t>
            </a:r>
          </a:p>
          <a:p>
            <a:r>
              <a:rPr lang="en-US" sz="1300" b="0">
                <a:sym typeface="Symbol" pitchFamily="18" charset="2"/>
              </a:rPr>
              <a:t>3)  Construct angle </a:t>
            </a:r>
            <a:r>
              <a:rPr lang="en-US" sz="1300" b="0"/>
              <a:t> with radius OC and draw an arc by taking O as center OC as radius and form sector of angle </a:t>
            </a:r>
            <a:r>
              <a:rPr lang="en-US" sz="1300" b="0">
                <a:sym typeface="Symbol" pitchFamily="18" charset="2"/>
              </a:rPr>
              <a:t></a:t>
            </a:r>
            <a:r>
              <a:rPr lang="en-US" sz="1300" b="0"/>
              <a:t>.</a:t>
            </a:r>
            <a:endParaRPr lang="en-US" sz="1300" b="0">
              <a:sym typeface="Symbol" pitchFamily="18" charset="2"/>
            </a:endParaRPr>
          </a:p>
          <a:p>
            <a:r>
              <a:rPr lang="en-US" sz="1300" b="0">
                <a:sym typeface="Symbol" pitchFamily="18" charset="2"/>
              </a:rPr>
              <a:t>4)  Divide this sector into 8 number of equal angular parts. And from C onward name them C1, C2, C3 up to C8.</a:t>
            </a:r>
          </a:p>
          <a:p>
            <a:r>
              <a:rPr lang="en-US" sz="1300" b="0">
                <a:sym typeface="Symbol" pitchFamily="18" charset="2"/>
              </a:rPr>
              <a:t>5)  Divide smaller circle (Generating circle) also in 8 number of equal parts. And next to P in clockwise direction name those 1, 2, 3, up to 8.</a:t>
            </a:r>
          </a:p>
          <a:p>
            <a:r>
              <a:rPr lang="en-US" sz="1300" b="0">
                <a:sym typeface="Symbol" pitchFamily="18" charset="2"/>
              </a:rPr>
              <a:t>6)  With O as center, O-1 as radius draw an arc in the sector. Take O-2, O-3, O-4, O-5 up to O-8 distances with center O, draw all concentric arcs in sector. Take fixed distance C-P in compass, C1 center, cut arc of 1 at P1.</a:t>
            </a:r>
          </a:p>
          <a:p>
            <a:r>
              <a:rPr lang="en-US" sz="1300" b="0">
                <a:sym typeface="Symbol" pitchFamily="18" charset="2"/>
              </a:rPr>
              <a:t>Repeat procedure and locate P2, P3, P4, P5 unto P8 (as in cycloid) and join them by smooth curve. This is EPI – CYCLOID.</a:t>
            </a:r>
          </a:p>
        </p:txBody>
      </p:sp>
      <p:grpSp>
        <p:nvGrpSpPr>
          <p:cNvPr id="12" name="Group 118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43426" name="AutoShape 119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7" name="AutoShape 12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8" name="AutoShape 12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9" name="AutoShape 12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0" name="AutoShape 12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1" name="AutoShape 12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622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" dur="500"/>
                                        <p:tgtEl>
                                          <p:spTgt spid="622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2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2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2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622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2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2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500"/>
                                        <p:tgtEl>
                                          <p:spTgt spid="622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2" dur="500"/>
                                        <p:tgtEl>
                                          <p:spTgt spid="62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2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22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2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2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2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2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22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22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500"/>
                                        <p:tgtEl>
                                          <p:spTgt spid="6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500"/>
                                        <p:tgtEl>
                                          <p:spTgt spid="62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622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622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5" dur="500"/>
                                        <p:tgtEl>
                                          <p:spTgt spid="622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0" dur="500"/>
                                        <p:tgtEl>
                                          <p:spTgt spid="622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5" dur="500"/>
                                        <p:tgtEl>
                                          <p:spTgt spid="62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0" dur="500"/>
                                        <p:tgtEl>
                                          <p:spTgt spid="62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5" dur="500"/>
                                        <p:tgtEl>
                                          <p:spTgt spid="622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0" dur="500"/>
                                        <p:tgtEl>
                                          <p:spTgt spid="62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5" dur="500"/>
                                        <p:tgtEl>
                                          <p:spTgt spid="622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6" dur="500"/>
                                        <p:tgtEl>
                                          <p:spTgt spid="622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"/>
                                        <p:tgtEl>
                                          <p:spTgt spid="622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622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1" dur="500"/>
                                        <p:tgtEl>
                                          <p:spTgt spid="622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6" dur="500"/>
                                        <p:tgtEl>
                                          <p:spTgt spid="62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500"/>
                                        <p:tgtEl>
                                          <p:spTgt spid="6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6" dur="500"/>
                                        <p:tgtEl>
                                          <p:spTgt spid="62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"/>
                                        <p:tgtEl>
                                          <p:spTgt spid="6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6" dur="500"/>
                                        <p:tgtEl>
                                          <p:spTgt spid="62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1" dur="500"/>
                                        <p:tgtEl>
                                          <p:spTgt spid="62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6" dur="500"/>
                                        <p:tgtEl>
                                          <p:spTgt spid="62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6" dur="500"/>
                                        <p:tgtEl>
                                          <p:spTgt spid="622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1" dur="500"/>
                                        <p:tgtEl>
                                          <p:spTgt spid="622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6" dur="500"/>
                                        <p:tgtEl>
                                          <p:spTgt spid="62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1" dur="500"/>
                                        <p:tgtEl>
                                          <p:spTgt spid="62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6" dur="500"/>
                                        <p:tgtEl>
                                          <p:spTgt spid="622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1" dur="500"/>
                                        <p:tgtEl>
                                          <p:spTgt spid="62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6" dur="500"/>
                                        <p:tgtEl>
                                          <p:spTgt spid="62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1" dur="500"/>
                                        <p:tgtEl>
                                          <p:spTgt spid="62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622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622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622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622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622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622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62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62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622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622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622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622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62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62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622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622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4" dur="500"/>
                                        <p:tgtEl>
                                          <p:spTgt spid="62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9" dur="500"/>
                                        <p:tgtEl>
                                          <p:spTgt spid="62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4" dur="500"/>
                                        <p:tgtEl>
                                          <p:spTgt spid="62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4" grpId="0" animBg="1"/>
      <p:bldP spid="622595" grpId="0" animBg="1"/>
      <p:bldP spid="622596" grpId="0" animBg="1"/>
      <p:bldP spid="622603" grpId="0" animBg="1"/>
      <p:bldP spid="622604" grpId="0" animBg="1"/>
      <p:bldP spid="622605" grpId="0" animBg="1"/>
      <p:bldP spid="622606" grpId="0" animBg="1"/>
      <p:bldP spid="622607" grpId="0" animBg="1"/>
      <p:bldP spid="622608" grpId="0" animBg="1"/>
      <p:bldP spid="622609" grpId="0" animBg="1"/>
      <p:bldP spid="622610" grpId="0" animBg="1"/>
      <p:bldP spid="622611" grpId="0" animBg="1"/>
      <p:bldP spid="622612" grpId="0" animBg="1"/>
      <p:bldP spid="622613" grpId="0" animBg="1"/>
      <p:bldP spid="622614" grpId="0" animBg="1"/>
      <p:bldP spid="622615" grpId="0" animBg="1"/>
      <p:bldP spid="622616" grpId="0" animBg="1"/>
      <p:bldP spid="622617" grpId="0" animBg="1"/>
      <p:bldP spid="622618" grpId="0" animBg="1"/>
      <p:bldP spid="622619" grpId="0" animBg="1"/>
      <p:bldP spid="622620" grpId="0" animBg="1"/>
      <p:bldP spid="622621" grpId="0" animBg="1"/>
      <p:bldP spid="622622" grpId="0" animBg="1"/>
      <p:bldP spid="622623" grpId="0" animBg="1"/>
      <p:bldP spid="622638" grpId="0" animBg="1"/>
      <p:bldP spid="622639" grpId="0" animBg="1"/>
      <p:bldP spid="622640" grpId="0" animBg="1"/>
      <p:bldP spid="622641" grpId="0" animBg="1"/>
      <p:bldP spid="622642" grpId="0" animBg="1"/>
      <p:bldP spid="622643" grpId="0" animBg="1"/>
      <p:bldP spid="622644" grpId="0" animBg="1"/>
      <p:bldP spid="622645" grpId="0" animBg="1"/>
      <p:bldP spid="622646" grpId="0" animBg="1"/>
      <p:bldP spid="622647" grpId="0" animBg="1"/>
      <p:bldP spid="622648" grpId="0" animBg="1"/>
      <p:bldP spid="622649" grpId="0" animBg="1"/>
      <p:bldP spid="622650" grpId="0" animBg="1"/>
      <p:bldP spid="622651" grpId="0" animBg="1"/>
      <p:bldP spid="622652" grpId="0" animBg="1"/>
      <p:bldP spid="622653" grpId="0" animBg="1"/>
      <p:bldP spid="622654" grpId="0" animBg="1"/>
      <p:bldP spid="622655" grpId="0" animBg="1"/>
      <p:bldP spid="622656" grpId="0" animBg="1"/>
      <p:bldP spid="622657" grpId="0" animBg="1"/>
      <p:bldP spid="622658" grpId="0" animBg="1"/>
      <p:bldP spid="622660" grpId="0" autoUpdateAnimBg="0"/>
      <p:bldP spid="622666" grpId="0" animBg="1"/>
      <p:bldP spid="622667" grpId="0" autoUpdateAnimBg="0"/>
      <p:bldP spid="622691" grpId="0" animBg="1"/>
      <p:bldP spid="622692" grpId="0" animBg="1"/>
      <p:bldP spid="622693" grpId="0" autoUpdateAnimBg="0"/>
      <p:bldP spid="622694" grpId="0" autoUpdateAnimBg="0"/>
      <p:bldP spid="622695" grpId="0" animBg="1"/>
      <p:bldP spid="62270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Text Box 2"/>
          <p:cNvSpPr txBox="1">
            <a:spLocks noChangeArrowheads="1"/>
          </p:cNvSpPr>
          <p:nvPr/>
        </p:nvSpPr>
        <p:spPr bwMode="auto">
          <a:xfrm>
            <a:off x="1047750" y="273050"/>
            <a:ext cx="7262813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u="sng">
                <a:solidFill>
                  <a:schemeClr val="accent2"/>
                </a:solidFill>
              </a:rPr>
              <a:t>CONIC SECTIONS</a:t>
            </a:r>
            <a:r>
              <a:rPr lang="en-US" sz="1400" b="0">
                <a:solidFill>
                  <a:srgbClr val="FF0066"/>
                </a:solidFill>
              </a:rPr>
              <a:t> </a:t>
            </a:r>
          </a:p>
          <a:p>
            <a:pPr algn="ctr"/>
            <a:r>
              <a:rPr lang="en-US">
                <a:solidFill>
                  <a:schemeClr val="accent2"/>
                </a:solidFill>
              </a:rPr>
              <a:t>ELLIPSE</a:t>
            </a:r>
            <a:r>
              <a:rPr lang="en-US">
                <a:solidFill>
                  <a:srgbClr val="FF0066"/>
                </a:solidFill>
              </a:rPr>
              <a:t>, </a:t>
            </a:r>
            <a:r>
              <a:rPr lang="en-US">
                <a:solidFill>
                  <a:schemeClr val="accent2"/>
                </a:solidFill>
              </a:rPr>
              <a:t>PARABOLA</a:t>
            </a:r>
            <a:r>
              <a:rPr lang="en-US">
                <a:solidFill>
                  <a:srgbClr val="FF0066"/>
                </a:solidFill>
              </a:rPr>
              <a:t> AND </a:t>
            </a:r>
            <a:r>
              <a:rPr lang="en-US">
                <a:solidFill>
                  <a:schemeClr val="accent2"/>
                </a:solidFill>
              </a:rPr>
              <a:t>HYPERBOLA</a:t>
            </a:r>
            <a:r>
              <a:rPr lang="en-US">
                <a:solidFill>
                  <a:srgbClr val="FF0066"/>
                </a:solidFill>
              </a:rPr>
              <a:t> ARE CALLED CONIC SECTIONS</a:t>
            </a:r>
          </a:p>
          <a:p>
            <a:pPr algn="ctr"/>
            <a:r>
              <a:rPr lang="en-US">
                <a:solidFill>
                  <a:srgbClr val="FF0066"/>
                </a:solidFill>
              </a:rPr>
              <a:t> BECAUSE </a:t>
            </a:r>
          </a:p>
          <a:p>
            <a:pPr algn="ctr"/>
            <a:r>
              <a:rPr lang="en-US">
                <a:solidFill>
                  <a:srgbClr val="FF0066"/>
                </a:solidFill>
              </a:rPr>
              <a:t>THESE CURVES APPEAR ON THE SURFACE OF A CONE </a:t>
            </a:r>
          </a:p>
          <a:p>
            <a:pPr algn="ctr"/>
            <a:r>
              <a:rPr lang="en-US">
                <a:solidFill>
                  <a:srgbClr val="FF0066"/>
                </a:solidFill>
              </a:rPr>
              <a:t>WHEN IT IS CUT BY SOME TYPICAL CUTTING PLANES.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30388" y="2659063"/>
            <a:ext cx="1289050" cy="1368425"/>
            <a:chOff x="1201" y="1356"/>
            <a:chExt cx="812" cy="862"/>
          </a:xfrm>
        </p:grpSpPr>
        <p:sp>
          <p:nvSpPr>
            <p:cNvPr id="1062" name="Oval 4"/>
            <p:cNvSpPr>
              <a:spLocks noChangeArrowheads="1"/>
            </p:cNvSpPr>
            <p:nvPr/>
          </p:nvSpPr>
          <p:spPr bwMode="auto">
            <a:xfrm>
              <a:off x="1201" y="1974"/>
              <a:ext cx="796" cy="2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5"/>
            <p:cNvSpPr>
              <a:spLocks noChangeArrowheads="1"/>
            </p:cNvSpPr>
            <p:nvPr/>
          </p:nvSpPr>
          <p:spPr bwMode="auto">
            <a:xfrm rot="2655357">
              <a:off x="1441" y="1356"/>
              <a:ext cx="172" cy="542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Line 6"/>
            <p:cNvSpPr>
              <a:spLocks noChangeShapeType="1"/>
            </p:cNvSpPr>
            <p:nvPr/>
          </p:nvSpPr>
          <p:spPr bwMode="auto">
            <a:xfrm>
              <a:off x="1740" y="1469"/>
              <a:ext cx="273" cy="6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Line 7"/>
            <p:cNvSpPr>
              <a:spLocks noChangeShapeType="1"/>
            </p:cNvSpPr>
            <p:nvPr/>
          </p:nvSpPr>
          <p:spPr bwMode="auto">
            <a:xfrm flipH="1">
              <a:off x="1214" y="1748"/>
              <a:ext cx="126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Oval 8"/>
            <p:cNvSpPr>
              <a:spLocks noChangeArrowheads="1"/>
            </p:cNvSpPr>
            <p:nvPr/>
          </p:nvSpPr>
          <p:spPr bwMode="auto">
            <a:xfrm>
              <a:off x="1216" y="1966"/>
              <a:ext cx="768" cy="20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Line 9"/>
            <p:cNvSpPr>
              <a:spLocks noChangeShapeType="1"/>
            </p:cNvSpPr>
            <p:nvPr/>
          </p:nvSpPr>
          <p:spPr bwMode="auto">
            <a:xfrm flipH="1">
              <a:off x="1201" y="1798"/>
              <a:ext cx="126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3930" name="Text Box 10"/>
          <p:cNvSpPr txBox="1">
            <a:spLocks noChangeArrowheads="1"/>
          </p:cNvSpPr>
          <p:nvPr/>
        </p:nvSpPr>
        <p:spPr bwMode="auto">
          <a:xfrm>
            <a:off x="152400" y="3992563"/>
            <a:ext cx="2016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Section Plane</a:t>
            </a:r>
          </a:p>
          <a:p>
            <a:pPr algn="ctr"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Through Generators</a:t>
            </a:r>
          </a:p>
        </p:txBody>
      </p:sp>
      <p:sp>
        <p:nvSpPr>
          <p:cNvPr id="593931" name="Text Box 11"/>
          <p:cNvSpPr txBox="1">
            <a:spLocks noChangeArrowheads="1"/>
          </p:cNvSpPr>
          <p:nvPr/>
        </p:nvSpPr>
        <p:spPr bwMode="auto">
          <a:xfrm>
            <a:off x="3200400" y="3021013"/>
            <a:ext cx="777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Ellipse</a:t>
            </a:r>
          </a:p>
        </p:txBody>
      </p:sp>
      <p:sp>
        <p:nvSpPr>
          <p:cNvPr id="593932" name="Line 12"/>
          <p:cNvSpPr>
            <a:spLocks noChangeShapeType="1"/>
          </p:cNvSpPr>
          <p:nvPr/>
        </p:nvSpPr>
        <p:spPr bwMode="auto">
          <a:xfrm flipH="1" flipV="1">
            <a:off x="2482850" y="3203575"/>
            <a:ext cx="946150" cy="293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3933" name="Object 13"/>
          <p:cNvGraphicFramePr>
            <a:graphicFrameLocks noChangeAspect="1"/>
          </p:cNvGraphicFramePr>
          <p:nvPr/>
        </p:nvGraphicFramePr>
        <p:xfrm>
          <a:off x="4598988" y="4059238"/>
          <a:ext cx="1420812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Bitmap Image" r:id="rId3" imgW="638264" imgH="876190" progId="Paint.Picture">
                  <p:embed/>
                </p:oleObj>
              </mc:Choice>
              <mc:Fallback>
                <p:oleObj name="Bitmap Image" r:id="rId3" imgW="638264" imgH="876190" progId="Paint.Picture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4059238"/>
                        <a:ext cx="1420812" cy="195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34" name="AutoShape 14"/>
          <p:cNvSpPr>
            <a:spLocks noChangeArrowheads="1"/>
          </p:cNvSpPr>
          <p:nvPr/>
        </p:nvSpPr>
        <p:spPr bwMode="auto">
          <a:xfrm>
            <a:off x="3278188" y="3948113"/>
            <a:ext cx="1430337" cy="18684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35" name="Line 15"/>
          <p:cNvSpPr>
            <a:spLocks noChangeShapeType="1"/>
          </p:cNvSpPr>
          <p:nvPr/>
        </p:nvSpPr>
        <p:spPr bwMode="auto">
          <a:xfrm flipH="1">
            <a:off x="3594100" y="4154488"/>
            <a:ext cx="592138" cy="18415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36" name="Text Box 16"/>
          <p:cNvSpPr txBox="1">
            <a:spLocks noChangeArrowheads="1"/>
          </p:cNvSpPr>
          <p:nvPr/>
        </p:nvSpPr>
        <p:spPr bwMode="auto">
          <a:xfrm>
            <a:off x="2967038" y="5934075"/>
            <a:ext cx="2222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Section Plane Parallel </a:t>
            </a:r>
          </a:p>
          <a:p>
            <a:pPr algn="ctr"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to end generator.</a:t>
            </a:r>
          </a:p>
        </p:txBody>
      </p:sp>
      <p:sp>
        <p:nvSpPr>
          <p:cNvPr id="593937" name="Text Box 17"/>
          <p:cNvSpPr txBox="1">
            <a:spLocks noChangeArrowheads="1"/>
          </p:cNvSpPr>
          <p:nvPr/>
        </p:nvSpPr>
        <p:spPr bwMode="auto">
          <a:xfrm rot="-3954753">
            <a:off x="4249737" y="4275138"/>
            <a:ext cx="993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Parabola</a:t>
            </a:r>
          </a:p>
        </p:txBody>
      </p:sp>
      <p:sp>
        <p:nvSpPr>
          <p:cNvPr id="593938" name="Line 18"/>
          <p:cNvSpPr>
            <a:spLocks noChangeShapeType="1"/>
          </p:cNvSpPr>
          <p:nvPr/>
        </p:nvSpPr>
        <p:spPr bwMode="auto">
          <a:xfrm>
            <a:off x="4419600" y="4724400"/>
            <a:ext cx="509588" cy="51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448550" y="2197100"/>
            <a:ext cx="1466850" cy="2108200"/>
            <a:chOff x="5075" y="1056"/>
            <a:chExt cx="685" cy="984"/>
          </a:xfrm>
        </p:grpSpPr>
        <p:graphicFrame>
          <p:nvGraphicFramePr>
            <p:cNvPr id="1027" name="Object 20"/>
            <p:cNvGraphicFramePr>
              <a:graphicFrameLocks noChangeAspect="1"/>
            </p:cNvGraphicFramePr>
            <p:nvPr/>
          </p:nvGraphicFramePr>
          <p:xfrm>
            <a:off x="5075" y="1056"/>
            <a:ext cx="685" cy="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Bitmap Image" r:id="rId5" imgW="609524" imgH="876190" progId="Paint.Picture">
                    <p:embed/>
                  </p:oleObj>
                </mc:Choice>
                <mc:Fallback>
                  <p:oleObj name="Bitmap Image" r:id="rId5" imgW="609524" imgH="876190" progId="Paint.Picture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5" y="1056"/>
                          <a:ext cx="685" cy="9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1" name="Line 21"/>
            <p:cNvSpPr>
              <a:spLocks noChangeShapeType="1"/>
            </p:cNvSpPr>
            <p:nvPr/>
          </p:nvSpPr>
          <p:spPr bwMode="auto">
            <a:xfrm rot="117133">
              <a:off x="5136" y="1956"/>
              <a:ext cx="52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6096000" y="2347913"/>
            <a:ext cx="1336675" cy="1749425"/>
            <a:chOff x="4224" y="1632"/>
            <a:chExt cx="624" cy="816"/>
          </a:xfrm>
        </p:grpSpPr>
        <p:sp>
          <p:nvSpPr>
            <p:cNvPr id="1059" name="AutoShape 23"/>
            <p:cNvSpPr>
              <a:spLocks noChangeArrowheads="1"/>
            </p:cNvSpPr>
            <p:nvPr/>
          </p:nvSpPr>
          <p:spPr bwMode="auto">
            <a:xfrm>
              <a:off x="4224" y="1632"/>
              <a:ext cx="624" cy="81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Line 24"/>
            <p:cNvSpPr>
              <a:spLocks noChangeShapeType="1"/>
            </p:cNvSpPr>
            <p:nvPr/>
          </p:nvSpPr>
          <p:spPr bwMode="auto">
            <a:xfrm>
              <a:off x="4536" y="163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3945" name="Text Box 25"/>
          <p:cNvSpPr txBox="1">
            <a:spLocks noChangeArrowheads="1"/>
          </p:cNvSpPr>
          <p:nvPr/>
        </p:nvSpPr>
        <p:spPr bwMode="auto">
          <a:xfrm>
            <a:off x="5870575" y="4067175"/>
            <a:ext cx="1582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Section Plane </a:t>
            </a:r>
          </a:p>
          <a:p>
            <a:pPr algn="ctr"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Parallel to Axis.</a:t>
            </a:r>
          </a:p>
        </p:txBody>
      </p:sp>
      <p:sp>
        <p:nvSpPr>
          <p:cNvPr id="593946" name="Text Box 26"/>
          <p:cNvSpPr txBox="1">
            <a:spLocks noChangeArrowheads="1"/>
          </p:cNvSpPr>
          <p:nvPr/>
        </p:nvSpPr>
        <p:spPr bwMode="auto">
          <a:xfrm>
            <a:off x="7726363" y="4183063"/>
            <a:ext cx="1109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Hyperbola</a:t>
            </a:r>
          </a:p>
        </p:txBody>
      </p:sp>
      <p:sp>
        <p:nvSpPr>
          <p:cNvPr id="593947" name="Line 27"/>
          <p:cNvSpPr>
            <a:spLocks noChangeShapeType="1"/>
          </p:cNvSpPr>
          <p:nvPr/>
        </p:nvSpPr>
        <p:spPr bwMode="auto">
          <a:xfrm flipV="1">
            <a:off x="7605713" y="3919538"/>
            <a:ext cx="204787" cy="41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48" name="Line 28"/>
          <p:cNvSpPr>
            <a:spLocks noChangeShapeType="1"/>
          </p:cNvSpPr>
          <p:nvPr/>
        </p:nvSpPr>
        <p:spPr bwMode="auto">
          <a:xfrm>
            <a:off x="6551613" y="2403475"/>
            <a:ext cx="25400" cy="18510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427038" y="2259013"/>
            <a:ext cx="1303337" cy="1752600"/>
            <a:chOff x="317" y="1104"/>
            <a:chExt cx="821" cy="1104"/>
          </a:xfrm>
        </p:grpSpPr>
        <p:sp>
          <p:nvSpPr>
            <p:cNvPr id="1057" name="AutoShape 30"/>
            <p:cNvSpPr>
              <a:spLocks noChangeArrowheads="1"/>
            </p:cNvSpPr>
            <p:nvPr/>
          </p:nvSpPr>
          <p:spPr bwMode="auto">
            <a:xfrm>
              <a:off x="317" y="1104"/>
              <a:ext cx="821" cy="107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Line 31"/>
            <p:cNvSpPr>
              <a:spLocks noChangeShapeType="1"/>
            </p:cNvSpPr>
            <p:nvPr/>
          </p:nvSpPr>
          <p:spPr bwMode="auto">
            <a:xfrm>
              <a:off x="728" y="1104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3952" name="Line 32"/>
          <p:cNvSpPr>
            <a:spLocks noChangeShapeType="1"/>
          </p:cNvSpPr>
          <p:nvPr/>
        </p:nvSpPr>
        <p:spPr bwMode="auto">
          <a:xfrm>
            <a:off x="3994150" y="39116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53" name="Line 33"/>
          <p:cNvSpPr>
            <a:spLocks noChangeShapeType="1"/>
          </p:cNvSpPr>
          <p:nvPr/>
        </p:nvSpPr>
        <p:spPr bwMode="auto">
          <a:xfrm flipH="1">
            <a:off x="227013" y="2659063"/>
            <a:ext cx="1403350" cy="1101725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479800" y="1600200"/>
            <a:ext cx="2082800" cy="990600"/>
            <a:chOff x="2208" y="1104"/>
            <a:chExt cx="1312" cy="624"/>
          </a:xfrm>
        </p:grpSpPr>
        <p:sp>
          <p:nvSpPr>
            <p:cNvPr id="1055" name="Oval 35"/>
            <p:cNvSpPr>
              <a:spLocks noChangeArrowheads="1"/>
            </p:cNvSpPr>
            <p:nvPr/>
          </p:nvSpPr>
          <p:spPr bwMode="auto">
            <a:xfrm>
              <a:off x="2208" y="1104"/>
              <a:ext cx="1296" cy="62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Text Box 36"/>
            <p:cNvSpPr txBox="1">
              <a:spLocks noChangeArrowheads="1"/>
            </p:cNvSpPr>
            <p:nvPr/>
          </p:nvSpPr>
          <p:spPr bwMode="auto">
            <a:xfrm>
              <a:off x="2245" y="1140"/>
              <a:ext cx="127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0">
                  <a:latin typeface="Arial Black" pitchFamily="34" charset="0"/>
                </a:rPr>
                <a:t>OBSERVE </a:t>
              </a:r>
            </a:p>
            <a:p>
              <a:pPr algn="ctr"/>
              <a:r>
                <a:rPr lang="en-US" b="0">
                  <a:latin typeface="Arial Black" pitchFamily="34" charset="0"/>
                </a:rPr>
                <a:t>ILLUSTRATIONS</a:t>
              </a:r>
            </a:p>
            <a:p>
              <a:pPr algn="ctr"/>
              <a:r>
                <a:rPr lang="en-US" b="0">
                  <a:latin typeface="Arial Black" pitchFamily="34" charset="0"/>
                </a:rPr>
                <a:t>GIVEN BELOW..</a:t>
              </a:r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049" name="AutoShape 45">
              <a:hlinkClick r:id="rId7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AutoShape 4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AutoShape 4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AutoShape 4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AutoShape 5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93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593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3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3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3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3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3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3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3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3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593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3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3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93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3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93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93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3" dur="500"/>
                                        <p:tgtEl>
                                          <p:spTgt spid="593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93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93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93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93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300" fill="hold"/>
                                        <p:tgtEl>
                                          <p:spTgt spid="593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300" fill="hold"/>
                                        <p:tgtEl>
                                          <p:spTgt spid="593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93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93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93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93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93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93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2" grpId="0" autoUpdateAnimBg="0"/>
      <p:bldP spid="593930" grpId="0" autoUpdateAnimBg="0"/>
      <p:bldP spid="593931" grpId="0" autoUpdateAnimBg="0"/>
      <p:bldP spid="593932" grpId="0" animBg="1"/>
      <p:bldP spid="593934" grpId="0" animBg="1"/>
      <p:bldP spid="593935" grpId="0" animBg="1"/>
      <p:bldP spid="593936" grpId="0" autoUpdateAnimBg="0"/>
      <p:bldP spid="593937" grpId="0" autoUpdateAnimBg="0"/>
      <p:bldP spid="593938" grpId="0" animBg="1"/>
      <p:bldP spid="593945" grpId="0" autoUpdateAnimBg="0"/>
      <p:bldP spid="593946" grpId="0" autoUpdateAnimBg="0"/>
      <p:bldP spid="593947" grpId="0" animBg="1"/>
      <p:bldP spid="593948" grpId="0" animBg="1"/>
      <p:bldP spid="593952" grpId="0" animBg="1"/>
      <p:bldP spid="59395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7110413" y="285750"/>
            <a:ext cx="1916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u="sng">
                <a:solidFill>
                  <a:schemeClr val="accent2"/>
                </a:solidFill>
                <a:latin typeface="Arial Black" pitchFamily="34" charset="0"/>
              </a:rPr>
              <a:t>HYPO CYCLOID</a:t>
            </a:r>
          </a:p>
        </p:txBody>
      </p:sp>
      <p:sp>
        <p:nvSpPr>
          <p:cNvPr id="623619" name="Oval 3"/>
          <p:cNvSpPr>
            <a:spLocks noChangeArrowheads="1"/>
          </p:cNvSpPr>
          <p:nvPr/>
        </p:nvSpPr>
        <p:spPr bwMode="auto">
          <a:xfrm rot="13558">
            <a:off x="6570663" y="3967163"/>
            <a:ext cx="1908175" cy="19081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620" name="Oval 4"/>
          <p:cNvSpPr>
            <a:spLocks noChangeArrowheads="1"/>
          </p:cNvSpPr>
          <p:nvPr/>
        </p:nvSpPr>
        <p:spPr bwMode="auto">
          <a:xfrm rot="13558">
            <a:off x="2951163" y="2435225"/>
            <a:ext cx="1908175" cy="190976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984500" y="2719388"/>
            <a:ext cx="1947863" cy="1360487"/>
            <a:chOff x="1437" y="1639"/>
            <a:chExt cx="1038" cy="725"/>
          </a:xfrm>
        </p:grpSpPr>
        <p:sp>
          <p:nvSpPr>
            <p:cNvPr id="144480" name="Line 6"/>
            <p:cNvSpPr>
              <a:spLocks noChangeShapeType="1"/>
            </p:cNvSpPr>
            <p:nvPr/>
          </p:nvSpPr>
          <p:spPr bwMode="auto">
            <a:xfrm rot="-1805863">
              <a:off x="1437" y="1997"/>
              <a:ext cx="1038" cy="1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1" name="Line 7"/>
            <p:cNvSpPr>
              <a:spLocks noChangeShapeType="1"/>
            </p:cNvSpPr>
            <p:nvPr/>
          </p:nvSpPr>
          <p:spPr bwMode="auto">
            <a:xfrm rot="3574417" flipV="1">
              <a:off x="1580" y="1640"/>
              <a:ext cx="715" cy="71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482" name="Line 8"/>
            <p:cNvSpPr>
              <a:spLocks noChangeShapeType="1"/>
            </p:cNvSpPr>
            <p:nvPr/>
          </p:nvSpPr>
          <p:spPr bwMode="auto">
            <a:xfrm rot="8822610" flipV="1">
              <a:off x="1581" y="1650"/>
              <a:ext cx="714" cy="71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3625" name="Line 9"/>
          <p:cNvSpPr>
            <a:spLocks noChangeShapeType="1"/>
          </p:cNvSpPr>
          <p:nvPr/>
        </p:nvSpPr>
        <p:spPr bwMode="auto">
          <a:xfrm rot="3748523">
            <a:off x="2433638" y="3968750"/>
            <a:ext cx="3598862" cy="15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26" name="Line 10"/>
          <p:cNvSpPr>
            <a:spLocks noChangeShapeType="1"/>
          </p:cNvSpPr>
          <p:nvPr/>
        </p:nvSpPr>
        <p:spPr bwMode="auto">
          <a:xfrm rot="-890366">
            <a:off x="4972050" y="5099050"/>
            <a:ext cx="3692525" cy="1588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27" name="Line 11"/>
          <p:cNvSpPr>
            <a:spLocks noChangeShapeType="1"/>
          </p:cNvSpPr>
          <p:nvPr/>
        </p:nvSpPr>
        <p:spPr bwMode="auto">
          <a:xfrm rot="2976664">
            <a:off x="4926807" y="2321719"/>
            <a:ext cx="1620837" cy="31527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28" name="Line 12"/>
          <p:cNvSpPr>
            <a:spLocks noChangeShapeType="1"/>
          </p:cNvSpPr>
          <p:nvPr/>
        </p:nvSpPr>
        <p:spPr bwMode="auto">
          <a:xfrm rot="1501493">
            <a:off x="4176713" y="2216150"/>
            <a:ext cx="1620837" cy="31527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29" name="Line 13"/>
          <p:cNvSpPr>
            <a:spLocks noChangeShapeType="1"/>
          </p:cNvSpPr>
          <p:nvPr/>
        </p:nvSpPr>
        <p:spPr bwMode="auto">
          <a:xfrm rot="4295133">
            <a:off x="5671344" y="2782094"/>
            <a:ext cx="1411287" cy="319722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30" name="Arc 14"/>
          <p:cNvSpPr>
            <a:spLocks/>
          </p:cNvSpPr>
          <p:nvPr/>
        </p:nvSpPr>
        <p:spPr bwMode="auto">
          <a:xfrm>
            <a:off x="2590800" y="2078038"/>
            <a:ext cx="5930900" cy="3343275"/>
          </a:xfrm>
          <a:custGeom>
            <a:avLst/>
            <a:gdLst>
              <a:gd name="T0" fmla="*/ 0 w 38320"/>
              <a:gd name="T1" fmla="*/ 2147483647 h 21600"/>
              <a:gd name="T2" fmla="*/ 2147483647 w 38320"/>
              <a:gd name="T3" fmla="*/ 2147483647 h 21600"/>
              <a:gd name="T4" fmla="*/ 2147483647 w 38320"/>
              <a:gd name="T5" fmla="*/ 2147483647 h 21600"/>
              <a:gd name="T6" fmla="*/ 0 60000 65536"/>
              <a:gd name="T7" fmla="*/ 0 60000 65536"/>
              <a:gd name="T8" fmla="*/ 0 60000 65536"/>
              <a:gd name="T9" fmla="*/ 0 w 38320"/>
              <a:gd name="T10" fmla="*/ 0 h 21600"/>
              <a:gd name="T11" fmla="*/ 38320 w 383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320" h="21600" fill="none" extrusionOk="0">
                <a:moveTo>
                  <a:pt x="0" y="7985"/>
                </a:moveTo>
                <a:cubicBezTo>
                  <a:pt x="4101" y="2933"/>
                  <a:pt x="10261" y="-1"/>
                  <a:pt x="16769" y="0"/>
                </a:cubicBezTo>
                <a:cubicBezTo>
                  <a:pt x="28134" y="0"/>
                  <a:pt x="37556" y="8807"/>
                  <a:pt x="38320" y="20147"/>
                </a:cubicBezTo>
              </a:path>
              <a:path w="38320" h="21600" stroke="0" extrusionOk="0">
                <a:moveTo>
                  <a:pt x="0" y="7985"/>
                </a:moveTo>
                <a:cubicBezTo>
                  <a:pt x="4101" y="2933"/>
                  <a:pt x="10261" y="-1"/>
                  <a:pt x="16769" y="0"/>
                </a:cubicBezTo>
                <a:cubicBezTo>
                  <a:pt x="28134" y="0"/>
                  <a:pt x="37556" y="8807"/>
                  <a:pt x="38320" y="20147"/>
                </a:cubicBezTo>
                <a:lnTo>
                  <a:pt x="16769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631" name="Arc 15"/>
          <p:cNvSpPr>
            <a:spLocks/>
          </p:cNvSpPr>
          <p:nvPr/>
        </p:nvSpPr>
        <p:spPr bwMode="auto">
          <a:xfrm>
            <a:off x="2900363" y="2297113"/>
            <a:ext cx="5389562" cy="3222625"/>
          </a:xfrm>
          <a:custGeom>
            <a:avLst/>
            <a:gdLst>
              <a:gd name="T0" fmla="*/ 0 w 36922"/>
              <a:gd name="T1" fmla="*/ 2147483647 h 22077"/>
              <a:gd name="T2" fmla="*/ 2147483647 w 36922"/>
              <a:gd name="T3" fmla="*/ 2147483647 h 22077"/>
              <a:gd name="T4" fmla="*/ 2147483647 w 36922"/>
              <a:gd name="T5" fmla="*/ 2147483647 h 22077"/>
              <a:gd name="T6" fmla="*/ 0 60000 65536"/>
              <a:gd name="T7" fmla="*/ 0 60000 65536"/>
              <a:gd name="T8" fmla="*/ 0 60000 65536"/>
              <a:gd name="T9" fmla="*/ 0 w 36922"/>
              <a:gd name="T10" fmla="*/ 0 h 22077"/>
              <a:gd name="T11" fmla="*/ 36922 w 36922"/>
              <a:gd name="T12" fmla="*/ 22077 h 220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922" h="22077" fill="none" extrusionOk="0">
                <a:moveTo>
                  <a:pt x="-1" y="6375"/>
                </a:moveTo>
                <a:cubicBezTo>
                  <a:pt x="4054" y="2294"/>
                  <a:pt x="9569" y="-1"/>
                  <a:pt x="15322" y="0"/>
                </a:cubicBezTo>
                <a:cubicBezTo>
                  <a:pt x="27251" y="0"/>
                  <a:pt x="36922" y="9670"/>
                  <a:pt x="36922" y="21600"/>
                </a:cubicBezTo>
                <a:cubicBezTo>
                  <a:pt x="36922" y="21759"/>
                  <a:pt x="36920" y="21918"/>
                  <a:pt x="36916" y="22076"/>
                </a:cubicBezTo>
              </a:path>
              <a:path w="36922" h="22077" stroke="0" extrusionOk="0">
                <a:moveTo>
                  <a:pt x="-1" y="6375"/>
                </a:moveTo>
                <a:cubicBezTo>
                  <a:pt x="4054" y="2294"/>
                  <a:pt x="9569" y="-1"/>
                  <a:pt x="15322" y="0"/>
                </a:cubicBezTo>
                <a:cubicBezTo>
                  <a:pt x="27251" y="0"/>
                  <a:pt x="36922" y="9670"/>
                  <a:pt x="36922" y="21600"/>
                </a:cubicBezTo>
                <a:cubicBezTo>
                  <a:pt x="36922" y="21759"/>
                  <a:pt x="36920" y="21918"/>
                  <a:pt x="36916" y="22076"/>
                </a:cubicBezTo>
                <a:lnTo>
                  <a:pt x="15322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632" name="Arc 16"/>
          <p:cNvSpPr>
            <a:spLocks/>
          </p:cNvSpPr>
          <p:nvPr/>
        </p:nvSpPr>
        <p:spPr bwMode="auto">
          <a:xfrm rot="-1561873">
            <a:off x="3406775" y="2711450"/>
            <a:ext cx="3956050" cy="3994150"/>
          </a:xfrm>
          <a:custGeom>
            <a:avLst/>
            <a:gdLst>
              <a:gd name="T0" fmla="*/ 0 w 32595"/>
              <a:gd name="T1" fmla="*/ 2147483647 h 32933"/>
              <a:gd name="T2" fmla="*/ 2147483647 w 32595"/>
              <a:gd name="T3" fmla="*/ 2147483647 h 32933"/>
              <a:gd name="T4" fmla="*/ 2147483647 w 32595"/>
              <a:gd name="T5" fmla="*/ 2147483647 h 32933"/>
              <a:gd name="T6" fmla="*/ 0 60000 65536"/>
              <a:gd name="T7" fmla="*/ 0 60000 65536"/>
              <a:gd name="T8" fmla="*/ 0 60000 65536"/>
              <a:gd name="T9" fmla="*/ 0 w 32595"/>
              <a:gd name="T10" fmla="*/ 0 h 32933"/>
              <a:gd name="T11" fmla="*/ 32595 w 32595"/>
              <a:gd name="T12" fmla="*/ 32933 h 329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595" h="32933" fill="none" extrusionOk="0">
                <a:moveTo>
                  <a:pt x="-1" y="3007"/>
                </a:moveTo>
                <a:cubicBezTo>
                  <a:pt x="3329" y="1038"/>
                  <a:pt x="7126" y="-1"/>
                  <a:pt x="10995" y="0"/>
                </a:cubicBezTo>
                <a:cubicBezTo>
                  <a:pt x="22924" y="0"/>
                  <a:pt x="32595" y="9670"/>
                  <a:pt x="32595" y="21600"/>
                </a:cubicBezTo>
                <a:cubicBezTo>
                  <a:pt x="32595" y="25602"/>
                  <a:pt x="31483" y="29525"/>
                  <a:pt x="29383" y="32933"/>
                </a:cubicBezTo>
              </a:path>
              <a:path w="32595" h="32933" stroke="0" extrusionOk="0">
                <a:moveTo>
                  <a:pt x="-1" y="3007"/>
                </a:moveTo>
                <a:cubicBezTo>
                  <a:pt x="3329" y="1038"/>
                  <a:pt x="7126" y="-1"/>
                  <a:pt x="10995" y="0"/>
                </a:cubicBezTo>
                <a:cubicBezTo>
                  <a:pt x="22924" y="0"/>
                  <a:pt x="32595" y="9670"/>
                  <a:pt x="32595" y="21600"/>
                </a:cubicBezTo>
                <a:cubicBezTo>
                  <a:pt x="32595" y="25602"/>
                  <a:pt x="31483" y="29525"/>
                  <a:pt x="29383" y="32933"/>
                </a:cubicBezTo>
                <a:lnTo>
                  <a:pt x="10995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633" name="Arc 17"/>
          <p:cNvSpPr>
            <a:spLocks/>
          </p:cNvSpPr>
          <p:nvPr/>
        </p:nvSpPr>
        <p:spPr bwMode="auto">
          <a:xfrm>
            <a:off x="4184650" y="4108450"/>
            <a:ext cx="2436813" cy="1751013"/>
          </a:xfrm>
          <a:custGeom>
            <a:avLst/>
            <a:gdLst>
              <a:gd name="T0" fmla="*/ 0 w 30898"/>
              <a:gd name="T1" fmla="*/ 2147483647 h 21600"/>
              <a:gd name="T2" fmla="*/ 2147483647 w 30898"/>
              <a:gd name="T3" fmla="*/ 2147483647 h 21600"/>
              <a:gd name="T4" fmla="*/ 2147483647 w 30898"/>
              <a:gd name="T5" fmla="*/ 2147483647 h 21600"/>
              <a:gd name="T6" fmla="*/ 0 60000 65536"/>
              <a:gd name="T7" fmla="*/ 0 60000 65536"/>
              <a:gd name="T8" fmla="*/ 0 60000 65536"/>
              <a:gd name="T9" fmla="*/ 0 w 30898"/>
              <a:gd name="T10" fmla="*/ 0 h 21600"/>
              <a:gd name="T11" fmla="*/ 30898 w 3089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898" h="21600" fill="none" extrusionOk="0">
                <a:moveTo>
                  <a:pt x="0" y="2531"/>
                </a:moveTo>
                <a:cubicBezTo>
                  <a:pt x="3123" y="869"/>
                  <a:pt x="6607" y="-1"/>
                  <a:pt x="10146" y="0"/>
                </a:cubicBezTo>
                <a:cubicBezTo>
                  <a:pt x="19767" y="0"/>
                  <a:pt x="28229" y="6363"/>
                  <a:pt x="30898" y="15607"/>
                </a:cubicBezTo>
              </a:path>
              <a:path w="30898" h="21600" stroke="0" extrusionOk="0">
                <a:moveTo>
                  <a:pt x="0" y="2531"/>
                </a:moveTo>
                <a:cubicBezTo>
                  <a:pt x="3123" y="869"/>
                  <a:pt x="6607" y="-1"/>
                  <a:pt x="10146" y="0"/>
                </a:cubicBezTo>
                <a:cubicBezTo>
                  <a:pt x="19767" y="0"/>
                  <a:pt x="28229" y="6363"/>
                  <a:pt x="30898" y="15607"/>
                </a:cubicBezTo>
                <a:lnTo>
                  <a:pt x="10146" y="21600"/>
                </a:lnTo>
                <a:close/>
              </a:path>
            </a:pathLst>
          </a:cu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634" name="Arc 18"/>
          <p:cNvSpPr>
            <a:spLocks/>
          </p:cNvSpPr>
          <p:nvPr/>
        </p:nvSpPr>
        <p:spPr bwMode="auto">
          <a:xfrm rot="9304284">
            <a:off x="3975100" y="669925"/>
            <a:ext cx="6007100" cy="4410075"/>
          </a:xfrm>
          <a:custGeom>
            <a:avLst/>
            <a:gdLst>
              <a:gd name="T0" fmla="*/ 2147483647 w 21542"/>
              <a:gd name="T1" fmla="*/ 0 h 19771"/>
              <a:gd name="T2" fmla="*/ 2147483647 w 21542"/>
              <a:gd name="T3" fmla="*/ 2147483647 h 19771"/>
              <a:gd name="T4" fmla="*/ 0 w 21542"/>
              <a:gd name="T5" fmla="*/ 2147483647 h 19771"/>
              <a:gd name="T6" fmla="*/ 0 60000 65536"/>
              <a:gd name="T7" fmla="*/ 0 60000 65536"/>
              <a:gd name="T8" fmla="*/ 0 60000 65536"/>
              <a:gd name="T9" fmla="*/ 0 w 21542"/>
              <a:gd name="T10" fmla="*/ 0 h 19771"/>
              <a:gd name="T11" fmla="*/ 21542 w 21542"/>
              <a:gd name="T12" fmla="*/ 19771 h 197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2" h="19771" fill="none" extrusionOk="0">
                <a:moveTo>
                  <a:pt x="8698" y="0"/>
                </a:moveTo>
                <a:cubicBezTo>
                  <a:pt x="16015" y="3219"/>
                  <a:pt x="20955" y="10215"/>
                  <a:pt x="21541" y="18187"/>
                </a:cubicBezTo>
              </a:path>
              <a:path w="21542" h="19771" stroke="0" extrusionOk="0">
                <a:moveTo>
                  <a:pt x="8698" y="0"/>
                </a:moveTo>
                <a:cubicBezTo>
                  <a:pt x="16015" y="3219"/>
                  <a:pt x="20955" y="10215"/>
                  <a:pt x="21541" y="18187"/>
                </a:cubicBezTo>
                <a:lnTo>
                  <a:pt x="0" y="19771"/>
                </a:lnTo>
                <a:close/>
              </a:path>
            </a:pathLst>
          </a:cu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635" name="Line 19"/>
          <p:cNvSpPr>
            <a:spLocks noChangeShapeType="1"/>
          </p:cNvSpPr>
          <p:nvPr/>
        </p:nvSpPr>
        <p:spPr bwMode="auto">
          <a:xfrm>
            <a:off x="4071938" y="2074863"/>
            <a:ext cx="990600" cy="34575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36" name="Line 20"/>
          <p:cNvSpPr>
            <a:spLocks noChangeShapeType="1"/>
          </p:cNvSpPr>
          <p:nvPr/>
        </p:nvSpPr>
        <p:spPr bwMode="auto">
          <a:xfrm flipH="1">
            <a:off x="5062538" y="1985963"/>
            <a:ext cx="630237" cy="351313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37" name="Line 21"/>
          <p:cNvSpPr>
            <a:spLocks noChangeShapeType="1"/>
          </p:cNvSpPr>
          <p:nvPr/>
        </p:nvSpPr>
        <p:spPr bwMode="auto">
          <a:xfrm flipH="1">
            <a:off x="5062538" y="2525713"/>
            <a:ext cx="2160587" cy="2973387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38" name="Line 22"/>
          <p:cNvSpPr>
            <a:spLocks noChangeShapeType="1"/>
          </p:cNvSpPr>
          <p:nvPr/>
        </p:nvSpPr>
        <p:spPr bwMode="auto">
          <a:xfrm flipH="1">
            <a:off x="5062538" y="3787775"/>
            <a:ext cx="3241675" cy="18018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39" name="Arc 23"/>
          <p:cNvSpPr>
            <a:spLocks/>
          </p:cNvSpPr>
          <p:nvPr/>
        </p:nvSpPr>
        <p:spPr bwMode="auto">
          <a:xfrm>
            <a:off x="4906963" y="5187950"/>
            <a:ext cx="447675" cy="323850"/>
          </a:xfrm>
          <a:custGeom>
            <a:avLst/>
            <a:gdLst>
              <a:gd name="T0" fmla="*/ 0 w 35881"/>
              <a:gd name="T1" fmla="*/ 2147483647 h 25991"/>
              <a:gd name="T2" fmla="*/ 2147483647 w 35881"/>
              <a:gd name="T3" fmla="*/ 2147483647 h 25991"/>
              <a:gd name="T4" fmla="*/ 2147483647 w 35881"/>
              <a:gd name="T5" fmla="*/ 2147483647 h 25991"/>
              <a:gd name="T6" fmla="*/ 0 60000 65536"/>
              <a:gd name="T7" fmla="*/ 0 60000 65536"/>
              <a:gd name="T8" fmla="*/ 0 60000 65536"/>
              <a:gd name="T9" fmla="*/ 0 w 35881"/>
              <a:gd name="T10" fmla="*/ 0 h 25991"/>
              <a:gd name="T11" fmla="*/ 35881 w 35881"/>
              <a:gd name="T12" fmla="*/ 25991 h 259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881" h="25991" fill="none" extrusionOk="0">
                <a:moveTo>
                  <a:pt x="-1" y="5394"/>
                </a:moveTo>
                <a:cubicBezTo>
                  <a:pt x="3944" y="1918"/>
                  <a:pt x="9022" y="-1"/>
                  <a:pt x="14281" y="0"/>
                </a:cubicBezTo>
                <a:cubicBezTo>
                  <a:pt x="26210" y="0"/>
                  <a:pt x="35881" y="9670"/>
                  <a:pt x="35881" y="21600"/>
                </a:cubicBezTo>
                <a:cubicBezTo>
                  <a:pt x="35881" y="23075"/>
                  <a:pt x="35729" y="24546"/>
                  <a:pt x="35429" y="25990"/>
                </a:cubicBezTo>
              </a:path>
              <a:path w="35881" h="25991" stroke="0" extrusionOk="0">
                <a:moveTo>
                  <a:pt x="-1" y="5394"/>
                </a:moveTo>
                <a:cubicBezTo>
                  <a:pt x="3944" y="1918"/>
                  <a:pt x="9022" y="-1"/>
                  <a:pt x="14281" y="0"/>
                </a:cubicBezTo>
                <a:cubicBezTo>
                  <a:pt x="26210" y="0"/>
                  <a:pt x="35881" y="9670"/>
                  <a:pt x="35881" y="21600"/>
                </a:cubicBezTo>
                <a:cubicBezTo>
                  <a:pt x="35881" y="23075"/>
                  <a:pt x="35729" y="24546"/>
                  <a:pt x="35429" y="25990"/>
                </a:cubicBezTo>
                <a:lnTo>
                  <a:pt x="14281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640" name="Text Box 24"/>
          <p:cNvSpPr txBox="1">
            <a:spLocks noChangeArrowheads="1"/>
          </p:cNvSpPr>
          <p:nvPr/>
        </p:nvSpPr>
        <p:spPr bwMode="auto">
          <a:xfrm rot="-1590294">
            <a:off x="3614738" y="3354388"/>
            <a:ext cx="31273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C</a:t>
            </a:r>
            <a:endParaRPr lang="en-US" sz="1400" baseline="-2500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623641" name="Arc 25"/>
          <p:cNvSpPr>
            <a:spLocks/>
          </p:cNvSpPr>
          <p:nvPr/>
        </p:nvSpPr>
        <p:spPr bwMode="auto">
          <a:xfrm rot="-3455386">
            <a:off x="4922837" y="2755901"/>
            <a:ext cx="1520825" cy="3651250"/>
          </a:xfrm>
          <a:custGeom>
            <a:avLst/>
            <a:gdLst>
              <a:gd name="T0" fmla="*/ 0 w 21600"/>
              <a:gd name="T1" fmla="*/ 0 h 41905"/>
              <a:gd name="T2" fmla="*/ 2147483647 w 21600"/>
              <a:gd name="T3" fmla="*/ 2147483647 h 41905"/>
              <a:gd name="T4" fmla="*/ 0 w 21600"/>
              <a:gd name="T5" fmla="*/ 2147483647 h 41905"/>
              <a:gd name="T6" fmla="*/ 0 60000 65536"/>
              <a:gd name="T7" fmla="*/ 0 60000 65536"/>
              <a:gd name="T8" fmla="*/ 0 60000 65536"/>
              <a:gd name="T9" fmla="*/ 0 w 21600"/>
              <a:gd name="T10" fmla="*/ 0 h 41905"/>
              <a:gd name="T11" fmla="*/ 21600 w 21600"/>
              <a:gd name="T12" fmla="*/ 41905 h 419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190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688"/>
                  <a:pt x="15910" y="38805"/>
                  <a:pt x="7366" y="41904"/>
                </a:cubicBezTo>
              </a:path>
              <a:path w="21600" h="4190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688"/>
                  <a:pt x="15910" y="38805"/>
                  <a:pt x="7366" y="41904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642" name="Arc 26"/>
          <p:cNvSpPr>
            <a:spLocks/>
          </p:cNvSpPr>
          <p:nvPr/>
        </p:nvSpPr>
        <p:spPr bwMode="auto">
          <a:xfrm rot="-1561873">
            <a:off x="4373563" y="2686050"/>
            <a:ext cx="2630487" cy="2908300"/>
          </a:xfrm>
          <a:custGeom>
            <a:avLst/>
            <a:gdLst>
              <a:gd name="T0" fmla="*/ 0 w 21793"/>
              <a:gd name="T1" fmla="*/ 2147483647 h 25078"/>
              <a:gd name="T2" fmla="*/ 2147483647 w 21793"/>
              <a:gd name="T3" fmla="*/ 2147483647 h 25078"/>
              <a:gd name="T4" fmla="*/ 2147483647 w 21793"/>
              <a:gd name="T5" fmla="*/ 2147483647 h 25078"/>
              <a:gd name="T6" fmla="*/ 0 60000 65536"/>
              <a:gd name="T7" fmla="*/ 0 60000 65536"/>
              <a:gd name="T8" fmla="*/ 0 60000 65536"/>
              <a:gd name="T9" fmla="*/ 0 w 21793"/>
              <a:gd name="T10" fmla="*/ 0 h 25078"/>
              <a:gd name="T11" fmla="*/ 21793 w 21793"/>
              <a:gd name="T12" fmla="*/ 25078 h 250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93" h="25078" fill="none" extrusionOk="0">
                <a:moveTo>
                  <a:pt x="-1" y="0"/>
                </a:moveTo>
                <a:cubicBezTo>
                  <a:pt x="64" y="0"/>
                  <a:pt x="128" y="-1"/>
                  <a:pt x="193" y="0"/>
                </a:cubicBezTo>
                <a:cubicBezTo>
                  <a:pt x="12122" y="0"/>
                  <a:pt x="21793" y="9670"/>
                  <a:pt x="21793" y="21600"/>
                </a:cubicBezTo>
                <a:cubicBezTo>
                  <a:pt x="21793" y="22765"/>
                  <a:pt x="21698" y="23928"/>
                  <a:pt x="21511" y="25078"/>
                </a:cubicBezTo>
              </a:path>
              <a:path w="21793" h="25078" stroke="0" extrusionOk="0">
                <a:moveTo>
                  <a:pt x="-1" y="0"/>
                </a:moveTo>
                <a:cubicBezTo>
                  <a:pt x="64" y="0"/>
                  <a:pt x="128" y="-1"/>
                  <a:pt x="193" y="0"/>
                </a:cubicBezTo>
                <a:cubicBezTo>
                  <a:pt x="12122" y="0"/>
                  <a:pt x="21793" y="9670"/>
                  <a:pt x="21793" y="21600"/>
                </a:cubicBezTo>
                <a:cubicBezTo>
                  <a:pt x="21793" y="22765"/>
                  <a:pt x="21698" y="23928"/>
                  <a:pt x="21511" y="25078"/>
                </a:cubicBezTo>
                <a:lnTo>
                  <a:pt x="193" y="21600"/>
                </a:lnTo>
                <a:close/>
              </a:path>
            </a:pathLst>
          </a:cu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3890963" y="3089275"/>
            <a:ext cx="3648075" cy="1868488"/>
            <a:chOff x="1920" y="1836"/>
            <a:chExt cx="1944" cy="996"/>
          </a:xfrm>
        </p:grpSpPr>
        <p:sp>
          <p:nvSpPr>
            <p:cNvPr id="144471" name="Oval 28"/>
            <p:cNvSpPr>
              <a:spLocks noChangeArrowheads="1"/>
            </p:cNvSpPr>
            <p:nvPr/>
          </p:nvSpPr>
          <p:spPr bwMode="auto">
            <a:xfrm>
              <a:off x="1920" y="19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2" name="Oval 29"/>
            <p:cNvSpPr>
              <a:spLocks noChangeArrowheads="1"/>
            </p:cNvSpPr>
            <p:nvPr/>
          </p:nvSpPr>
          <p:spPr bwMode="auto">
            <a:xfrm>
              <a:off x="2160" y="187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3" name="Oval 30"/>
            <p:cNvSpPr>
              <a:spLocks noChangeArrowheads="1"/>
            </p:cNvSpPr>
            <p:nvPr/>
          </p:nvSpPr>
          <p:spPr bwMode="auto">
            <a:xfrm>
              <a:off x="2466" y="18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4" name="Oval 31"/>
            <p:cNvSpPr>
              <a:spLocks noChangeArrowheads="1"/>
            </p:cNvSpPr>
            <p:nvPr/>
          </p:nvSpPr>
          <p:spPr bwMode="auto">
            <a:xfrm>
              <a:off x="2742" y="184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5" name="Oval 32"/>
            <p:cNvSpPr>
              <a:spLocks noChangeArrowheads="1"/>
            </p:cNvSpPr>
            <p:nvPr/>
          </p:nvSpPr>
          <p:spPr bwMode="auto">
            <a:xfrm>
              <a:off x="3012" y="19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6" name="Oval 33"/>
            <p:cNvSpPr>
              <a:spLocks noChangeArrowheads="1"/>
            </p:cNvSpPr>
            <p:nvPr/>
          </p:nvSpPr>
          <p:spPr bwMode="auto">
            <a:xfrm>
              <a:off x="3276" y="20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7" name="Oval 34"/>
            <p:cNvSpPr>
              <a:spLocks noChangeArrowheads="1"/>
            </p:cNvSpPr>
            <p:nvPr/>
          </p:nvSpPr>
          <p:spPr bwMode="auto">
            <a:xfrm>
              <a:off x="3504" y="224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8" name="Oval 35"/>
            <p:cNvSpPr>
              <a:spLocks noChangeArrowheads="1"/>
            </p:cNvSpPr>
            <p:nvPr/>
          </p:nvSpPr>
          <p:spPr bwMode="auto">
            <a:xfrm>
              <a:off x="3696" y="24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9" name="Oval 36"/>
            <p:cNvSpPr>
              <a:spLocks noChangeArrowheads="1"/>
            </p:cNvSpPr>
            <p:nvPr/>
          </p:nvSpPr>
          <p:spPr bwMode="auto">
            <a:xfrm>
              <a:off x="3816" y="27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3653" name="Line 37"/>
          <p:cNvSpPr>
            <a:spLocks noChangeShapeType="1"/>
          </p:cNvSpPr>
          <p:nvPr/>
        </p:nvSpPr>
        <p:spPr bwMode="auto">
          <a:xfrm>
            <a:off x="3621088" y="2706688"/>
            <a:ext cx="811212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654" name="Line 38"/>
          <p:cNvSpPr>
            <a:spLocks noChangeShapeType="1"/>
          </p:cNvSpPr>
          <p:nvPr/>
        </p:nvSpPr>
        <p:spPr bwMode="auto">
          <a:xfrm flipH="1">
            <a:off x="3981450" y="31559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3655" name="Line 39"/>
          <p:cNvSpPr>
            <a:spLocks noChangeShapeType="1"/>
          </p:cNvSpPr>
          <p:nvPr/>
        </p:nvSpPr>
        <p:spPr bwMode="auto">
          <a:xfrm flipH="1">
            <a:off x="4611688" y="3155950"/>
            <a:ext cx="900112" cy="541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3656" name="Line 40"/>
          <p:cNvSpPr>
            <a:spLocks noChangeShapeType="1"/>
          </p:cNvSpPr>
          <p:nvPr/>
        </p:nvSpPr>
        <p:spPr bwMode="auto">
          <a:xfrm flipH="1">
            <a:off x="5602288" y="3336925"/>
            <a:ext cx="360362" cy="900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3657" name="Line 41"/>
          <p:cNvSpPr>
            <a:spLocks noChangeShapeType="1"/>
          </p:cNvSpPr>
          <p:nvPr/>
        </p:nvSpPr>
        <p:spPr bwMode="auto">
          <a:xfrm>
            <a:off x="6503988" y="3516313"/>
            <a:ext cx="269875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3658" name="Line 42"/>
          <p:cNvSpPr>
            <a:spLocks noChangeShapeType="1"/>
          </p:cNvSpPr>
          <p:nvPr/>
        </p:nvSpPr>
        <p:spPr bwMode="auto">
          <a:xfrm>
            <a:off x="6862763" y="3876675"/>
            <a:ext cx="720725" cy="811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3659" name="Line 43"/>
          <p:cNvSpPr>
            <a:spLocks noChangeShapeType="1"/>
          </p:cNvSpPr>
          <p:nvPr/>
        </p:nvSpPr>
        <p:spPr bwMode="auto">
          <a:xfrm>
            <a:off x="7223125" y="4360863"/>
            <a:ext cx="992188" cy="271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3660" name="Arc 44"/>
          <p:cNvSpPr>
            <a:spLocks/>
          </p:cNvSpPr>
          <p:nvPr/>
        </p:nvSpPr>
        <p:spPr bwMode="auto">
          <a:xfrm rot="9131142">
            <a:off x="2990850" y="3876675"/>
            <a:ext cx="990600" cy="831850"/>
          </a:xfrm>
          <a:custGeom>
            <a:avLst/>
            <a:gdLst>
              <a:gd name="T0" fmla="*/ 2147483647 w 21600"/>
              <a:gd name="T1" fmla="*/ 0 h 18104"/>
              <a:gd name="T2" fmla="*/ 2147483647 w 21600"/>
              <a:gd name="T3" fmla="*/ 2147483647 h 18104"/>
              <a:gd name="T4" fmla="*/ 0 w 21600"/>
              <a:gd name="T5" fmla="*/ 2147483647 h 18104"/>
              <a:gd name="T6" fmla="*/ 0 60000 65536"/>
              <a:gd name="T7" fmla="*/ 0 60000 65536"/>
              <a:gd name="T8" fmla="*/ 0 60000 65536"/>
              <a:gd name="T9" fmla="*/ 0 w 21600"/>
              <a:gd name="T10" fmla="*/ 0 h 18104"/>
              <a:gd name="T11" fmla="*/ 21600 w 21600"/>
              <a:gd name="T12" fmla="*/ 18104 h 18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104" fill="none" extrusionOk="0">
                <a:moveTo>
                  <a:pt x="11781" y="-1"/>
                </a:moveTo>
                <a:cubicBezTo>
                  <a:pt x="17905" y="3985"/>
                  <a:pt x="21600" y="10796"/>
                  <a:pt x="21600" y="18104"/>
                </a:cubicBezTo>
              </a:path>
              <a:path w="21600" h="18104" stroke="0" extrusionOk="0">
                <a:moveTo>
                  <a:pt x="11781" y="-1"/>
                </a:moveTo>
                <a:cubicBezTo>
                  <a:pt x="17905" y="3985"/>
                  <a:pt x="21600" y="10796"/>
                  <a:pt x="21600" y="18104"/>
                </a:cubicBezTo>
                <a:lnTo>
                  <a:pt x="0" y="18104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3661" name="Text Box 45"/>
          <p:cNvSpPr txBox="1">
            <a:spLocks noChangeArrowheads="1"/>
          </p:cNvSpPr>
          <p:nvPr/>
        </p:nvSpPr>
        <p:spPr bwMode="auto">
          <a:xfrm>
            <a:off x="3351213" y="2616200"/>
            <a:ext cx="328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P</a:t>
            </a:r>
            <a:r>
              <a:rPr lang="en-US" sz="12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23662" name="Text Box 46"/>
          <p:cNvSpPr txBox="1">
            <a:spLocks noChangeArrowheads="1"/>
          </p:cNvSpPr>
          <p:nvPr/>
        </p:nvSpPr>
        <p:spPr bwMode="auto">
          <a:xfrm>
            <a:off x="3687763" y="3032125"/>
            <a:ext cx="328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P</a:t>
            </a:r>
            <a:r>
              <a:rPr lang="en-US" sz="12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23663" name="Text Box 47"/>
          <p:cNvSpPr txBox="1">
            <a:spLocks noChangeArrowheads="1"/>
          </p:cNvSpPr>
          <p:nvPr/>
        </p:nvSpPr>
        <p:spPr bwMode="auto">
          <a:xfrm>
            <a:off x="4341813" y="3606800"/>
            <a:ext cx="328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P</a:t>
            </a:r>
            <a:r>
              <a:rPr lang="en-US" sz="12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623664" name="Text Box 48"/>
          <p:cNvSpPr txBox="1">
            <a:spLocks noChangeArrowheads="1"/>
          </p:cNvSpPr>
          <p:nvPr/>
        </p:nvSpPr>
        <p:spPr bwMode="auto">
          <a:xfrm>
            <a:off x="5354638" y="4170363"/>
            <a:ext cx="3286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P</a:t>
            </a:r>
            <a:r>
              <a:rPr lang="en-US" sz="12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623665" name="Text Box 49"/>
          <p:cNvSpPr txBox="1">
            <a:spLocks noChangeArrowheads="1"/>
          </p:cNvSpPr>
          <p:nvPr/>
        </p:nvSpPr>
        <p:spPr bwMode="auto">
          <a:xfrm>
            <a:off x="6592888" y="4508500"/>
            <a:ext cx="3286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P</a:t>
            </a:r>
            <a:r>
              <a:rPr lang="en-US" sz="120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623666" name="Text Box 50"/>
          <p:cNvSpPr txBox="1">
            <a:spLocks noChangeArrowheads="1"/>
          </p:cNvSpPr>
          <p:nvPr/>
        </p:nvSpPr>
        <p:spPr bwMode="auto">
          <a:xfrm>
            <a:off x="7404100" y="4597400"/>
            <a:ext cx="328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P</a:t>
            </a:r>
            <a:r>
              <a:rPr lang="en-US" sz="120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623667" name="Text Box 51"/>
          <p:cNvSpPr txBox="1">
            <a:spLocks noChangeArrowheads="1"/>
          </p:cNvSpPr>
          <p:nvPr/>
        </p:nvSpPr>
        <p:spPr bwMode="auto">
          <a:xfrm>
            <a:off x="7943850" y="4597400"/>
            <a:ext cx="3286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P</a:t>
            </a:r>
            <a:r>
              <a:rPr lang="en-US" sz="1200" baseline="-25000">
                <a:latin typeface="Times New Roman" pitchFamily="18" charset="0"/>
              </a:rPr>
              <a:t>7</a:t>
            </a:r>
          </a:p>
        </p:txBody>
      </p:sp>
      <p:sp>
        <p:nvSpPr>
          <p:cNvPr id="623668" name="Text Box 52"/>
          <p:cNvSpPr txBox="1">
            <a:spLocks noChangeArrowheads="1"/>
          </p:cNvSpPr>
          <p:nvPr/>
        </p:nvSpPr>
        <p:spPr bwMode="auto">
          <a:xfrm>
            <a:off x="8366125" y="4418013"/>
            <a:ext cx="3286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P</a:t>
            </a:r>
            <a:r>
              <a:rPr lang="en-US" sz="1200" baseline="-25000">
                <a:latin typeface="Times New Roman" pitchFamily="18" charset="0"/>
              </a:rPr>
              <a:t>8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2720975" y="2255838"/>
            <a:ext cx="2286000" cy="2289175"/>
            <a:chOff x="1296" y="1392"/>
            <a:chExt cx="1219" cy="1220"/>
          </a:xfrm>
        </p:grpSpPr>
        <p:sp>
          <p:nvSpPr>
            <p:cNvPr id="144463" name="Text Box 54"/>
            <p:cNvSpPr txBox="1">
              <a:spLocks noChangeArrowheads="1"/>
            </p:cNvSpPr>
            <p:nvPr/>
          </p:nvSpPr>
          <p:spPr bwMode="auto">
            <a:xfrm>
              <a:off x="1584" y="1392"/>
              <a:ext cx="148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144464" name="Text Box 55"/>
            <p:cNvSpPr txBox="1">
              <a:spLocks noChangeArrowheads="1"/>
            </p:cNvSpPr>
            <p:nvPr/>
          </p:nvSpPr>
          <p:spPr bwMode="auto">
            <a:xfrm>
              <a:off x="1296" y="1806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4465" name="Text Box 56"/>
            <p:cNvSpPr txBox="1">
              <a:spLocks noChangeArrowheads="1"/>
            </p:cNvSpPr>
            <p:nvPr/>
          </p:nvSpPr>
          <p:spPr bwMode="auto">
            <a:xfrm>
              <a:off x="1345" y="2209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4466" name="Text Box 57"/>
            <p:cNvSpPr txBox="1">
              <a:spLocks noChangeArrowheads="1"/>
            </p:cNvSpPr>
            <p:nvPr/>
          </p:nvSpPr>
          <p:spPr bwMode="auto">
            <a:xfrm>
              <a:off x="1728" y="2465"/>
              <a:ext cx="13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44467" name="Text Box 58"/>
            <p:cNvSpPr txBox="1">
              <a:spLocks noChangeArrowheads="1"/>
            </p:cNvSpPr>
            <p:nvPr/>
          </p:nvSpPr>
          <p:spPr bwMode="auto">
            <a:xfrm>
              <a:off x="2328" y="1627"/>
              <a:ext cx="165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44468" name="Text Box 59"/>
            <p:cNvSpPr txBox="1">
              <a:spLocks noChangeArrowheads="1"/>
            </p:cNvSpPr>
            <p:nvPr/>
          </p:nvSpPr>
          <p:spPr bwMode="auto">
            <a:xfrm>
              <a:off x="2376" y="2083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44469" name="Text Box 60"/>
            <p:cNvSpPr txBox="1">
              <a:spLocks noChangeArrowheads="1"/>
            </p:cNvSpPr>
            <p:nvPr/>
          </p:nvSpPr>
          <p:spPr bwMode="auto">
            <a:xfrm>
              <a:off x="2016" y="1392"/>
              <a:ext cx="139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44470" name="Text Box 61"/>
            <p:cNvSpPr txBox="1">
              <a:spLocks noChangeArrowheads="1"/>
            </p:cNvSpPr>
            <p:nvPr/>
          </p:nvSpPr>
          <p:spPr bwMode="auto">
            <a:xfrm>
              <a:off x="2112" y="2399"/>
              <a:ext cx="13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5" name="Group 62"/>
          <p:cNvGrpSpPr>
            <a:grpSpLocks/>
          </p:cNvGrpSpPr>
          <p:nvPr/>
        </p:nvGrpSpPr>
        <p:grpSpPr bwMode="auto">
          <a:xfrm>
            <a:off x="4238625" y="3067050"/>
            <a:ext cx="3508375" cy="2163763"/>
            <a:chOff x="2105" y="1824"/>
            <a:chExt cx="1870" cy="1153"/>
          </a:xfrm>
        </p:grpSpPr>
        <p:sp>
          <p:nvSpPr>
            <p:cNvPr id="144455" name="Text Box 63"/>
            <p:cNvSpPr txBox="1">
              <a:spLocks noChangeArrowheads="1"/>
            </p:cNvSpPr>
            <p:nvPr/>
          </p:nvSpPr>
          <p:spPr bwMode="auto">
            <a:xfrm rot="-1590294">
              <a:off x="2105" y="1874"/>
              <a:ext cx="19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44456" name="Text Box 64"/>
            <p:cNvSpPr txBox="1">
              <a:spLocks noChangeArrowheads="1"/>
            </p:cNvSpPr>
            <p:nvPr/>
          </p:nvSpPr>
          <p:spPr bwMode="auto">
            <a:xfrm rot="-64611">
              <a:off x="2448" y="1824"/>
              <a:ext cx="19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44457" name="Text Box 65"/>
            <p:cNvSpPr txBox="1">
              <a:spLocks noChangeArrowheads="1"/>
            </p:cNvSpPr>
            <p:nvPr/>
          </p:nvSpPr>
          <p:spPr bwMode="auto">
            <a:xfrm rot="-539204">
              <a:off x="2723" y="1847"/>
              <a:ext cx="19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44458" name="Text Box 66"/>
            <p:cNvSpPr txBox="1">
              <a:spLocks noChangeArrowheads="1"/>
            </p:cNvSpPr>
            <p:nvPr/>
          </p:nvSpPr>
          <p:spPr bwMode="auto">
            <a:xfrm rot="986479">
              <a:off x="2978" y="1921"/>
              <a:ext cx="19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44459" name="Text Box 67"/>
            <p:cNvSpPr txBox="1">
              <a:spLocks noChangeArrowheads="1"/>
            </p:cNvSpPr>
            <p:nvPr/>
          </p:nvSpPr>
          <p:spPr bwMode="auto">
            <a:xfrm rot="1959081">
              <a:off x="3169" y="2042"/>
              <a:ext cx="19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44460" name="Text Box 68"/>
            <p:cNvSpPr txBox="1">
              <a:spLocks noChangeArrowheads="1"/>
            </p:cNvSpPr>
            <p:nvPr/>
          </p:nvSpPr>
          <p:spPr bwMode="auto">
            <a:xfrm rot="1959081">
              <a:off x="3367" y="2210"/>
              <a:ext cx="198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44461" name="Text Box 69"/>
            <p:cNvSpPr txBox="1">
              <a:spLocks noChangeArrowheads="1"/>
            </p:cNvSpPr>
            <p:nvPr/>
          </p:nvSpPr>
          <p:spPr bwMode="auto">
            <a:xfrm rot="1959081">
              <a:off x="3565" y="2451"/>
              <a:ext cx="197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44462" name="Text Box 70"/>
            <p:cNvSpPr txBox="1">
              <a:spLocks noChangeArrowheads="1"/>
            </p:cNvSpPr>
            <p:nvPr/>
          </p:nvSpPr>
          <p:spPr bwMode="auto">
            <a:xfrm rot="4221173">
              <a:off x="3795" y="2797"/>
              <a:ext cx="197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C</a:t>
              </a:r>
              <a:r>
                <a:rPr lang="en-US" sz="1400" baseline="-25000">
                  <a:solidFill>
                    <a:srgbClr val="FF0066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623687" name="Text Box 71"/>
          <p:cNvSpPr txBox="1">
            <a:spLocks noChangeArrowheads="1"/>
          </p:cNvSpPr>
          <p:nvPr/>
        </p:nvSpPr>
        <p:spPr bwMode="auto">
          <a:xfrm>
            <a:off x="4773613" y="5451475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O</a:t>
            </a:r>
          </a:p>
        </p:txBody>
      </p:sp>
      <p:sp>
        <p:nvSpPr>
          <p:cNvPr id="623688" name="Text Box 72"/>
          <p:cNvSpPr txBox="1">
            <a:spLocks noChangeArrowheads="1"/>
          </p:cNvSpPr>
          <p:nvPr/>
        </p:nvSpPr>
        <p:spPr bwMode="auto">
          <a:xfrm>
            <a:off x="3081338" y="5859463"/>
            <a:ext cx="3079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OC = R ( Radius of Directing Circle)</a:t>
            </a:r>
          </a:p>
          <a:p>
            <a:r>
              <a:rPr lang="en-US" sz="1400">
                <a:solidFill>
                  <a:schemeClr val="accent2"/>
                </a:solidFill>
                <a:latin typeface="Times New Roman" pitchFamily="18" charset="0"/>
              </a:rPr>
              <a:t>CP = r   (Radius of Generating Circle)</a:t>
            </a:r>
          </a:p>
        </p:txBody>
      </p: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5241925" y="4957763"/>
            <a:ext cx="180975" cy="180975"/>
            <a:chOff x="912" y="3072"/>
            <a:chExt cx="144" cy="144"/>
          </a:xfrm>
        </p:grpSpPr>
        <p:sp>
          <p:nvSpPr>
            <p:cNvPr id="144453" name="Oval 74"/>
            <p:cNvSpPr>
              <a:spLocks noChangeArrowheads="1"/>
            </p:cNvSpPr>
            <p:nvPr/>
          </p:nvSpPr>
          <p:spPr bwMode="auto">
            <a:xfrm>
              <a:off x="912" y="3072"/>
              <a:ext cx="144" cy="14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4" name="Line 75"/>
            <p:cNvSpPr>
              <a:spLocks noChangeShapeType="1"/>
            </p:cNvSpPr>
            <p:nvPr/>
          </p:nvSpPr>
          <p:spPr bwMode="auto">
            <a:xfrm>
              <a:off x="912" y="3120"/>
              <a:ext cx="144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3170238" y="5138738"/>
            <a:ext cx="1441450" cy="630237"/>
            <a:chOff x="720" y="2544"/>
            <a:chExt cx="768" cy="336"/>
          </a:xfrm>
        </p:grpSpPr>
        <p:sp>
          <p:nvSpPr>
            <p:cNvPr id="144442" name="Rectangle 77"/>
            <p:cNvSpPr>
              <a:spLocks noChangeArrowheads="1"/>
            </p:cNvSpPr>
            <p:nvPr/>
          </p:nvSpPr>
          <p:spPr bwMode="auto">
            <a:xfrm>
              <a:off x="720" y="2544"/>
              <a:ext cx="768" cy="3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78"/>
            <p:cNvGrpSpPr>
              <a:grpSpLocks/>
            </p:cNvGrpSpPr>
            <p:nvPr/>
          </p:nvGrpSpPr>
          <p:grpSpPr bwMode="auto">
            <a:xfrm>
              <a:off x="816" y="2544"/>
              <a:ext cx="607" cy="278"/>
              <a:chOff x="528" y="624"/>
              <a:chExt cx="607" cy="278"/>
            </a:xfrm>
          </p:grpSpPr>
          <p:grpSp>
            <p:nvGrpSpPr>
              <p:cNvPr id="9" name="Group 79"/>
              <p:cNvGrpSpPr>
                <a:grpSpLocks/>
              </p:cNvGrpSpPr>
              <p:nvPr/>
            </p:nvGrpSpPr>
            <p:grpSpPr bwMode="auto">
              <a:xfrm>
                <a:off x="528" y="720"/>
                <a:ext cx="96" cy="96"/>
                <a:chOff x="912" y="3072"/>
                <a:chExt cx="144" cy="144"/>
              </a:xfrm>
            </p:grpSpPr>
            <p:sp>
              <p:nvSpPr>
                <p:cNvPr id="144451" name="Oval 80"/>
                <p:cNvSpPr>
                  <a:spLocks noChangeArrowheads="1"/>
                </p:cNvSpPr>
                <p:nvPr/>
              </p:nvSpPr>
              <p:spPr bwMode="auto">
                <a:xfrm>
                  <a:off x="912" y="3072"/>
                  <a:ext cx="144" cy="144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452" name="Line 81"/>
                <p:cNvSpPr>
                  <a:spLocks noChangeShapeType="1"/>
                </p:cNvSpPr>
                <p:nvPr/>
              </p:nvSpPr>
              <p:spPr bwMode="auto">
                <a:xfrm>
                  <a:off x="912" y="3120"/>
                  <a:ext cx="144" cy="4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4445" name="Text Box 82"/>
              <p:cNvSpPr txBox="1">
                <a:spLocks noChangeArrowheads="1"/>
              </p:cNvSpPr>
              <p:nvPr/>
            </p:nvSpPr>
            <p:spPr bwMode="auto">
              <a:xfrm rot="-2810704">
                <a:off x="778" y="669"/>
                <a:ext cx="167" cy="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0">
                    <a:latin typeface="Times New Roman" pitchFamily="18" charset="0"/>
                  </a:rPr>
                  <a:t>+</a:t>
                </a:r>
                <a:endParaRPr lang="en-US" sz="1400" b="0">
                  <a:latin typeface="Times New Roman" pitchFamily="18" charset="0"/>
                </a:endParaRPr>
              </a:p>
            </p:txBody>
          </p:sp>
          <p:sp>
            <p:nvSpPr>
              <p:cNvPr id="144446" name="Text Box 83"/>
              <p:cNvSpPr txBox="1">
                <a:spLocks noChangeArrowheads="1"/>
              </p:cNvSpPr>
              <p:nvPr/>
            </p:nvSpPr>
            <p:spPr bwMode="auto">
              <a:xfrm>
                <a:off x="720" y="624"/>
                <a:ext cx="130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r</a:t>
                </a:r>
              </a:p>
            </p:txBody>
          </p:sp>
          <p:sp>
            <p:nvSpPr>
              <p:cNvPr id="144447" name="Line 84"/>
              <p:cNvSpPr>
                <a:spLocks noChangeShapeType="1"/>
              </p:cNvSpPr>
              <p:nvPr/>
            </p:nvSpPr>
            <p:spPr bwMode="auto">
              <a:xfrm>
                <a:off x="740" y="776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48" name="Text Box 85"/>
              <p:cNvSpPr txBox="1">
                <a:spLocks noChangeArrowheads="1"/>
              </p:cNvSpPr>
              <p:nvPr/>
            </p:nvSpPr>
            <p:spPr bwMode="auto">
              <a:xfrm>
                <a:off x="708" y="739"/>
                <a:ext cx="162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R</a:t>
                </a:r>
              </a:p>
            </p:txBody>
          </p:sp>
          <p:sp>
            <p:nvSpPr>
              <p:cNvPr id="144449" name="Text Box 86"/>
              <p:cNvSpPr txBox="1">
                <a:spLocks noChangeArrowheads="1"/>
              </p:cNvSpPr>
              <p:nvPr/>
            </p:nvSpPr>
            <p:spPr bwMode="auto">
              <a:xfrm>
                <a:off x="864" y="672"/>
                <a:ext cx="271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360</a:t>
                </a:r>
                <a:r>
                  <a:rPr lang="en-US" sz="1400" b="0" baseline="30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44450" name="Text Box 87"/>
              <p:cNvSpPr txBox="1">
                <a:spLocks noChangeArrowheads="1"/>
              </p:cNvSpPr>
              <p:nvPr/>
            </p:nvSpPr>
            <p:spPr bwMode="auto">
              <a:xfrm>
                <a:off x="588" y="679"/>
                <a:ext cx="200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 = </a:t>
                </a:r>
              </a:p>
            </p:txBody>
          </p:sp>
        </p:grpSp>
      </p:grpSp>
      <p:grpSp>
        <p:nvGrpSpPr>
          <p:cNvPr id="10" name="Group 91"/>
          <p:cNvGrpSpPr>
            <a:grpSpLocks/>
          </p:cNvGrpSpPr>
          <p:nvPr/>
        </p:nvGrpSpPr>
        <p:grpSpPr bwMode="auto">
          <a:xfrm>
            <a:off x="0" y="0"/>
            <a:ext cx="5791200" cy="838200"/>
            <a:chOff x="0" y="0"/>
            <a:chExt cx="3648" cy="528"/>
          </a:xfrm>
        </p:grpSpPr>
        <p:sp>
          <p:nvSpPr>
            <p:cNvPr id="144440" name="Rectangle 92"/>
            <p:cNvSpPr>
              <a:spLocks noChangeArrowheads="1"/>
            </p:cNvSpPr>
            <p:nvPr/>
          </p:nvSpPr>
          <p:spPr bwMode="auto">
            <a:xfrm>
              <a:off x="0" y="0"/>
              <a:ext cx="3648" cy="52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41" name="Text Box 93"/>
            <p:cNvSpPr txBox="1">
              <a:spLocks noChangeArrowheads="1"/>
            </p:cNvSpPr>
            <p:nvPr/>
          </p:nvSpPr>
          <p:spPr bwMode="auto">
            <a:xfrm>
              <a:off x="48" y="48"/>
              <a:ext cx="3545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PROBLEM 26:</a:t>
              </a:r>
              <a:r>
                <a:rPr lang="en-US" sz="1200" b="0">
                  <a:latin typeface="Times New Roman" pitchFamily="18" charset="0"/>
                </a:rPr>
                <a:t> DRAW LOCUS OF A POINT ON THE PERIPHERY OF A CIRCLE  </a:t>
              </a:r>
            </a:p>
            <a:p>
              <a:r>
                <a:rPr lang="en-US" sz="1200" b="0">
                  <a:latin typeface="Times New Roman" pitchFamily="18" charset="0"/>
                </a:rPr>
                <a:t>WHICH ROLLS FROM THE INSIDE OF A CURVED PATH. </a:t>
              </a:r>
              <a:r>
                <a:rPr lang="en-US" sz="1400">
                  <a:latin typeface="Times New Roman" pitchFamily="18" charset="0"/>
                </a:rPr>
                <a:t>Take diameter of </a:t>
              </a:r>
            </a:p>
            <a:p>
              <a:r>
                <a:rPr lang="en-US" sz="1400">
                  <a:latin typeface="Times New Roman" pitchFamily="18" charset="0"/>
                </a:rPr>
                <a:t>rolling circle 50 mm and radius of directing circle (curved path) 75 mm.</a:t>
              </a:r>
            </a:p>
          </p:txBody>
        </p:sp>
      </p:grpSp>
      <p:sp>
        <p:nvSpPr>
          <p:cNvPr id="623710" name="Text Box 94"/>
          <p:cNvSpPr txBox="1">
            <a:spLocks noChangeArrowheads="1"/>
          </p:cNvSpPr>
          <p:nvPr/>
        </p:nvSpPr>
        <p:spPr bwMode="auto">
          <a:xfrm>
            <a:off x="212725" y="1465263"/>
            <a:ext cx="2149475" cy="3875087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i="1"/>
              <a:t>Solution Steps:</a:t>
            </a:r>
            <a:endParaRPr lang="en-US" sz="1300" b="0"/>
          </a:p>
          <a:p>
            <a:r>
              <a:rPr lang="en-US" sz="1300" b="0"/>
              <a:t>1)  Smaller circle is rolling here, inside the larger circle. It has to rotate anticlockwise to move ahead.</a:t>
            </a:r>
          </a:p>
          <a:p>
            <a:r>
              <a:rPr lang="en-US" sz="1300" b="0"/>
              <a:t>2)  Same steps should be taken as in case of EPI – CYCLOID. Only change is in numbering direction of 8 number of equal parts on the smaller circle.</a:t>
            </a:r>
          </a:p>
          <a:p>
            <a:r>
              <a:rPr lang="en-US" sz="1300" b="0"/>
              <a:t>3)  From next to P in anticlockwise direction, name 1,2,3,4,5,6,7,8.</a:t>
            </a:r>
          </a:p>
          <a:p>
            <a:r>
              <a:rPr lang="en-US" sz="1300" b="0"/>
              <a:t>4)</a:t>
            </a:r>
            <a:r>
              <a:rPr lang="en-US" sz="1300" b="0" i="1"/>
              <a:t>  </a:t>
            </a:r>
            <a:r>
              <a:rPr lang="en-US" sz="1300" b="0"/>
              <a:t>Further all steps are that of epi – cycloid. </a:t>
            </a:r>
            <a:r>
              <a:rPr lang="en-US" sz="1300"/>
              <a:t>This is called</a:t>
            </a:r>
          </a:p>
          <a:p>
            <a:r>
              <a:rPr lang="en-US" sz="1300"/>
              <a:t>HYPO – CYCLOID</a:t>
            </a:r>
            <a:r>
              <a:rPr lang="en-US" sz="1300" b="0"/>
              <a:t>.</a:t>
            </a:r>
          </a:p>
        </p:txBody>
      </p:sp>
      <p:grpSp>
        <p:nvGrpSpPr>
          <p:cNvPr id="11" name="Group 102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44434" name="AutoShape 103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5" name="AutoShape 10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6" name="AutoShape 10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7" name="AutoShape 10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8" name="AutoShape 10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9" name="AutoShape 10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3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3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62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3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3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623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3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62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23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23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623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62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3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3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500"/>
                                        <p:tgtEl>
                                          <p:spTgt spid="623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500"/>
                                        <p:tgtEl>
                                          <p:spTgt spid="623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0" dur="500"/>
                                        <p:tgtEl>
                                          <p:spTgt spid="62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623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500"/>
                                        <p:tgtEl>
                                          <p:spTgt spid="623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5" dur="500"/>
                                        <p:tgtEl>
                                          <p:spTgt spid="623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0" dur="500"/>
                                        <p:tgtEl>
                                          <p:spTgt spid="62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623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23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7" dur="500"/>
                                        <p:tgtEl>
                                          <p:spTgt spid="623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2" dur="500"/>
                                        <p:tgtEl>
                                          <p:spTgt spid="623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7" dur="500"/>
                                        <p:tgtEl>
                                          <p:spTgt spid="623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2" dur="500"/>
                                        <p:tgtEl>
                                          <p:spTgt spid="62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23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23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75" fill="hold"/>
                                        <p:tgtEl>
                                          <p:spTgt spid="623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75" fill="hold"/>
                                        <p:tgtEl>
                                          <p:spTgt spid="623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623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23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75" fill="hold"/>
                                        <p:tgtEl>
                                          <p:spTgt spid="623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75" fill="hold"/>
                                        <p:tgtEl>
                                          <p:spTgt spid="623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75" fill="hold"/>
                                        <p:tgtEl>
                                          <p:spTgt spid="623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75" fill="hold"/>
                                        <p:tgtEl>
                                          <p:spTgt spid="623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23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23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75" fill="hold"/>
                                        <p:tgtEl>
                                          <p:spTgt spid="623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75" fill="hold"/>
                                        <p:tgtEl>
                                          <p:spTgt spid="623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23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23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75" fill="hold"/>
                                        <p:tgtEl>
                                          <p:spTgt spid="623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75" fill="hold"/>
                                        <p:tgtEl>
                                          <p:spTgt spid="623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623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623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75" fill="hold"/>
                                        <p:tgtEl>
                                          <p:spTgt spid="62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75" fill="hold"/>
                                        <p:tgtEl>
                                          <p:spTgt spid="62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623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23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75" fill="hold"/>
                                        <p:tgtEl>
                                          <p:spTgt spid="62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75" fill="hold"/>
                                        <p:tgtEl>
                                          <p:spTgt spid="62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75" fill="hold"/>
                                        <p:tgtEl>
                                          <p:spTgt spid="62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75" fill="hold"/>
                                        <p:tgtEl>
                                          <p:spTgt spid="62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9" dur="500"/>
                                        <p:tgtEl>
                                          <p:spTgt spid="62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9" grpId="0" animBg="1"/>
      <p:bldP spid="623620" grpId="0" animBg="1"/>
      <p:bldP spid="623625" grpId="0" animBg="1"/>
      <p:bldP spid="623626" grpId="0" animBg="1"/>
      <p:bldP spid="623627" grpId="0" animBg="1"/>
      <p:bldP spid="623628" grpId="0" animBg="1"/>
      <p:bldP spid="623629" grpId="0" animBg="1"/>
      <p:bldP spid="623630" grpId="0" animBg="1"/>
      <p:bldP spid="623631" grpId="0" animBg="1"/>
      <p:bldP spid="623632" grpId="0" animBg="1"/>
      <p:bldP spid="623633" grpId="0" animBg="1"/>
      <p:bldP spid="623634" grpId="0" animBg="1"/>
      <p:bldP spid="623635" grpId="0" animBg="1"/>
      <p:bldP spid="623636" grpId="0" animBg="1"/>
      <p:bldP spid="623637" grpId="0" animBg="1"/>
      <p:bldP spid="623638" grpId="0" animBg="1"/>
      <p:bldP spid="623639" grpId="0" animBg="1"/>
      <p:bldP spid="623640" grpId="0" autoUpdateAnimBg="0"/>
      <p:bldP spid="623641" grpId="0" animBg="1"/>
      <p:bldP spid="623642" grpId="0" animBg="1"/>
      <p:bldP spid="623653" grpId="0" animBg="1"/>
      <p:bldP spid="623654" grpId="0" animBg="1"/>
      <p:bldP spid="623655" grpId="0" animBg="1"/>
      <p:bldP spid="623656" grpId="0" animBg="1"/>
      <p:bldP spid="623657" grpId="0" animBg="1"/>
      <p:bldP spid="623658" grpId="0" animBg="1"/>
      <p:bldP spid="623659" grpId="0" animBg="1"/>
      <p:bldP spid="623660" grpId="0" animBg="1"/>
      <p:bldP spid="623661" grpId="0" autoUpdateAnimBg="0"/>
      <p:bldP spid="623662" grpId="0" autoUpdateAnimBg="0"/>
      <p:bldP spid="623663" grpId="0" autoUpdateAnimBg="0"/>
      <p:bldP spid="623664" grpId="0" autoUpdateAnimBg="0"/>
      <p:bldP spid="623665" grpId="0" autoUpdateAnimBg="0"/>
      <p:bldP spid="623666" grpId="0" autoUpdateAnimBg="0"/>
      <p:bldP spid="623667" grpId="0" autoUpdateAnimBg="0"/>
      <p:bldP spid="623668" grpId="0" autoUpdateAnimBg="0"/>
      <p:bldP spid="623687" grpId="0" autoUpdateAnimBg="0"/>
      <p:bldP spid="6237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Oval 2"/>
          <p:cNvSpPr>
            <a:spLocks noChangeArrowheads="1"/>
          </p:cNvSpPr>
          <p:nvPr/>
        </p:nvSpPr>
        <p:spPr bwMode="auto">
          <a:xfrm>
            <a:off x="4378325" y="2235200"/>
            <a:ext cx="4038600" cy="403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400" b="0">
              <a:latin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89425" y="2197100"/>
            <a:ext cx="4114800" cy="4114800"/>
            <a:chOff x="538" y="1618"/>
            <a:chExt cx="1134" cy="1134"/>
          </a:xfrm>
        </p:grpSpPr>
        <p:sp>
          <p:nvSpPr>
            <p:cNvPr id="145477" name="Line 4"/>
            <p:cNvSpPr>
              <a:spLocks noChangeShapeType="1"/>
            </p:cNvSpPr>
            <p:nvPr/>
          </p:nvSpPr>
          <p:spPr bwMode="auto">
            <a:xfrm>
              <a:off x="1123" y="1618"/>
              <a:ext cx="0" cy="113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78" name="Line 5"/>
            <p:cNvSpPr>
              <a:spLocks noChangeShapeType="1"/>
            </p:cNvSpPr>
            <p:nvPr/>
          </p:nvSpPr>
          <p:spPr bwMode="auto">
            <a:xfrm>
              <a:off x="538" y="2181"/>
              <a:ext cx="11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79" name="Line 6"/>
            <p:cNvSpPr>
              <a:spLocks noChangeShapeType="1"/>
            </p:cNvSpPr>
            <p:nvPr/>
          </p:nvSpPr>
          <p:spPr bwMode="auto">
            <a:xfrm>
              <a:off x="706" y="1797"/>
              <a:ext cx="835" cy="7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80" name="Line 7"/>
            <p:cNvSpPr>
              <a:spLocks noChangeShapeType="1"/>
            </p:cNvSpPr>
            <p:nvPr/>
          </p:nvSpPr>
          <p:spPr bwMode="auto">
            <a:xfrm flipH="1">
              <a:off x="706" y="1797"/>
              <a:ext cx="835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657975" y="4203700"/>
            <a:ext cx="1727200" cy="88900"/>
            <a:chOff x="2692" y="2672"/>
            <a:chExt cx="1088" cy="56"/>
          </a:xfrm>
        </p:grpSpPr>
        <p:sp>
          <p:nvSpPr>
            <p:cNvPr id="145469" name="Line 9"/>
            <p:cNvSpPr>
              <a:spLocks noChangeShapeType="1"/>
            </p:cNvSpPr>
            <p:nvPr/>
          </p:nvSpPr>
          <p:spPr bwMode="auto">
            <a:xfrm>
              <a:off x="2692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70" name="Line 10"/>
            <p:cNvSpPr>
              <a:spLocks noChangeShapeType="1"/>
            </p:cNvSpPr>
            <p:nvPr/>
          </p:nvSpPr>
          <p:spPr bwMode="auto">
            <a:xfrm>
              <a:off x="2847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71" name="Line 11"/>
            <p:cNvSpPr>
              <a:spLocks noChangeShapeType="1"/>
            </p:cNvSpPr>
            <p:nvPr/>
          </p:nvSpPr>
          <p:spPr bwMode="auto">
            <a:xfrm>
              <a:off x="3003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72" name="Line 12"/>
            <p:cNvSpPr>
              <a:spLocks noChangeShapeType="1"/>
            </p:cNvSpPr>
            <p:nvPr/>
          </p:nvSpPr>
          <p:spPr bwMode="auto">
            <a:xfrm>
              <a:off x="3158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73" name="Line 13"/>
            <p:cNvSpPr>
              <a:spLocks noChangeShapeType="1"/>
            </p:cNvSpPr>
            <p:nvPr/>
          </p:nvSpPr>
          <p:spPr bwMode="auto">
            <a:xfrm>
              <a:off x="3314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74" name="Line 14"/>
            <p:cNvSpPr>
              <a:spLocks noChangeShapeType="1"/>
            </p:cNvSpPr>
            <p:nvPr/>
          </p:nvSpPr>
          <p:spPr bwMode="auto">
            <a:xfrm>
              <a:off x="3469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75" name="Line 15"/>
            <p:cNvSpPr>
              <a:spLocks noChangeShapeType="1"/>
            </p:cNvSpPr>
            <p:nvPr/>
          </p:nvSpPr>
          <p:spPr bwMode="auto">
            <a:xfrm>
              <a:off x="3625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476" name="Line 16"/>
            <p:cNvSpPr>
              <a:spLocks noChangeShapeType="1"/>
            </p:cNvSpPr>
            <p:nvPr/>
          </p:nvSpPr>
          <p:spPr bwMode="auto">
            <a:xfrm>
              <a:off x="3780" y="2672"/>
              <a:ext cx="0" cy="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657" name="Text Box 17"/>
          <p:cNvSpPr txBox="1">
            <a:spLocks noChangeArrowheads="1"/>
          </p:cNvSpPr>
          <p:nvPr/>
        </p:nvSpPr>
        <p:spPr bwMode="auto">
          <a:xfrm>
            <a:off x="6365875" y="4200525"/>
            <a:ext cx="191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    7   6    5   4    3    2   1</a:t>
            </a:r>
          </a:p>
        </p:txBody>
      </p:sp>
      <p:sp>
        <p:nvSpPr>
          <p:cNvPr id="624658" name="Text Box 18"/>
          <p:cNvSpPr txBox="1">
            <a:spLocks noChangeArrowheads="1"/>
          </p:cNvSpPr>
          <p:nvPr/>
        </p:nvSpPr>
        <p:spPr bwMode="auto">
          <a:xfrm>
            <a:off x="8404225" y="40767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</a:p>
        </p:txBody>
      </p:sp>
      <p:sp>
        <p:nvSpPr>
          <p:cNvPr id="624659" name="Text Box 19"/>
          <p:cNvSpPr txBox="1">
            <a:spLocks noChangeArrowheads="1"/>
          </p:cNvSpPr>
          <p:nvPr/>
        </p:nvSpPr>
        <p:spPr bwMode="auto">
          <a:xfrm>
            <a:off x="7870825" y="26289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1</a:t>
            </a:r>
          </a:p>
        </p:txBody>
      </p:sp>
      <p:sp>
        <p:nvSpPr>
          <p:cNvPr id="624660" name="Text Box 20"/>
          <p:cNvSpPr txBox="1">
            <a:spLocks noChangeArrowheads="1"/>
          </p:cNvSpPr>
          <p:nvPr/>
        </p:nvSpPr>
        <p:spPr bwMode="auto">
          <a:xfrm>
            <a:off x="6346825" y="19431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2</a:t>
            </a:r>
          </a:p>
        </p:txBody>
      </p:sp>
      <p:sp>
        <p:nvSpPr>
          <p:cNvPr id="624661" name="Text Box 21"/>
          <p:cNvSpPr txBox="1">
            <a:spLocks noChangeArrowheads="1"/>
          </p:cNvSpPr>
          <p:nvPr/>
        </p:nvSpPr>
        <p:spPr bwMode="auto">
          <a:xfrm>
            <a:off x="4670425" y="26289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3</a:t>
            </a:r>
          </a:p>
        </p:txBody>
      </p:sp>
      <p:sp>
        <p:nvSpPr>
          <p:cNvPr id="624662" name="Text Box 22"/>
          <p:cNvSpPr txBox="1">
            <a:spLocks noChangeArrowheads="1"/>
          </p:cNvSpPr>
          <p:nvPr/>
        </p:nvSpPr>
        <p:spPr bwMode="auto">
          <a:xfrm>
            <a:off x="4114800" y="40767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4</a:t>
            </a:r>
          </a:p>
        </p:txBody>
      </p:sp>
      <p:sp>
        <p:nvSpPr>
          <p:cNvPr id="624663" name="Text Box 23"/>
          <p:cNvSpPr txBox="1">
            <a:spLocks noChangeArrowheads="1"/>
          </p:cNvSpPr>
          <p:nvPr/>
        </p:nvSpPr>
        <p:spPr bwMode="auto">
          <a:xfrm>
            <a:off x="4721225" y="55626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5</a:t>
            </a:r>
          </a:p>
        </p:txBody>
      </p:sp>
      <p:sp>
        <p:nvSpPr>
          <p:cNvPr id="624664" name="Text Box 24"/>
          <p:cNvSpPr txBox="1">
            <a:spLocks noChangeArrowheads="1"/>
          </p:cNvSpPr>
          <p:nvPr/>
        </p:nvSpPr>
        <p:spPr bwMode="auto">
          <a:xfrm>
            <a:off x="6296025" y="6248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6</a:t>
            </a:r>
          </a:p>
        </p:txBody>
      </p:sp>
      <p:sp>
        <p:nvSpPr>
          <p:cNvPr id="624665" name="Text Box 25"/>
          <p:cNvSpPr txBox="1">
            <a:spLocks noChangeArrowheads="1"/>
          </p:cNvSpPr>
          <p:nvPr/>
        </p:nvSpPr>
        <p:spPr bwMode="auto">
          <a:xfrm>
            <a:off x="7870825" y="55245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7</a:t>
            </a:r>
          </a:p>
        </p:txBody>
      </p:sp>
      <p:sp>
        <p:nvSpPr>
          <p:cNvPr id="624666" name="Arc 26"/>
          <p:cNvSpPr>
            <a:spLocks/>
          </p:cNvSpPr>
          <p:nvPr/>
        </p:nvSpPr>
        <p:spPr bwMode="auto">
          <a:xfrm>
            <a:off x="6488113" y="3048000"/>
            <a:ext cx="1676400" cy="1223963"/>
          </a:xfrm>
          <a:custGeom>
            <a:avLst/>
            <a:gdLst>
              <a:gd name="T0" fmla="*/ 2147483647 w 21600"/>
              <a:gd name="T1" fmla="*/ 0 h 15769"/>
              <a:gd name="T2" fmla="*/ 2147483647 w 21600"/>
              <a:gd name="T3" fmla="*/ 2147483647 h 15769"/>
              <a:gd name="T4" fmla="*/ 0 w 21600"/>
              <a:gd name="T5" fmla="*/ 2147483647 h 15769"/>
              <a:gd name="T6" fmla="*/ 0 60000 65536"/>
              <a:gd name="T7" fmla="*/ 0 60000 65536"/>
              <a:gd name="T8" fmla="*/ 0 60000 65536"/>
              <a:gd name="T9" fmla="*/ 0 w 21600"/>
              <a:gd name="T10" fmla="*/ 0 h 15769"/>
              <a:gd name="T11" fmla="*/ 21600 w 21600"/>
              <a:gd name="T12" fmla="*/ 15769 h 157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5769" fill="none" extrusionOk="0">
                <a:moveTo>
                  <a:pt x="15616" y="-1"/>
                </a:moveTo>
                <a:cubicBezTo>
                  <a:pt x="19456" y="4018"/>
                  <a:pt x="21600" y="9363"/>
                  <a:pt x="21600" y="14923"/>
                </a:cubicBezTo>
                <a:cubicBezTo>
                  <a:pt x="21600" y="15205"/>
                  <a:pt x="21594" y="15487"/>
                  <a:pt x="21583" y="15769"/>
                </a:cubicBezTo>
              </a:path>
              <a:path w="21600" h="15769" stroke="0" extrusionOk="0">
                <a:moveTo>
                  <a:pt x="15616" y="-1"/>
                </a:moveTo>
                <a:cubicBezTo>
                  <a:pt x="19456" y="4018"/>
                  <a:pt x="21600" y="9363"/>
                  <a:pt x="21600" y="14923"/>
                </a:cubicBezTo>
                <a:cubicBezTo>
                  <a:pt x="21600" y="15205"/>
                  <a:pt x="21594" y="15487"/>
                  <a:pt x="21583" y="15769"/>
                </a:cubicBezTo>
                <a:lnTo>
                  <a:pt x="0" y="14923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67" name="Arc 27"/>
          <p:cNvSpPr>
            <a:spLocks/>
          </p:cNvSpPr>
          <p:nvPr/>
        </p:nvSpPr>
        <p:spPr bwMode="auto">
          <a:xfrm>
            <a:off x="6416675" y="2768600"/>
            <a:ext cx="1454150" cy="1463675"/>
          </a:xfrm>
          <a:custGeom>
            <a:avLst/>
            <a:gdLst>
              <a:gd name="T0" fmla="*/ 0 w 21600"/>
              <a:gd name="T1" fmla="*/ 0 h 21737"/>
              <a:gd name="T2" fmla="*/ 2147483647 w 21600"/>
              <a:gd name="T3" fmla="*/ 2147483647 h 21737"/>
              <a:gd name="T4" fmla="*/ 0 w 21600"/>
              <a:gd name="T5" fmla="*/ 2147483647 h 21737"/>
              <a:gd name="T6" fmla="*/ 0 60000 65536"/>
              <a:gd name="T7" fmla="*/ 0 60000 65536"/>
              <a:gd name="T8" fmla="*/ 0 60000 65536"/>
              <a:gd name="T9" fmla="*/ 0 w 21600"/>
              <a:gd name="T10" fmla="*/ 0 h 21737"/>
              <a:gd name="T11" fmla="*/ 21600 w 21600"/>
              <a:gd name="T12" fmla="*/ 21737 h 217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737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45"/>
                  <a:pt x="21599" y="21691"/>
                  <a:pt x="21599" y="21736"/>
                </a:cubicBezTo>
              </a:path>
              <a:path w="21600" h="21737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1645"/>
                  <a:pt x="21599" y="21691"/>
                  <a:pt x="21599" y="21736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68" name="Arc 28"/>
          <p:cNvSpPr>
            <a:spLocks/>
          </p:cNvSpPr>
          <p:nvPr/>
        </p:nvSpPr>
        <p:spPr bwMode="auto">
          <a:xfrm flipV="1">
            <a:off x="5473700" y="3009900"/>
            <a:ext cx="2168525" cy="1263650"/>
          </a:xfrm>
          <a:custGeom>
            <a:avLst/>
            <a:gdLst>
              <a:gd name="T0" fmla="*/ 2147483647 w 37057"/>
              <a:gd name="T1" fmla="*/ 2147483647 h 21600"/>
              <a:gd name="T2" fmla="*/ 0 w 37057"/>
              <a:gd name="T3" fmla="*/ 2147483647 h 21600"/>
              <a:gd name="T4" fmla="*/ 2147483647 w 37057"/>
              <a:gd name="T5" fmla="*/ 0 h 21600"/>
              <a:gd name="T6" fmla="*/ 0 60000 65536"/>
              <a:gd name="T7" fmla="*/ 0 60000 65536"/>
              <a:gd name="T8" fmla="*/ 0 60000 65536"/>
              <a:gd name="T9" fmla="*/ 0 w 37057"/>
              <a:gd name="T10" fmla="*/ 0 h 21600"/>
              <a:gd name="T11" fmla="*/ 37057 w 3705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057" h="21600" fill="none" extrusionOk="0">
                <a:moveTo>
                  <a:pt x="37056" y="316"/>
                </a:moveTo>
                <a:cubicBezTo>
                  <a:pt x="36883" y="12121"/>
                  <a:pt x="27264" y="21599"/>
                  <a:pt x="15459" y="21600"/>
                </a:cubicBezTo>
                <a:cubicBezTo>
                  <a:pt x="9638" y="21600"/>
                  <a:pt x="4064" y="19251"/>
                  <a:pt x="-1" y="15085"/>
                </a:cubicBezTo>
              </a:path>
              <a:path w="37057" h="21600" stroke="0" extrusionOk="0">
                <a:moveTo>
                  <a:pt x="37056" y="316"/>
                </a:moveTo>
                <a:cubicBezTo>
                  <a:pt x="36883" y="12121"/>
                  <a:pt x="27264" y="21599"/>
                  <a:pt x="15459" y="21600"/>
                </a:cubicBezTo>
                <a:cubicBezTo>
                  <a:pt x="9638" y="21600"/>
                  <a:pt x="4064" y="19251"/>
                  <a:pt x="-1" y="15085"/>
                </a:cubicBezTo>
                <a:lnTo>
                  <a:pt x="15459" y="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69" name="Arc 29"/>
          <p:cNvSpPr>
            <a:spLocks/>
          </p:cNvSpPr>
          <p:nvPr/>
        </p:nvSpPr>
        <p:spPr bwMode="auto">
          <a:xfrm flipV="1">
            <a:off x="5356225" y="3200400"/>
            <a:ext cx="2057400" cy="1049338"/>
          </a:xfrm>
          <a:custGeom>
            <a:avLst/>
            <a:gdLst>
              <a:gd name="T0" fmla="*/ 2147483647 w 43200"/>
              <a:gd name="T1" fmla="*/ 2147483647 h 22048"/>
              <a:gd name="T2" fmla="*/ 2147483647 w 43200"/>
              <a:gd name="T3" fmla="*/ 0 h 22048"/>
              <a:gd name="T4" fmla="*/ 2147483647 w 43200"/>
              <a:gd name="T5" fmla="*/ 2147483647 h 22048"/>
              <a:gd name="T6" fmla="*/ 0 60000 65536"/>
              <a:gd name="T7" fmla="*/ 0 60000 65536"/>
              <a:gd name="T8" fmla="*/ 0 60000 65536"/>
              <a:gd name="T9" fmla="*/ 0 w 43200"/>
              <a:gd name="T10" fmla="*/ 0 h 22048"/>
              <a:gd name="T11" fmla="*/ 43200 w 43200"/>
              <a:gd name="T12" fmla="*/ 22048 h 220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2048" fill="none" extrusionOk="0">
                <a:moveTo>
                  <a:pt x="43200" y="448"/>
                </a:moveTo>
                <a:cubicBezTo>
                  <a:pt x="43200" y="12377"/>
                  <a:pt x="33529" y="22048"/>
                  <a:pt x="21600" y="22048"/>
                </a:cubicBezTo>
                <a:cubicBezTo>
                  <a:pt x="9670" y="22048"/>
                  <a:pt x="0" y="12377"/>
                  <a:pt x="0" y="448"/>
                </a:cubicBezTo>
                <a:cubicBezTo>
                  <a:pt x="-1" y="298"/>
                  <a:pt x="1" y="149"/>
                  <a:pt x="4" y="-1"/>
                </a:cubicBezTo>
              </a:path>
              <a:path w="43200" h="22048" stroke="0" extrusionOk="0">
                <a:moveTo>
                  <a:pt x="43200" y="448"/>
                </a:moveTo>
                <a:cubicBezTo>
                  <a:pt x="43200" y="12377"/>
                  <a:pt x="33529" y="22048"/>
                  <a:pt x="21600" y="22048"/>
                </a:cubicBezTo>
                <a:cubicBezTo>
                  <a:pt x="9670" y="22048"/>
                  <a:pt x="0" y="12377"/>
                  <a:pt x="0" y="448"/>
                </a:cubicBezTo>
                <a:cubicBezTo>
                  <a:pt x="-1" y="298"/>
                  <a:pt x="1" y="149"/>
                  <a:pt x="4" y="-1"/>
                </a:cubicBezTo>
                <a:lnTo>
                  <a:pt x="21600" y="448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0" name="Arc 30"/>
          <p:cNvSpPr>
            <a:spLocks/>
          </p:cNvSpPr>
          <p:nvPr/>
        </p:nvSpPr>
        <p:spPr bwMode="auto">
          <a:xfrm flipV="1">
            <a:off x="5597525" y="3443288"/>
            <a:ext cx="1600200" cy="1387475"/>
          </a:xfrm>
          <a:custGeom>
            <a:avLst/>
            <a:gdLst>
              <a:gd name="T0" fmla="*/ 2147483647 w 43200"/>
              <a:gd name="T1" fmla="*/ 2147483647 h 37477"/>
              <a:gd name="T2" fmla="*/ 2147483647 w 43200"/>
              <a:gd name="T3" fmla="*/ 0 h 37477"/>
              <a:gd name="T4" fmla="*/ 2147483647 w 43200"/>
              <a:gd name="T5" fmla="*/ 2147483647 h 37477"/>
              <a:gd name="T6" fmla="*/ 0 60000 65536"/>
              <a:gd name="T7" fmla="*/ 0 60000 65536"/>
              <a:gd name="T8" fmla="*/ 0 60000 65536"/>
              <a:gd name="T9" fmla="*/ 0 w 43200"/>
              <a:gd name="T10" fmla="*/ 0 h 37477"/>
              <a:gd name="T11" fmla="*/ 43200 w 43200"/>
              <a:gd name="T12" fmla="*/ 37477 h 374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7477" fill="none" extrusionOk="0">
                <a:moveTo>
                  <a:pt x="43179" y="14937"/>
                </a:moveTo>
                <a:cubicBezTo>
                  <a:pt x="43193" y="15250"/>
                  <a:pt x="43200" y="15563"/>
                  <a:pt x="43200" y="15877"/>
                </a:cubicBezTo>
                <a:cubicBezTo>
                  <a:pt x="43200" y="27806"/>
                  <a:pt x="33529" y="37477"/>
                  <a:pt x="21600" y="37477"/>
                </a:cubicBezTo>
                <a:cubicBezTo>
                  <a:pt x="9670" y="37477"/>
                  <a:pt x="0" y="27806"/>
                  <a:pt x="0" y="15877"/>
                </a:cubicBezTo>
                <a:cubicBezTo>
                  <a:pt x="-1" y="9846"/>
                  <a:pt x="2521" y="4089"/>
                  <a:pt x="6954" y="0"/>
                </a:cubicBezTo>
              </a:path>
              <a:path w="43200" h="37477" stroke="0" extrusionOk="0">
                <a:moveTo>
                  <a:pt x="43179" y="14937"/>
                </a:moveTo>
                <a:cubicBezTo>
                  <a:pt x="43193" y="15250"/>
                  <a:pt x="43200" y="15563"/>
                  <a:pt x="43200" y="15877"/>
                </a:cubicBezTo>
                <a:cubicBezTo>
                  <a:pt x="43200" y="27806"/>
                  <a:pt x="33529" y="37477"/>
                  <a:pt x="21600" y="37477"/>
                </a:cubicBezTo>
                <a:cubicBezTo>
                  <a:pt x="9670" y="37477"/>
                  <a:pt x="0" y="27806"/>
                  <a:pt x="0" y="15877"/>
                </a:cubicBezTo>
                <a:cubicBezTo>
                  <a:pt x="-1" y="9846"/>
                  <a:pt x="2521" y="4089"/>
                  <a:pt x="6954" y="0"/>
                </a:cubicBezTo>
                <a:lnTo>
                  <a:pt x="21600" y="15877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1" name="Arc 31"/>
          <p:cNvSpPr>
            <a:spLocks/>
          </p:cNvSpPr>
          <p:nvPr/>
        </p:nvSpPr>
        <p:spPr bwMode="auto">
          <a:xfrm flipV="1">
            <a:off x="5876925" y="3708400"/>
            <a:ext cx="1054100" cy="1052513"/>
          </a:xfrm>
          <a:custGeom>
            <a:avLst/>
            <a:gdLst>
              <a:gd name="T0" fmla="*/ 2147483647 w 43200"/>
              <a:gd name="T1" fmla="*/ 2147483647 h 43152"/>
              <a:gd name="T2" fmla="*/ 2147483647 w 43200"/>
              <a:gd name="T3" fmla="*/ 0 h 43152"/>
              <a:gd name="T4" fmla="*/ 2147483647 w 43200"/>
              <a:gd name="T5" fmla="*/ 2147483647 h 43152"/>
              <a:gd name="T6" fmla="*/ 0 60000 65536"/>
              <a:gd name="T7" fmla="*/ 0 60000 65536"/>
              <a:gd name="T8" fmla="*/ 0 60000 65536"/>
              <a:gd name="T9" fmla="*/ 0 w 43200"/>
              <a:gd name="T10" fmla="*/ 0 h 43152"/>
              <a:gd name="T11" fmla="*/ 43200 w 43200"/>
              <a:gd name="T12" fmla="*/ 43152 h 43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152" fill="none" extrusionOk="0">
                <a:moveTo>
                  <a:pt x="43164" y="20322"/>
                </a:moveTo>
                <a:cubicBezTo>
                  <a:pt x="43188" y="20731"/>
                  <a:pt x="43200" y="21141"/>
                  <a:pt x="43200" y="21552"/>
                </a:cubicBezTo>
                <a:cubicBezTo>
                  <a:pt x="43200" y="33481"/>
                  <a:pt x="33529" y="43152"/>
                  <a:pt x="21600" y="43152"/>
                </a:cubicBezTo>
                <a:cubicBezTo>
                  <a:pt x="9670" y="43152"/>
                  <a:pt x="0" y="33481"/>
                  <a:pt x="0" y="21552"/>
                </a:cubicBezTo>
                <a:cubicBezTo>
                  <a:pt x="-1" y="10180"/>
                  <a:pt x="8817" y="755"/>
                  <a:pt x="20163" y="-1"/>
                </a:cubicBezTo>
              </a:path>
              <a:path w="43200" h="43152" stroke="0" extrusionOk="0">
                <a:moveTo>
                  <a:pt x="43164" y="20322"/>
                </a:moveTo>
                <a:cubicBezTo>
                  <a:pt x="43188" y="20731"/>
                  <a:pt x="43200" y="21141"/>
                  <a:pt x="43200" y="21552"/>
                </a:cubicBezTo>
                <a:cubicBezTo>
                  <a:pt x="43200" y="33481"/>
                  <a:pt x="33529" y="43152"/>
                  <a:pt x="21600" y="43152"/>
                </a:cubicBezTo>
                <a:cubicBezTo>
                  <a:pt x="9670" y="43152"/>
                  <a:pt x="0" y="33481"/>
                  <a:pt x="0" y="21552"/>
                </a:cubicBezTo>
                <a:cubicBezTo>
                  <a:pt x="-1" y="10180"/>
                  <a:pt x="8817" y="755"/>
                  <a:pt x="20163" y="-1"/>
                </a:cubicBezTo>
                <a:lnTo>
                  <a:pt x="21600" y="21552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2" name="Arc 32"/>
          <p:cNvSpPr>
            <a:spLocks/>
          </p:cNvSpPr>
          <p:nvPr/>
        </p:nvSpPr>
        <p:spPr bwMode="auto">
          <a:xfrm flipV="1">
            <a:off x="6130925" y="3962400"/>
            <a:ext cx="558800" cy="558800"/>
          </a:xfrm>
          <a:custGeom>
            <a:avLst/>
            <a:gdLst>
              <a:gd name="T0" fmla="*/ 2147483647 w 43200"/>
              <a:gd name="T1" fmla="*/ 2147483647 h 43200"/>
              <a:gd name="T2" fmla="*/ 2147483647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43164" y="20370"/>
                </a:moveTo>
                <a:cubicBezTo>
                  <a:pt x="43188" y="20779"/>
                  <a:pt x="43200" y="21189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604" y="-1"/>
                  <a:pt x="35173" y="3396"/>
                  <a:pt x="39223" y="9110"/>
                </a:cubicBezTo>
              </a:path>
              <a:path w="43200" h="43200" stroke="0" extrusionOk="0">
                <a:moveTo>
                  <a:pt x="43164" y="20370"/>
                </a:moveTo>
                <a:cubicBezTo>
                  <a:pt x="43188" y="20779"/>
                  <a:pt x="43200" y="21189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8604" y="-1"/>
                  <a:pt x="35173" y="3396"/>
                  <a:pt x="39223" y="9110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3" name="Oval 33"/>
          <p:cNvSpPr>
            <a:spLocks noChangeArrowheads="1"/>
          </p:cNvSpPr>
          <p:nvPr/>
        </p:nvSpPr>
        <p:spPr bwMode="auto">
          <a:xfrm>
            <a:off x="8375650" y="42005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4" name="Oval 34"/>
          <p:cNvSpPr>
            <a:spLocks noChangeArrowheads="1"/>
          </p:cNvSpPr>
          <p:nvPr/>
        </p:nvSpPr>
        <p:spPr bwMode="auto">
          <a:xfrm>
            <a:off x="7661275" y="3019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5" name="Oval 35"/>
          <p:cNvSpPr>
            <a:spLocks noChangeArrowheads="1"/>
          </p:cNvSpPr>
          <p:nvPr/>
        </p:nvSpPr>
        <p:spPr bwMode="auto">
          <a:xfrm>
            <a:off x="6375400" y="27336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6" name="Oval 36"/>
          <p:cNvSpPr>
            <a:spLocks noChangeArrowheads="1"/>
          </p:cNvSpPr>
          <p:nvPr/>
        </p:nvSpPr>
        <p:spPr bwMode="auto">
          <a:xfrm>
            <a:off x="5318125" y="4210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7" name="Oval 37"/>
          <p:cNvSpPr>
            <a:spLocks noChangeArrowheads="1"/>
          </p:cNvSpPr>
          <p:nvPr/>
        </p:nvSpPr>
        <p:spPr bwMode="auto">
          <a:xfrm>
            <a:off x="5470525" y="33432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8" name="Oval 38"/>
          <p:cNvSpPr>
            <a:spLocks noChangeArrowheads="1"/>
          </p:cNvSpPr>
          <p:nvPr/>
        </p:nvSpPr>
        <p:spPr bwMode="auto">
          <a:xfrm>
            <a:off x="5784850" y="47625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9" name="Oval 39"/>
          <p:cNvSpPr>
            <a:spLocks noChangeArrowheads="1"/>
          </p:cNvSpPr>
          <p:nvPr/>
        </p:nvSpPr>
        <p:spPr bwMode="auto">
          <a:xfrm>
            <a:off x="6375400" y="4724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0" name="Oval 40"/>
          <p:cNvSpPr>
            <a:spLocks noChangeArrowheads="1"/>
          </p:cNvSpPr>
          <p:nvPr/>
        </p:nvSpPr>
        <p:spPr bwMode="auto">
          <a:xfrm>
            <a:off x="6575425" y="4400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1" name="Oval 41"/>
          <p:cNvSpPr>
            <a:spLocks noChangeArrowheads="1"/>
          </p:cNvSpPr>
          <p:nvPr/>
        </p:nvSpPr>
        <p:spPr bwMode="auto">
          <a:xfrm>
            <a:off x="6375400" y="4210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2" name="Arc 42"/>
          <p:cNvSpPr>
            <a:spLocks/>
          </p:cNvSpPr>
          <p:nvPr/>
        </p:nvSpPr>
        <p:spPr bwMode="auto">
          <a:xfrm rot="15722646" flipV="1">
            <a:off x="6564313" y="2640013"/>
            <a:ext cx="1730375" cy="170497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3" name="Arc 43"/>
          <p:cNvSpPr>
            <a:spLocks/>
          </p:cNvSpPr>
          <p:nvPr/>
        </p:nvSpPr>
        <p:spPr bwMode="auto">
          <a:xfrm rot="20844294" flipH="1">
            <a:off x="5203825" y="2911475"/>
            <a:ext cx="1322388" cy="1312863"/>
          </a:xfrm>
          <a:custGeom>
            <a:avLst/>
            <a:gdLst>
              <a:gd name="T0" fmla="*/ 0 w 21546"/>
              <a:gd name="T1" fmla="*/ 0 h 21600"/>
              <a:gd name="T2" fmla="*/ 2147483647 w 21546"/>
              <a:gd name="T3" fmla="*/ 2147483647 h 21600"/>
              <a:gd name="T4" fmla="*/ 0 w 21546"/>
              <a:gd name="T5" fmla="*/ 2147483647 h 21600"/>
              <a:gd name="T6" fmla="*/ 0 60000 65536"/>
              <a:gd name="T7" fmla="*/ 0 60000 65536"/>
              <a:gd name="T8" fmla="*/ 0 60000 65536"/>
              <a:gd name="T9" fmla="*/ 0 w 21546"/>
              <a:gd name="T10" fmla="*/ 0 h 21600"/>
              <a:gd name="T11" fmla="*/ 21546 w 2154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6" h="21600" fill="none" extrusionOk="0">
                <a:moveTo>
                  <a:pt x="-1" y="0"/>
                </a:moveTo>
                <a:cubicBezTo>
                  <a:pt x="11338" y="0"/>
                  <a:pt x="20747" y="8767"/>
                  <a:pt x="21546" y="20077"/>
                </a:cubicBezTo>
              </a:path>
              <a:path w="21546" h="21600" stroke="0" extrusionOk="0">
                <a:moveTo>
                  <a:pt x="-1" y="0"/>
                </a:moveTo>
                <a:cubicBezTo>
                  <a:pt x="11338" y="0"/>
                  <a:pt x="20747" y="8767"/>
                  <a:pt x="21546" y="20077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4" name="Arc 44"/>
          <p:cNvSpPr>
            <a:spLocks/>
          </p:cNvSpPr>
          <p:nvPr/>
        </p:nvSpPr>
        <p:spPr bwMode="auto">
          <a:xfrm rot="5398109" flipV="1">
            <a:off x="5542756" y="3918744"/>
            <a:ext cx="757238" cy="1136650"/>
          </a:xfrm>
          <a:custGeom>
            <a:avLst/>
            <a:gdLst>
              <a:gd name="T0" fmla="*/ 2147483647 w 21600"/>
              <a:gd name="T1" fmla="*/ 0 h 32843"/>
              <a:gd name="T2" fmla="*/ 2147483647 w 21600"/>
              <a:gd name="T3" fmla="*/ 2147483647 h 32843"/>
              <a:gd name="T4" fmla="*/ 0 w 21600"/>
              <a:gd name="T5" fmla="*/ 2147483647 h 32843"/>
              <a:gd name="T6" fmla="*/ 0 60000 65536"/>
              <a:gd name="T7" fmla="*/ 0 60000 65536"/>
              <a:gd name="T8" fmla="*/ 0 60000 65536"/>
              <a:gd name="T9" fmla="*/ 0 w 21600"/>
              <a:gd name="T10" fmla="*/ 0 h 32843"/>
              <a:gd name="T11" fmla="*/ 21600 w 21600"/>
              <a:gd name="T12" fmla="*/ 32843 h 328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843" fill="none" extrusionOk="0">
                <a:moveTo>
                  <a:pt x="635" y="0"/>
                </a:moveTo>
                <a:cubicBezTo>
                  <a:pt x="12312" y="344"/>
                  <a:pt x="21600" y="9909"/>
                  <a:pt x="21600" y="21591"/>
                </a:cubicBezTo>
                <a:cubicBezTo>
                  <a:pt x="21600" y="25560"/>
                  <a:pt x="20505" y="29454"/>
                  <a:pt x="18437" y="32842"/>
                </a:cubicBezTo>
              </a:path>
              <a:path w="21600" h="32843" stroke="0" extrusionOk="0">
                <a:moveTo>
                  <a:pt x="635" y="0"/>
                </a:moveTo>
                <a:cubicBezTo>
                  <a:pt x="12312" y="344"/>
                  <a:pt x="21600" y="9909"/>
                  <a:pt x="21600" y="21591"/>
                </a:cubicBezTo>
                <a:cubicBezTo>
                  <a:pt x="21600" y="25560"/>
                  <a:pt x="20505" y="29454"/>
                  <a:pt x="18437" y="32842"/>
                </a:cubicBezTo>
                <a:lnTo>
                  <a:pt x="0" y="2159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5" name="Arc 45"/>
          <p:cNvSpPr>
            <a:spLocks/>
          </p:cNvSpPr>
          <p:nvPr/>
        </p:nvSpPr>
        <p:spPr bwMode="auto">
          <a:xfrm rot="21341398" flipV="1">
            <a:off x="6388100" y="4219575"/>
            <a:ext cx="246063" cy="533400"/>
          </a:xfrm>
          <a:custGeom>
            <a:avLst/>
            <a:gdLst>
              <a:gd name="T0" fmla="*/ 2147483647 w 23197"/>
              <a:gd name="T1" fmla="*/ 0 h 43200"/>
              <a:gd name="T2" fmla="*/ 0 w 23197"/>
              <a:gd name="T3" fmla="*/ 2147483647 h 43200"/>
              <a:gd name="T4" fmla="*/ 2147483647 w 23197"/>
              <a:gd name="T5" fmla="*/ 2147483647 h 43200"/>
              <a:gd name="T6" fmla="*/ 0 60000 65536"/>
              <a:gd name="T7" fmla="*/ 0 60000 65536"/>
              <a:gd name="T8" fmla="*/ 0 60000 65536"/>
              <a:gd name="T9" fmla="*/ 0 w 23197"/>
              <a:gd name="T10" fmla="*/ 0 h 43200"/>
              <a:gd name="T11" fmla="*/ 23197 w 23197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197" h="43200" fill="none" extrusionOk="0">
                <a:moveTo>
                  <a:pt x="1596" y="0"/>
                </a:moveTo>
                <a:cubicBezTo>
                  <a:pt x="13526" y="0"/>
                  <a:pt x="23197" y="9670"/>
                  <a:pt x="23197" y="21600"/>
                </a:cubicBezTo>
                <a:cubicBezTo>
                  <a:pt x="23197" y="33529"/>
                  <a:pt x="13526" y="43200"/>
                  <a:pt x="1597" y="43200"/>
                </a:cubicBezTo>
                <a:cubicBezTo>
                  <a:pt x="1064" y="43200"/>
                  <a:pt x="531" y="43180"/>
                  <a:pt x="0" y="43140"/>
                </a:cubicBezTo>
              </a:path>
              <a:path w="23197" h="43200" stroke="0" extrusionOk="0">
                <a:moveTo>
                  <a:pt x="1596" y="0"/>
                </a:moveTo>
                <a:cubicBezTo>
                  <a:pt x="13526" y="0"/>
                  <a:pt x="23197" y="9670"/>
                  <a:pt x="23197" y="21600"/>
                </a:cubicBezTo>
                <a:cubicBezTo>
                  <a:pt x="23197" y="33529"/>
                  <a:pt x="13526" y="43200"/>
                  <a:pt x="1597" y="43200"/>
                </a:cubicBezTo>
                <a:cubicBezTo>
                  <a:pt x="1064" y="43200"/>
                  <a:pt x="531" y="43180"/>
                  <a:pt x="0" y="43140"/>
                </a:cubicBezTo>
                <a:lnTo>
                  <a:pt x="1597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6" name="Text Box 46"/>
          <p:cNvSpPr txBox="1">
            <a:spLocks noChangeArrowheads="1"/>
          </p:cNvSpPr>
          <p:nvPr/>
        </p:nvSpPr>
        <p:spPr bwMode="auto">
          <a:xfrm>
            <a:off x="6118225" y="245745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24687" name="Text Box 47"/>
          <p:cNvSpPr txBox="1">
            <a:spLocks noChangeArrowheads="1"/>
          </p:cNvSpPr>
          <p:nvPr/>
        </p:nvSpPr>
        <p:spPr bwMode="auto">
          <a:xfrm>
            <a:off x="6346825" y="4733925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624688" name="Text Box 48"/>
          <p:cNvSpPr txBox="1">
            <a:spLocks noChangeArrowheads="1"/>
          </p:cNvSpPr>
          <p:nvPr/>
        </p:nvSpPr>
        <p:spPr bwMode="auto">
          <a:xfrm>
            <a:off x="7566025" y="27813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24689" name="Text Box 49"/>
          <p:cNvSpPr txBox="1">
            <a:spLocks noChangeArrowheads="1"/>
          </p:cNvSpPr>
          <p:nvPr/>
        </p:nvSpPr>
        <p:spPr bwMode="auto">
          <a:xfrm>
            <a:off x="5184775" y="32004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624690" name="Text Box 50"/>
          <p:cNvSpPr txBox="1">
            <a:spLocks noChangeArrowheads="1"/>
          </p:cNvSpPr>
          <p:nvPr/>
        </p:nvSpPr>
        <p:spPr bwMode="auto">
          <a:xfrm>
            <a:off x="5661025" y="47625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624691" name="Text Box 51"/>
          <p:cNvSpPr txBox="1">
            <a:spLocks noChangeArrowheads="1"/>
          </p:cNvSpPr>
          <p:nvPr/>
        </p:nvSpPr>
        <p:spPr bwMode="auto">
          <a:xfrm>
            <a:off x="6575425" y="43815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7</a:t>
            </a:r>
          </a:p>
        </p:txBody>
      </p:sp>
      <p:sp>
        <p:nvSpPr>
          <p:cNvPr id="624692" name="Text Box 52"/>
          <p:cNvSpPr txBox="1">
            <a:spLocks noChangeArrowheads="1"/>
          </p:cNvSpPr>
          <p:nvPr/>
        </p:nvSpPr>
        <p:spPr bwMode="auto">
          <a:xfrm>
            <a:off x="5051425" y="4000500"/>
            <a:ext cx="339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624693" name="Text Box 53"/>
          <p:cNvSpPr txBox="1">
            <a:spLocks noChangeArrowheads="1"/>
          </p:cNvSpPr>
          <p:nvPr/>
        </p:nvSpPr>
        <p:spPr bwMode="auto">
          <a:xfrm>
            <a:off x="6118225" y="40767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O</a:t>
            </a:r>
          </a:p>
        </p:txBody>
      </p: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7391400" y="57150"/>
            <a:ext cx="1676400" cy="914400"/>
            <a:chOff x="4596" y="48"/>
            <a:chExt cx="1056" cy="576"/>
          </a:xfrm>
        </p:grpSpPr>
        <p:sp>
          <p:nvSpPr>
            <p:cNvPr id="145467" name="Oval 55"/>
            <p:cNvSpPr>
              <a:spLocks noChangeArrowheads="1"/>
            </p:cNvSpPr>
            <p:nvPr/>
          </p:nvSpPr>
          <p:spPr bwMode="auto">
            <a:xfrm>
              <a:off x="4596" y="48"/>
              <a:ext cx="1056" cy="576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8" name="Text Box 56"/>
            <p:cNvSpPr txBox="1">
              <a:spLocks noChangeArrowheads="1"/>
            </p:cNvSpPr>
            <p:nvPr/>
          </p:nvSpPr>
          <p:spPr bwMode="auto">
            <a:xfrm>
              <a:off x="4752" y="192"/>
              <a:ext cx="82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u="sng">
                  <a:solidFill>
                    <a:srgbClr val="FF0066"/>
                  </a:solidFill>
                  <a:latin typeface="Times New Roman" pitchFamily="18" charset="0"/>
                </a:rPr>
                <a:t>SPIRAL</a:t>
              </a:r>
            </a:p>
          </p:txBody>
        </p:sp>
      </p:grp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76200" y="228600"/>
            <a:ext cx="7239000" cy="457200"/>
            <a:chOff x="0" y="48"/>
            <a:chExt cx="4560" cy="288"/>
          </a:xfrm>
        </p:grpSpPr>
        <p:sp>
          <p:nvSpPr>
            <p:cNvPr id="145465" name="Rectangle 58"/>
            <p:cNvSpPr>
              <a:spLocks noChangeArrowheads="1"/>
            </p:cNvSpPr>
            <p:nvPr/>
          </p:nvSpPr>
          <p:spPr bwMode="auto">
            <a:xfrm>
              <a:off x="0" y="48"/>
              <a:ext cx="4560" cy="288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6" name="Text Box 59"/>
            <p:cNvSpPr txBox="1">
              <a:spLocks noChangeArrowheads="1"/>
            </p:cNvSpPr>
            <p:nvPr/>
          </p:nvSpPr>
          <p:spPr bwMode="auto">
            <a:xfrm>
              <a:off x="79" y="76"/>
              <a:ext cx="4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Arial" charset="0"/>
                </a:rPr>
                <a:t>Problem 27: </a:t>
              </a:r>
              <a:r>
                <a:rPr lang="en-US">
                  <a:latin typeface="Arial" charset="0"/>
                </a:rPr>
                <a:t>Draw a spiral of one convolution. Take distance PO 40 mm.</a:t>
              </a:r>
            </a:p>
          </p:txBody>
        </p: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304800" y="2590800"/>
            <a:ext cx="3179763" cy="3581400"/>
            <a:chOff x="192" y="1632"/>
            <a:chExt cx="2003" cy="2256"/>
          </a:xfrm>
        </p:grpSpPr>
        <p:sp>
          <p:nvSpPr>
            <p:cNvPr id="145463" name="AutoShape 61"/>
            <p:cNvSpPr>
              <a:spLocks noChangeArrowheads="1"/>
            </p:cNvSpPr>
            <p:nvPr/>
          </p:nvSpPr>
          <p:spPr bwMode="auto">
            <a:xfrm>
              <a:off x="192" y="1632"/>
              <a:ext cx="1968" cy="2256"/>
            </a:xfrm>
            <a:prstGeom prst="wedgeRectCallout">
              <a:avLst>
                <a:gd name="adj1" fmla="val 78199"/>
                <a:gd name="adj2" fmla="val -35861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200" b="0">
                <a:latin typeface="Times New Roman" pitchFamily="18" charset="0"/>
              </a:endParaRPr>
            </a:p>
          </p:txBody>
        </p:sp>
        <p:sp>
          <p:nvSpPr>
            <p:cNvPr id="145464" name="Text Box 62"/>
            <p:cNvSpPr txBox="1">
              <a:spLocks noChangeArrowheads="1"/>
            </p:cNvSpPr>
            <p:nvPr/>
          </p:nvSpPr>
          <p:spPr bwMode="auto">
            <a:xfrm>
              <a:off x="192" y="1632"/>
              <a:ext cx="2003" cy="2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1800">
                  <a:solidFill>
                    <a:srgbClr val="FF0066"/>
                  </a:solidFill>
                  <a:latin typeface="Arial" charset="0"/>
                </a:rPr>
                <a:t>Solution Steps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1. With PO radius draw a circle    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    and divide it in EIGHT parts.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    Name those 1,2,3,4, etc. up to 8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2 .Similarly divided line PO also in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    EIGHT parts and name those 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    1,2,3,-- as shown.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3. Take  o-1 distance from op line 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    and draw an arc up to O1 radius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     vector. Name the point P</a:t>
              </a:r>
              <a:r>
                <a:rPr lang="en-US" b="0" baseline="-25000">
                  <a:solidFill>
                    <a:srgbClr val="0000FF"/>
                  </a:solidFill>
                  <a:latin typeface="Times New Roman" pitchFamily="18" charset="0"/>
                </a:rPr>
                <a:t>1 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4. Similarly mark points P</a:t>
              </a:r>
              <a:r>
                <a:rPr lang="en-US" b="0" baseline="-250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, P</a:t>
              </a:r>
              <a:r>
                <a:rPr lang="en-US" b="0" baseline="-25000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, P</a:t>
              </a:r>
              <a:r>
                <a:rPr lang="en-US" b="0" baseline="-250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 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    up to P</a:t>
              </a:r>
              <a:r>
                <a:rPr lang="en-US" b="0" baseline="-25000">
                  <a:solidFill>
                    <a:srgbClr val="0000FF"/>
                  </a:solidFill>
                  <a:latin typeface="Times New Roman" pitchFamily="18" charset="0"/>
                </a:rPr>
                <a:t>8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    And join those in a smooth curve.</a:t>
              </a:r>
            </a:p>
            <a:p>
              <a:pPr marL="457200" indent="-457200"/>
              <a:r>
                <a:rPr lang="en-US" b="0">
                  <a:solidFill>
                    <a:srgbClr val="0000FF"/>
                  </a:solidFill>
                  <a:latin typeface="Times New Roman" pitchFamily="18" charset="0"/>
                </a:rPr>
                <a:t>   It is a SPIRAL of one convolution.</a:t>
              </a:r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228600" y="914400"/>
            <a:ext cx="6156325" cy="914400"/>
            <a:chOff x="144" y="468"/>
            <a:chExt cx="3878" cy="576"/>
          </a:xfrm>
        </p:grpSpPr>
        <p:sp>
          <p:nvSpPr>
            <p:cNvPr id="145461" name="Rectangle 64"/>
            <p:cNvSpPr>
              <a:spLocks noChangeArrowheads="1"/>
            </p:cNvSpPr>
            <p:nvPr/>
          </p:nvSpPr>
          <p:spPr bwMode="auto">
            <a:xfrm>
              <a:off x="144" y="468"/>
              <a:ext cx="3840" cy="576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2" name="Text Box 65"/>
            <p:cNvSpPr txBox="1">
              <a:spLocks noChangeArrowheads="1"/>
            </p:cNvSpPr>
            <p:nvPr/>
          </p:nvSpPr>
          <p:spPr bwMode="auto">
            <a:xfrm>
              <a:off x="144" y="480"/>
              <a:ext cx="387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0000FF"/>
                  </a:solidFill>
                  <a:latin typeface="Arial" charset="0"/>
                </a:rPr>
                <a:t>IMPORTANT APPROACH FOR CONSTRUCTION!</a:t>
              </a:r>
            </a:p>
            <a:p>
              <a:pPr algn="ctr"/>
              <a:r>
                <a:rPr lang="en-US">
                  <a:solidFill>
                    <a:srgbClr val="FF0066"/>
                  </a:solidFill>
                  <a:latin typeface="Arial" charset="0"/>
                </a:rPr>
                <a:t>FIND TOTAL ANGULAR AND TOTAL LINEAR DISPLACEMENT</a:t>
              </a:r>
            </a:p>
            <a:p>
              <a:pPr algn="ctr"/>
              <a:r>
                <a:rPr lang="en-US">
                  <a:solidFill>
                    <a:srgbClr val="FF0066"/>
                  </a:solidFill>
                  <a:latin typeface="Arial" charset="0"/>
                </a:rPr>
                <a:t>AND DIVIDE BOTH IN TO SAME NUMBER OF EQUAL PARTS.</a:t>
              </a:r>
            </a:p>
          </p:txBody>
        </p:sp>
      </p:grpSp>
      <p:grpSp>
        <p:nvGrpSpPr>
          <p:cNvPr id="8" name="Group 73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45455" name="AutoShape 74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6" name="AutoShape 7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7" name="AutoShape 7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8" name="AutoShape 7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9" name="AutoShape 7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0" name="AutoShape 7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4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4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4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4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4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24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4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4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4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4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4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4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4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4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24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24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4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24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1" dur="500"/>
                                        <p:tgtEl>
                                          <p:spTgt spid="62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6" dur="500"/>
                                        <p:tgtEl>
                                          <p:spTgt spid="62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6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624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"/>
                                        <p:tgtEl>
                                          <p:spTgt spid="62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624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1" dur="500"/>
                                        <p:tgtEl>
                                          <p:spTgt spid="62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24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24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24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24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24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24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24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24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24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24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24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24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24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624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624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24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24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24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24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24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24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24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624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624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62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62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2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2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24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24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24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24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24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624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8" dur="500"/>
                                        <p:tgtEl>
                                          <p:spTgt spid="62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3" dur="500"/>
                                        <p:tgtEl>
                                          <p:spTgt spid="62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8" dur="500"/>
                                        <p:tgtEl>
                                          <p:spTgt spid="62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3" dur="500"/>
                                        <p:tgtEl>
                                          <p:spTgt spid="62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2" grpId="0" animBg="1" autoUpdateAnimBg="0"/>
      <p:bldP spid="624657" grpId="0" autoUpdateAnimBg="0"/>
      <p:bldP spid="624658" grpId="0" autoUpdateAnimBg="0"/>
      <p:bldP spid="624659" grpId="0" autoUpdateAnimBg="0"/>
      <p:bldP spid="624660" grpId="0" autoUpdateAnimBg="0"/>
      <p:bldP spid="624661" grpId="0" autoUpdateAnimBg="0"/>
      <p:bldP spid="624662" grpId="0" autoUpdateAnimBg="0"/>
      <p:bldP spid="624663" grpId="0" autoUpdateAnimBg="0"/>
      <p:bldP spid="624664" grpId="0" autoUpdateAnimBg="0"/>
      <p:bldP spid="624665" grpId="0" autoUpdateAnimBg="0"/>
      <p:bldP spid="624666" grpId="0" animBg="1"/>
      <p:bldP spid="624667" grpId="0" animBg="1"/>
      <p:bldP spid="624668" grpId="0" animBg="1"/>
      <p:bldP spid="624669" grpId="0" animBg="1"/>
      <p:bldP spid="624670" grpId="0" animBg="1"/>
      <p:bldP spid="624671" grpId="0" animBg="1"/>
      <p:bldP spid="624672" grpId="0" animBg="1"/>
      <p:bldP spid="624673" grpId="0" animBg="1"/>
      <p:bldP spid="624674" grpId="0" animBg="1"/>
      <p:bldP spid="624675" grpId="0" animBg="1"/>
      <p:bldP spid="624676" grpId="0" animBg="1"/>
      <p:bldP spid="624677" grpId="0" animBg="1"/>
      <p:bldP spid="624678" grpId="0" animBg="1"/>
      <p:bldP spid="624679" grpId="0" animBg="1"/>
      <p:bldP spid="624680" grpId="0" animBg="1"/>
      <p:bldP spid="624681" grpId="0" animBg="1"/>
      <p:bldP spid="624682" grpId="0" animBg="1"/>
      <p:bldP spid="624683" grpId="0" animBg="1"/>
      <p:bldP spid="624684" grpId="0" animBg="1"/>
      <p:bldP spid="624685" grpId="0" animBg="1"/>
      <p:bldP spid="624686" grpId="0" autoUpdateAnimBg="0"/>
      <p:bldP spid="624687" grpId="0" autoUpdateAnimBg="0"/>
      <p:bldP spid="624688" grpId="0" autoUpdateAnimBg="0"/>
      <p:bldP spid="624689" grpId="0" autoUpdateAnimBg="0"/>
      <p:bldP spid="624690" grpId="0" autoUpdateAnimBg="0"/>
      <p:bldP spid="624691" grpId="0" autoUpdateAnimBg="0"/>
      <p:bldP spid="624692" grpId="0" autoUpdateAnimBg="0"/>
      <p:bldP spid="62469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Freeform 2"/>
          <p:cNvSpPr>
            <a:spLocks/>
          </p:cNvSpPr>
          <p:nvPr/>
        </p:nvSpPr>
        <p:spPr bwMode="auto">
          <a:xfrm>
            <a:off x="3698875" y="2151063"/>
            <a:ext cx="4368800" cy="4368800"/>
          </a:xfrm>
          <a:custGeom>
            <a:avLst/>
            <a:gdLst>
              <a:gd name="T0" fmla="*/ 2147483647 w 2752"/>
              <a:gd name="T1" fmla="*/ 2147483647 h 2752"/>
              <a:gd name="T2" fmla="*/ 2147483647 w 2752"/>
              <a:gd name="T3" fmla="*/ 2147483647 h 2752"/>
              <a:gd name="T4" fmla="*/ 2147483647 w 2752"/>
              <a:gd name="T5" fmla="*/ 2147483647 h 2752"/>
              <a:gd name="T6" fmla="*/ 2147483647 w 2752"/>
              <a:gd name="T7" fmla="*/ 2147483647 h 2752"/>
              <a:gd name="T8" fmla="*/ 2147483647 w 2752"/>
              <a:gd name="T9" fmla="*/ 2147483647 h 2752"/>
              <a:gd name="T10" fmla="*/ 2147483647 w 2752"/>
              <a:gd name="T11" fmla="*/ 2147483647 h 2752"/>
              <a:gd name="T12" fmla="*/ 2147483647 w 2752"/>
              <a:gd name="T13" fmla="*/ 2147483647 h 2752"/>
              <a:gd name="T14" fmla="*/ 2147483647 w 2752"/>
              <a:gd name="T15" fmla="*/ 2147483647 h 2752"/>
              <a:gd name="T16" fmla="*/ 2147483647 w 2752"/>
              <a:gd name="T17" fmla="*/ 2147483647 h 2752"/>
              <a:gd name="T18" fmla="*/ 2147483647 w 2752"/>
              <a:gd name="T19" fmla="*/ 2147483647 h 2752"/>
              <a:gd name="T20" fmla="*/ 2147483647 w 2752"/>
              <a:gd name="T21" fmla="*/ 2147483647 h 2752"/>
              <a:gd name="T22" fmla="*/ 2147483647 w 2752"/>
              <a:gd name="T23" fmla="*/ 2147483647 h 2752"/>
              <a:gd name="T24" fmla="*/ 2147483647 w 2752"/>
              <a:gd name="T25" fmla="*/ 2147483647 h 2752"/>
              <a:gd name="T26" fmla="*/ 2147483647 w 2752"/>
              <a:gd name="T27" fmla="*/ 2147483647 h 2752"/>
              <a:gd name="T28" fmla="*/ 2147483647 w 2752"/>
              <a:gd name="T29" fmla="*/ 2147483647 h 2752"/>
              <a:gd name="T30" fmla="*/ 2147483647 w 2752"/>
              <a:gd name="T31" fmla="*/ 2147483647 h 2752"/>
              <a:gd name="T32" fmla="*/ 2147483647 w 2752"/>
              <a:gd name="T33" fmla="*/ 2147483647 h 2752"/>
              <a:gd name="T34" fmla="*/ 2147483647 w 2752"/>
              <a:gd name="T35" fmla="*/ 2147483647 h 2752"/>
              <a:gd name="T36" fmla="*/ 2147483647 w 2752"/>
              <a:gd name="T37" fmla="*/ 2147483647 h 2752"/>
              <a:gd name="T38" fmla="*/ 2147483647 w 2752"/>
              <a:gd name="T39" fmla="*/ 2147483647 h 2752"/>
              <a:gd name="T40" fmla="*/ 2147483647 w 2752"/>
              <a:gd name="T41" fmla="*/ 2147483647 h 2752"/>
              <a:gd name="T42" fmla="*/ 2147483647 w 2752"/>
              <a:gd name="T43" fmla="*/ 2147483647 h 2752"/>
              <a:gd name="T44" fmla="*/ 2147483647 w 2752"/>
              <a:gd name="T45" fmla="*/ 2147483647 h 2752"/>
              <a:gd name="T46" fmla="*/ 2147483647 w 2752"/>
              <a:gd name="T47" fmla="*/ 2147483647 h 2752"/>
              <a:gd name="T48" fmla="*/ 2147483647 w 2752"/>
              <a:gd name="T49" fmla="*/ 2147483647 h 2752"/>
              <a:gd name="T50" fmla="*/ 2147483647 w 2752"/>
              <a:gd name="T51" fmla="*/ 2147483647 h 2752"/>
              <a:gd name="T52" fmla="*/ 2147483647 w 2752"/>
              <a:gd name="T53" fmla="*/ 2147483647 h 2752"/>
              <a:gd name="T54" fmla="*/ 2147483647 w 2752"/>
              <a:gd name="T55" fmla="*/ 2147483647 h 2752"/>
              <a:gd name="T56" fmla="*/ 2147483647 w 2752"/>
              <a:gd name="T57" fmla="*/ 2147483647 h 2752"/>
              <a:gd name="T58" fmla="*/ 2147483647 w 2752"/>
              <a:gd name="T59" fmla="*/ 2147483647 h 2752"/>
              <a:gd name="T60" fmla="*/ 2147483647 w 2752"/>
              <a:gd name="T61" fmla="*/ 2147483647 h 2752"/>
              <a:gd name="T62" fmla="*/ 2147483647 w 2752"/>
              <a:gd name="T63" fmla="*/ 2147483647 h 2752"/>
              <a:gd name="T64" fmla="*/ 2147483647 w 2752"/>
              <a:gd name="T65" fmla="*/ 2147483647 h 2752"/>
              <a:gd name="T66" fmla="*/ 2147483647 w 2752"/>
              <a:gd name="T67" fmla="*/ 2147483647 h 2752"/>
              <a:gd name="T68" fmla="*/ 2147483647 w 2752"/>
              <a:gd name="T69" fmla="*/ 2147483647 h 2752"/>
              <a:gd name="T70" fmla="*/ 2147483647 w 2752"/>
              <a:gd name="T71" fmla="*/ 2147483647 h 2752"/>
              <a:gd name="T72" fmla="*/ 2147483647 w 2752"/>
              <a:gd name="T73" fmla="*/ 2147483647 h 2752"/>
              <a:gd name="T74" fmla="*/ 2147483647 w 2752"/>
              <a:gd name="T75" fmla="*/ 2147483647 h 2752"/>
              <a:gd name="T76" fmla="*/ 2147483647 w 2752"/>
              <a:gd name="T77" fmla="*/ 2147483647 h 2752"/>
              <a:gd name="T78" fmla="*/ 2147483647 w 2752"/>
              <a:gd name="T79" fmla="*/ 2147483647 h 2752"/>
              <a:gd name="T80" fmla="*/ 2147483647 w 2752"/>
              <a:gd name="T81" fmla="*/ 2147483647 h 2752"/>
              <a:gd name="T82" fmla="*/ 2147483647 w 2752"/>
              <a:gd name="T83" fmla="*/ 2147483647 h 2752"/>
              <a:gd name="T84" fmla="*/ 2147483647 w 2752"/>
              <a:gd name="T85" fmla="*/ 0 h 27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2752"/>
              <a:gd name="T130" fmla="*/ 0 h 2752"/>
              <a:gd name="T131" fmla="*/ 2752 w 2752"/>
              <a:gd name="T132" fmla="*/ 2752 h 27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2752" h="2752">
                <a:moveTo>
                  <a:pt x="1377" y="0"/>
                </a:moveTo>
                <a:lnTo>
                  <a:pt x="1445" y="2"/>
                </a:lnTo>
                <a:lnTo>
                  <a:pt x="1516" y="6"/>
                </a:lnTo>
                <a:lnTo>
                  <a:pt x="1585" y="15"/>
                </a:lnTo>
                <a:lnTo>
                  <a:pt x="1652" y="28"/>
                </a:lnTo>
                <a:lnTo>
                  <a:pt x="1718" y="43"/>
                </a:lnTo>
                <a:lnTo>
                  <a:pt x="1785" y="62"/>
                </a:lnTo>
                <a:lnTo>
                  <a:pt x="1847" y="84"/>
                </a:lnTo>
                <a:lnTo>
                  <a:pt x="1912" y="107"/>
                </a:lnTo>
                <a:lnTo>
                  <a:pt x="1972" y="135"/>
                </a:lnTo>
                <a:lnTo>
                  <a:pt x="2032" y="165"/>
                </a:lnTo>
                <a:lnTo>
                  <a:pt x="2088" y="200"/>
                </a:lnTo>
                <a:lnTo>
                  <a:pt x="2144" y="234"/>
                </a:lnTo>
                <a:lnTo>
                  <a:pt x="2197" y="273"/>
                </a:lnTo>
                <a:lnTo>
                  <a:pt x="2251" y="314"/>
                </a:lnTo>
                <a:lnTo>
                  <a:pt x="2300" y="357"/>
                </a:lnTo>
                <a:lnTo>
                  <a:pt x="2348" y="404"/>
                </a:lnTo>
                <a:lnTo>
                  <a:pt x="2393" y="451"/>
                </a:lnTo>
                <a:lnTo>
                  <a:pt x="2438" y="501"/>
                </a:lnTo>
                <a:lnTo>
                  <a:pt x="2479" y="552"/>
                </a:lnTo>
                <a:lnTo>
                  <a:pt x="2517" y="608"/>
                </a:lnTo>
                <a:lnTo>
                  <a:pt x="2552" y="664"/>
                </a:lnTo>
                <a:lnTo>
                  <a:pt x="2586" y="720"/>
                </a:lnTo>
                <a:lnTo>
                  <a:pt x="2616" y="780"/>
                </a:lnTo>
                <a:lnTo>
                  <a:pt x="2644" y="840"/>
                </a:lnTo>
                <a:lnTo>
                  <a:pt x="2668" y="902"/>
                </a:lnTo>
                <a:lnTo>
                  <a:pt x="2689" y="967"/>
                </a:lnTo>
                <a:lnTo>
                  <a:pt x="2709" y="1033"/>
                </a:lnTo>
                <a:lnTo>
                  <a:pt x="2724" y="1100"/>
                </a:lnTo>
                <a:lnTo>
                  <a:pt x="2736" y="1167"/>
                </a:lnTo>
                <a:lnTo>
                  <a:pt x="2745" y="1235"/>
                </a:lnTo>
                <a:lnTo>
                  <a:pt x="2749" y="1306"/>
                </a:lnTo>
                <a:lnTo>
                  <a:pt x="2752" y="1375"/>
                </a:lnTo>
                <a:lnTo>
                  <a:pt x="2749" y="1446"/>
                </a:lnTo>
                <a:lnTo>
                  <a:pt x="2745" y="1517"/>
                </a:lnTo>
                <a:lnTo>
                  <a:pt x="2736" y="1586"/>
                </a:lnTo>
                <a:lnTo>
                  <a:pt x="2724" y="1652"/>
                </a:lnTo>
                <a:lnTo>
                  <a:pt x="2709" y="1719"/>
                </a:lnTo>
                <a:lnTo>
                  <a:pt x="2689" y="1785"/>
                </a:lnTo>
                <a:lnTo>
                  <a:pt x="2668" y="1848"/>
                </a:lnTo>
                <a:lnTo>
                  <a:pt x="2644" y="1910"/>
                </a:lnTo>
                <a:lnTo>
                  <a:pt x="2616" y="1972"/>
                </a:lnTo>
                <a:lnTo>
                  <a:pt x="2586" y="2030"/>
                </a:lnTo>
                <a:lnTo>
                  <a:pt x="2552" y="2088"/>
                </a:lnTo>
                <a:lnTo>
                  <a:pt x="2517" y="2144"/>
                </a:lnTo>
                <a:lnTo>
                  <a:pt x="2479" y="2198"/>
                </a:lnTo>
                <a:lnTo>
                  <a:pt x="2438" y="2252"/>
                </a:lnTo>
                <a:lnTo>
                  <a:pt x="2393" y="2301"/>
                </a:lnTo>
                <a:lnTo>
                  <a:pt x="2348" y="2348"/>
                </a:lnTo>
                <a:lnTo>
                  <a:pt x="2300" y="2393"/>
                </a:lnTo>
                <a:lnTo>
                  <a:pt x="2251" y="2436"/>
                </a:lnTo>
                <a:lnTo>
                  <a:pt x="2197" y="2477"/>
                </a:lnTo>
                <a:lnTo>
                  <a:pt x="2144" y="2516"/>
                </a:lnTo>
                <a:lnTo>
                  <a:pt x="2088" y="2552"/>
                </a:lnTo>
                <a:lnTo>
                  <a:pt x="2032" y="2587"/>
                </a:lnTo>
                <a:lnTo>
                  <a:pt x="1972" y="2617"/>
                </a:lnTo>
                <a:lnTo>
                  <a:pt x="1912" y="2645"/>
                </a:lnTo>
                <a:lnTo>
                  <a:pt x="1847" y="2668"/>
                </a:lnTo>
                <a:lnTo>
                  <a:pt x="1785" y="2690"/>
                </a:lnTo>
                <a:lnTo>
                  <a:pt x="1718" y="2709"/>
                </a:lnTo>
                <a:lnTo>
                  <a:pt x="1652" y="2724"/>
                </a:lnTo>
                <a:lnTo>
                  <a:pt x="1585" y="2737"/>
                </a:lnTo>
                <a:lnTo>
                  <a:pt x="1516" y="2746"/>
                </a:lnTo>
                <a:lnTo>
                  <a:pt x="1445" y="2750"/>
                </a:lnTo>
                <a:lnTo>
                  <a:pt x="1377" y="2752"/>
                </a:lnTo>
                <a:lnTo>
                  <a:pt x="1306" y="2750"/>
                </a:lnTo>
                <a:lnTo>
                  <a:pt x="1235" y="2746"/>
                </a:lnTo>
                <a:lnTo>
                  <a:pt x="1166" y="2737"/>
                </a:lnTo>
                <a:lnTo>
                  <a:pt x="1100" y="2724"/>
                </a:lnTo>
                <a:lnTo>
                  <a:pt x="1033" y="2709"/>
                </a:lnTo>
                <a:lnTo>
                  <a:pt x="966" y="2690"/>
                </a:lnTo>
                <a:lnTo>
                  <a:pt x="904" y="2668"/>
                </a:lnTo>
                <a:lnTo>
                  <a:pt x="842" y="2645"/>
                </a:lnTo>
                <a:lnTo>
                  <a:pt x="780" y="2617"/>
                </a:lnTo>
                <a:lnTo>
                  <a:pt x="722" y="2587"/>
                </a:lnTo>
                <a:lnTo>
                  <a:pt x="664" y="2552"/>
                </a:lnTo>
                <a:lnTo>
                  <a:pt x="608" y="2516"/>
                </a:lnTo>
                <a:lnTo>
                  <a:pt x="554" y="2477"/>
                </a:lnTo>
                <a:lnTo>
                  <a:pt x="500" y="2436"/>
                </a:lnTo>
                <a:lnTo>
                  <a:pt x="451" y="2393"/>
                </a:lnTo>
                <a:lnTo>
                  <a:pt x="404" y="2348"/>
                </a:lnTo>
                <a:lnTo>
                  <a:pt x="358" y="2301"/>
                </a:lnTo>
                <a:lnTo>
                  <a:pt x="316" y="2252"/>
                </a:lnTo>
                <a:lnTo>
                  <a:pt x="275" y="2198"/>
                </a:lnTo>
                <a:lnTo>
                  <a:pt x="236" y="2144"/>
                </a:lnTo>
                <a:lnTo>
                  <a:pt x="200" y="2088"/>
                </a:lnTo>
                <a:lnTo>
                  <a:pt x="165" y="2030"/>
                </a:lnTo>
                <a:lnTo>
                  <a:pt x="135" y="1972"/>
                </a:lnTo>
                <a:lnTo>
                  <a:pt x="107" y="1910"/>
                </a:lnTo>
                <a:lnTo>
                  <a:pt x="84" y="1848"/>
                </a:lnTo>
                <a:lnTo>
                  <a:pt x="62" y="1785"/>
                </a:lnTo>
                <a:lnTo>
                  <a:pt x="43" y="1719"/>
                </a:lnTo>
                <a:lnTo>
                  <a:pt x="28" y="1652"/>
                </a:lnTo>
                <a:lnTo>
                  <a:pt x="15" y="1586"/>
                </a:lnTo>
                <a:lnTo>
                  <a:pt x="6" y="1517"/>
                </a:lnTo>
                <a:lnTo>
                  <a:pt x="2" y="1446"/>
                </a:lnTo>
                <a:lnTo>
                  <a:pt x="0" y="1375"/>
                </a:lnTo>
                <a:lnTo>
                  <a:pt x="2" y="1306"/>
                </a:lnTo>
                <a:lnTo>
                  <a:pt x="6" y="1235"/>
                </a:lnTo>
                <a:lnTo>
                  <a:pt x="15" y="1167"/>
                </a:lnTo>
                <a:lnTo>
                  <a:pt x="28" y="1100"/>
                </a:lnTo>
                <a:lnTo>
                  <a:pt x="43" y="1033"/>
                </a:lnTo>
                <a:lnTo>
                  <a:pt x="62" y="967"/>
                </a:lnTo>
                <a:lnTo>
                  <a:pt x="84" y="902"/>
                </a:lnTo>
                <a:lnTo>
                  <a:pt x="107" y="840"/>
                </a:lnTo>
                <a:lnTo>
                  <a:pt x="135" y="780"/>
                </a:lnTo>
                <a:lnTo>
                  <a:pt x="165" y="720"/>
                </a:lnTo>
                <a:lnTo>
                  <a:pt x="200" y="664"/>
                </a:lnTo>
                <a:lnTo>
                  <a:pt x="236" y="608"/>
                </a:lnTo>
                <a:lnTo>
                  <a:pt x="275" y="552"/>
                </a:lnTo>
                <a:lnTo>
                  <a:pt x="316" y="501"/>
                </a:lnTo>
                <a:lnTo>
                  <a:pt x="358" y="451"/>
                </a:lnTo>
                <a:lnTo>
                  <a:pt x="404" y="404"/>
                </a:lnTo>
                <a:lnTo>
                  <a:pt x="451" y="357"/>
                </a:lnTo>
                <a:lnTo>
                  <a:pt x="500" y="314"/>
                </a:lnTo>
                <a:lnTo>
                  <a:pt x="554" y="273"/>
                </a:lnTo>
                <a:lnTo>
                  <a:pt x="608" y="234"/>
                </a:lnTo>
                <a:lnTo>
                  <a:pt x="664" y="200"/>
                </a:lnTo>
                <a:lnTo>
                  <a:pt x="722" y="165"/>
                </a:lnTo>
                <a:lnTo>
                  <a:pt x="780" y="135"/>
                </a:lnTo>
                <a:lnTo>
                  <a:pt x="842" y="107"/>
                </a:lnTo>
                <a:lnTo>
                  <a:pt x="904" y="84"/>
                </a:lnTo>
                <a:lnTo>
                  <a:pt x="966" y="62"/>
                </a:lnTo>
                <a:lnTo>
                  <a:pt x="1033" y="43"/>
                </a:lnTo>
                <a:lnTo>
                  <a:pt x="1100" y="28"/>
                </a:lnTo>
                <a:lnTo>
                  <a:pt x="1166" y="15"/>
                </a:lnTo>
                <a:lnTo>
                  <a:pt x="1235" y="6"/>
                </a:lnTo>
                <a:lnTo>
                  <a:pt x="1306" y="2"/>
                </a:lnTo>
                <a:lnTo>
                  <a:pt x="1377" y="0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67" name="Line 3"/>
          <p:cNvSpPr>
            <a:spLocks noChangeShapeType="1"/>
          </p:cNvSpPr>
          <p:nvPr/>
        </p:nvSpPr>
        <p:spPr bwMode="auto">
          <a:xfrm flipH="1">
            <a:off x="3702050" y="4306888"/>
            <a:ext cx="2203450" cy="9525"/>
          </a:xfrm>
          <a:prstGeom prst="line">
            <a:avLst/>
          </a:pr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68" name="Line 4"/>
          <p:cNvSpPr>
            <a:spLocks noChangeShapeType="1"/>
          </p:cNvSpPr>
          <p:nvPr/>
        </p:nvSpPr>
        <p:spPr bwMode="auto">
          <a:xfrm flipV="1">
            <a:off x="5905500" y="2144713"/>
            <a:ext cx="9525" cy="4375150"/>
          </a:xfrm>
          <a:prstGeom prst="line">
            <a:avLst/>
          </a:pr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69" name="Freeform 5"/>
          <p:cNvSpPr>
            <a:spLocks/>
          </p:cNvSpPr>
          <p:nvPr/>
        </p:nvSpPr>
        <p:spPr bwMode="auto">
          <a:xfrm>
            <a:off x="4240213" y="2836863"/>
            <a:ext cx="3225800" cy="2916237"/>
          </a:xfrm>
          <a:custGeom>
            <a:avLst/>
            <a:gdLst>
              <a:gd name="T0" fmla="*/ 2147483647 w 2032"/>
              <a:gd name="T1" fmla="*/ 0 h 1837"/>
              <a:gd name="T2" fmla="*/ 2147483647 w 2032"/>
              <a:gd name="T3" fmla="*/ 2147483647 h 1837"/>
              <a:gd name="T4" fmla="*/ 0 w 2032"/>
              <a:gd name="T5" fmla="*/ 2147483647 h 1837"/>
              <a:gd name="T6" fmla="*/ 0 60000 65536"/>
              <a:gd name="T7" fmla="*/ 0 60000 65536"/>
              <a:gd name="T8" fmla="*/ 0 60000 65536"/>
              <a:gd name="T9" fmla="*/ 0 w 2032"/>
              <a:gd name="T10" fmla="*/ 0 h 1837"/>
              <a:gd name="T11" fmla="*/ 2032 w 2032"/>
              <a:gd name="T12" fmla="*/ 1837 h 18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2" h="1837">
                <a:moveTo>
                  <a:pt x="2032" y="0"/>
                </a:moveTo>
                <a:lnTo>
                  <a:pt x="1055" y="932"/>
                </a:lnTo>
                <a:lnTo>
                  <a:pt x="0" y="1837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0" name="Freeform 6"/>
          <p:cNvSpPr>
            <a:spLocks/>
          </p:cNvSpPr>
          <p:nvPr/>
        </p:nvSpPr>
        <p:spPr bwMode="auto">
          <a:xfrm>
            <a:off x="4316413" y="2809875"/>
            <a:ext cx="3214687" cy="2970213"/>
          </a:xfrm>
          <a:custGeom>
            <a:avLst/>
            <a:gdLst>
              <a:gd name="T0" fmla="*/ 2147483647 w 2025"/>
              <a:gd name="T1" fmla="*/ 2147483647 h 1871"/>
              <a:gd name="T2" fmla="*/ 2147483647 w 2025"/>
              <a:gd name="T3" fmla="*/ 2147483647 h 1871"/>
              <a:gd name="T4" fmla="*/ 0 w 2025"/>
              <a:gd name="T5" fmla="*/ 0 h 1871"/>
              <a:gd name="T6" fmla="*/ 0 60000 65536"/>
              <a:gd name="T7" fmla="*/ 0 60000 65536"/>
              <a:gd name="T8" fmla="*/ 0 60000 65536"/>
              <a:gd name="T9" fmla="*/ 0 w 2025"/>
              <a:gd name="T10" fmla="*/ 0 h 1871"/>
              <a:gd name="T11" fmla="*/ 2025 w 2025"/>
              <a:gd name="T12" fmla="*/ 1871 h 18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25" h="1871">
                <a:moveTo>
                  <a:pt x="2025" y="1871"/>
                </a:moveTo>
                <a:lnTo>
                  <a:pt x="994" y="939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1" name="Freeform 7"/>
          <p:cNvSpPr>
            <a:spLocks/>
          </p:cNvSpPr>
          <p:nvPr/>
        </p:nvSpPr>
        <p:spPr bwMode="auto">
          <a:xfrm>
            <a:off x="7402513" y="2914650"/>
            <a:ext cx="558800" cy="1401763"/>
          </a:xfrm>
          <a:custGeom>
            <a:avLst/>
            <a:gdLst>
              <a:gd name="T0" fmla="*/ 0 w 352"/>
              <a:gd name="T1" fmla="*/ 0 h 883"/>
              <a:gd name="T2" fmla="*/ 2147483647 w 352"/>
              <a:gd name="T3" fmla="*/ 2147483647 h 883"/>
              <a:gd name="T4" fmla="*/ 2147483647 w 352"/>
              <a:gd name="T5" fmla="*/ 2147483647 h 883"/>
              <a:gd name="T6" fmla="*/ 2147483647 w 352"/>
              <a:gd name="T7" fmla="*/ 2147483647 h 883"/>
              <a:gd name="T8" fmla="*/ 2147483647 w 352"/>
              <a:gd name="T9" fmla="*/ 2147483647 h 883"/>
              <a:gd name="T10" fmla="*/ 2147483647 w 352"/>
              <a:gd name="T11" fmla="*/ 2147483647 h 883"/>
              <a:gd name="T12" fmla="*/ 2147483647 w 352"/>
              <a:gd name="T13" fmla="*/ 2147483647 h 883"/>
              <a:gd name="T14" fmla="*/ 2147483647 w 352"/>
              <a:gd name="T15" fmla="*/ 2147483647 h 883"/>
              <a:gd name="T16" fmla="*/ 2147483647 w 352"/>
              <a:gd name="T17" fmla="*/ 2147483647 h 883"/>
              <a:gd name="T18" fmla="*/ 2147483647 w 352"/>
              <a:gd name="T19" fmla="*/ 2147483647 h 883"/>
              <a:gd name="T20" fmla="*/ 2147483647 w 352"/>
              <a:gd name="T21" fmla="*/ 2147483647 h 883"/>
              <a:gd name="T22" fmla="*/ 2147483647 w 352"/>
              <a:gd name="T23" fmla="*/ 2147483647 h 883"/>
              <a:gd name="T24" fmla="*/ 2147483647 w 352"/>
              <a:gd name="T25" fmla="*/ 2147483647 h 883"/>
              <a:gd name="T26" fmla="*/ 2147483647 w 352"/>
              <a:gd name="T27" fmla="*/ 2147483647 h 883"/>
              <a:gd name="T28" fmla="*/ 2147483647 w 352"/>
              <a:gd name="T29" fmla="*/ 2147483647 h 883"/>
              <a:gd name="T30" fmla="*/ 2147483647 w 352"/>
              <a:gd name="T31" fmla="*/ 2147483647 h 883"/>
              <a:gd name="T32" fmla="*/ 2147483647 w 352"/>
              <a:gd name="T33" fmla="*/ 2147483647 h 88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2"/>
              <a:gd name="T52" fmla="*/ 0 h 883"/>
              <a:gd name="T53" fmla="*/ 352 w 352"/>
              <a:gd name="T54" fmla="*/ 883 h 88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2" h="883">
                <a:moveTo>
                  <a:pt x="0" y="0"/>
                </a:moveTo>
                <a:lnTo>
                  <a:pt x="40" y="45"/>
                </a:lnTo>
                <a:lnTo>
                  <a:pt x="79" y="93"/>
                </a:lnTo>
                <a:lnTo>
                  <a:pt x="116" y="142"/>
                </a:lnTo>
                <a:lnTo>
                  <a:pt x="148" y="192"/>
                </a:lnTo>
                <a:lnTo>
                  <a:pt x="180" y="245"/>
                </a:lnTo>
                <a:lnTo>
                  <a:pt x="208" y="297"/>
                </a:lnTo>
                <a:lnTo>
                  <a:pt x="234" y="353"/>
                </a:lnTo>
                <a:lnTo>
                  <a:pt x="257" y="409"/>
                </a:lnTo>
                <a:lnTo>
                  <a:pt x="279" y="464"/>
                </a:lnTo>
                <a:lnTo>
                  <a:pt x="298" y="522"/>
                </a:lnTo>
                <a:lnTo>
                  <a:pt x="313" y="583"/>
                </a:lnTo>
                <a:lnTo>
                  <a:pt x="328" y="641"/>
                </a:lnTo>
                <a:lnTo>
                  <a:pt x="337" y="701"/>
                </a:lnTo>
                <a:lnTo>
                  <a:pt x="345" y="761"/>
                </a:lnTo>
                <a:lnTo>
                  <a:pt x="350" y="823"/>
                </a:lnTo>
                <a:lnTo>
                  <a:pt x="352" y="883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2" name="Freeform 8"/>
          <p:cNvSpPr>
            <a:spLocks/>
          </p:cNvSpPr>
          <p:nvPr/>
        </p:nvSpPr>
        <p:spPr bwMode="auto">
          <a:xfrm>
            <a:off x="5921375" y="2427288"/>
            <a:ext cx="1900238" cy="1900237"/>
          </a:xfrm>
          <a:custGeom>
            <a:avLst/>
            <a:gdLst>
              <a:gd name="T0" fmla="*/ 0 w 1197"/>
              <a:gd name="T1" fmla="*/ 0 h 1197"/>
              <a:gd name="T2" fmla="*/ 0 w 1197"/>
              <a:gd name="T3" fmla="*/ 0 h 1197"/>
              <a:gd name="T4" fmla="*/ 0 w 1197"/>
              <a:gd name="T5" fmla="*/ 0 h 1197"/>
              <a:gd name="T6" fmla="*/ 2147483647 w 1197"/>
              <a:gd name="T7" fmla="*/ 0 h 1197"/>
              <a:gd name="T8" fmla="*/ 2147483647 w 1197"/>
              <a:gd name="T9" fmla="*/ 2147483647 h 1197"/>
              <a:gd name="T10" fmla="*/ 2147483647 w 1197"/>
              <a:gd name="T11" fmla="*/ 2147483647 h 1197"/>
              <a:gd name="T12" fmla="*/ 2147483647 w 1197"/>
              <a:gd name="T13" fmla="*/ 2147483647 h 1197"/>
              <a:gd name="T14" fmla="*/ 2147483647 w 1197"/>
              <a:gd name="T15" fmla="*/ 2147483647 h 1197"/>
              <a:gd name="T16" fmla="*/ 2147483647 w 1197"/>
              <a:gd name="T17" fmla="*/ 2147483647 h 1197"/>
              <a:gd name="T18" fmla="*/ 2147483647 w 1197"/>
              <a:gd name="T19" fmla="*/ 2147483647 h 1197"/>
              <a:gd name="T20" fmla="*/ 2147483647 w 1197"/>
              <a:gd name="T21" fmla="*/ 2147483647 h 1197"/>
              <a:gd name="T22" fmla="*/ 2147483647 w 1197"/>
              <a:gd name="T23" fmla="*/ 2147483647 h 1197"/>
              <a:gd name="T24" fmla="*/ 2147483647 w 1197"/>
              <a:gd name="T25" fmla="*/ 2147483647 h 1197"/>
              <a:gd name="T26" fmla="*/ 2147483647 w 1197"/>
              <a:gd name="T27" fmla="*/ 2147483647 h 1197"/>
              <a:gd name="T28" fmla="*/ 2147483647 w 1197"/>
              <a:gd name="T29" fmla="*/ 2147483647 h 1197"/>
              <a:gd name="T30" fmla="*/ 2147483647 w 1197"/>
              <a:gd name="T31" fmla="*/ 2147483647 h 1197"/>
              <a:gd name="T32" fmla="*/ 2147483647 w 1197"/>
              <a:gd name="T33" fmla="*/ 2147483647 h 1197"/>
              <a:gd name="T34" fmla="*/ 2147483647 w 1197"/>
              <a:gd name="T35" fmla="*/ 2147483647 h 1197"/>
              <a:gd name="T36" fmla="*/ 2147483647 w 1197"/>
              <a:gd name="T37" fmla="*/ 2147483647 h 1197"/>
              <a:gd name="T38" fmla="*/ 2147483647 w 1197"/>
              <a:gd name="T39" fmla="*/ 2147483647 h 1197"/>
              <a:gd name="T40" fmla="*/ 2147483647 w 1197"/>
              <a:gd name="T41" fmla="*/ 2147483647 h 1197"/>
              <a:gd name="T42" fmla="*/ 2147483647 w 1197"/>
              <a:gd name="T43" fmla="*/ 2147483647 h 1197"/>
              <a:gd name="T44" fmla="*/ 2147483647 w 1197"/>
              <a:gd name="T45" fmla="*/ 2147483647 h 1197"/>
              <a:gd name="T46" fmla="*/ 2147483647 w 1197"/>
              <a:gd name="T47" fmla="*/ 2147483647 h 1197"/>
              <a:gd name="T48" fmla="*/ 2147483647 w 1197"/>
              <a:gd name="T49" fmla="*/ 2147483647 h 1197"/>
              <a:gd name="T50" fmla="*/ 2147483647 w 1197"/>
              <a:gd name="T51" fmla="*/ 2147483647 h 1197"/>
              <a:gd name="T52" fmla="*/ 2147483647 w 1197"/>
              <a:gd name="T53" fmla="*/ 2147483647 h 1197"/>
              <a:gd name="T54" fmla="*/ 2147483647 w 1197"/>
              <a:gd name="T55" fmla="*/ 2147483647 h 1197"/>
              <a:gd name="T56" fmla="*/ 2147483647 w 1197"/>
              <a:gd name="T57" fmla="*/ 2147483647 h 1197"/>
              <a:gd name="T58" fmla="*/ 2147483647 w 1197"/>
              <a:gd name="T59" fmla="*/ 2147483647 h 1197"/>
              <a:gd name="T60" fmla="*/ 2147483647 w 1197"/>
              <a:gd name="T61" fmla="*/ 2147483647 h 1197"/>
              <a:gd name="T62" fmla="*/ 2147483647 w 1197"/>
              <a:gd name="T63" fmla="*/ 2147483647 h 1197"/>
              <a:gd name="T64" fmla="*/ 2147483647 w 1197"/>
              <a:gd name="T65" fmla="*/ 2147483647 h 1197"/>
              <a:gd name="T66" fmla="*/ 2147483647 w 1197"/>
              <a:gd name="T67" fmla="*/ 2147483647 h 1197"/>
              <a:gd name="T68" fmla="*/ 2147483647 w 1197"/>
              <a:gd name="T69" fmla="*/ 2147483647 h 119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197"/>
              <a:gd name="T106" fmla="*/ 0 h 1197"/>
              <a:gd name="T107" fmla="*/ 1197 w 1197"/>
              <a:gd name="T108" fmla="*/ 1197 h 119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197" h="1197">
                <a:moveTo>
                  <a:pt x="0" y="0"/>
                </a:moveTo>
                <a:lnTo>
                  <a:pt x="0" y="0"/>
                </a:lnTo>
                <a:lnTo>
                  <a:pt x="63" y="0"/>
                </a:lnTo>
                <a:lnTo>
                  <a:pt x="123" y="4"/>
                </a:lnTo>
                <a:lnTo>
                  <a:pt x="183" y="13"/>
                </a:lnTo>
                <a:lnTo>
                  <a:pt x="241" y="24"/>
                </a:lnTo>
                <a:lnTo>
                  <a:pt x="299" y="37"/>
                </a:lnTo>
                <a:lnTo>
                  <a:pt x="357" y="54"/>
                </a:lnTo>
                <a:lnTo>
                  <a:pt x="413" y="71"/>
                </a:lnTo>
                <a:lnTo>
                  <a:pt x="466" y="92"/>
                </a:lnTo>
                <a:lnTo>
                  <a:pt x="520" y="118"/>
                </a:lnTo>
                <a:lnTo>
                  <a:pt x="572" y="144"/>
                </a:lnTo>
                <a:lnTo>
                  <a:pt x="621" y="172"/>
                </a:lnTo>
                <a:lnTo>
                  <a:pt x="668" y="204"/>
                </a:lnTo>
                <a:lnTo>
                  <a:pt x="716" y="236"/>
                </a:lnTo>
                <a:lnTo>
                  <a:pt x="761" y="273"/>
                </a:lnTo>
                <a:lnTo>
                  <a:pt x="806" y="312"/>
                </a:lnTo>
                <a:lnTo>
                  <a:pt x="847" y="350"/>
                </a:lnTo>
                <a:lnTo>
                  <a:pt x="885" y="391"/>
                </a:lnTo>
                <a:lnTo>
                  <a:pt x="924" y="436"/>
                </a:lnTo>
                <a:lnTo>
                  <a:pt x="961" y="481"/>
                </a:lnTo>
                <a:lnTo>
                  <a:pt x="993" y="529"/>
                </a:lnTo>
                <a:lnTo>
                  <a:pt x="1025" y="576"/>
                </a:lnTo>
                <a:lnTo>
                  <a:pt x="1053" y="625"/>
                </a:lnTo>
                <a:lnTo>
                  <a:pt x="1079" y="679"/>
                </a:lnTo>
                <a:lnTo>
                  <a:pt x="1104" y="731"/>
                </a:lnTo>
                <a:lnTo>
                  <a:pt x="1126" y="784"/>
                </a:lnTo>
                <a:lnTo>
                  <a:pt x="1143" y="840"/>
                </a:lnTo>
                <a:lnTo>
                  <a:pt x="1160" y="898"/>
                </a:lnTo>
                <a:lnTo>
                  <a:pt x="1173" y="956"/>
                </a:lnTo>
                <a:lnTo>
                  <a:pt x="1184" y="1014"/>
                </a:lnTo>
                <a:lnTo>
                  <a:pt x="1193" y="1074"/>
                </a:lnTo>
                <a:lnTo>
                  <a:pt x="1197" y="1134"/>
                </a:lnTo>
                <a:lnTo>
                  <a:pt x="1197" y="1197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3" name="Freeform 9"/>
          <p:cNvSpPr>
            <a:spLocks/>
          </p:cNvSpPr>
          <p:nvPr/>
        </p:nvSpPr>
        <p:spPr bwMode="auto">
          <a:xfrm>
            <a:off x="4640263" y="2570163"/>
            <a:ext cx="3038475" cy="1763712"/>
          </a:xfrm>
          <a:custGeom>
            <a:avLst/>
            <a:gdLst>
              <a:gd name="T0" fmla="*/ 0 w 1914"/>
              <a:gd name="T1" fmla="*/ 2147483647 h 1111"/>
              <a:gd name="T2" fmla="*/ 2147483647 w 1914"/>
              <a:gd name="T3" fmla="*/ 2147483647 h 1111"/>
              <a:gd name="T4" fmla="*/ 2147483647 w 1914"/>
              <a:gd name="T5" fmla="*/ 2147483647 h 1111"/>
              <a:gd name="T6" fmla="*/ 2147483647 w 1914"/>
              <a:gd name="T7" fmla="*/ 2147483647 h 1111"/>
              <a:gd name="T8" fmla="*/ 2147483647 w 1914"/>
              <a:gd name="T9" fmla="*/ 2147483647 h 1111"/>
              <a:gd name="T10" fmla="*/ 2147483647 w 1914"/>
              <a:gd name="T11" fmla="*/ 2147483647 h 1111"/>
              <a:gd name="T12" fmla="*/ 2147483647 w 1914"/>
              <a:gd name="T13" fmla="*/ 2147483647 h 1111"/>
              <a:gd name="T14" fmla="*/ 2147483647 w 1914"/>
              <a:gd name="T15" fmla="*/ 2147483647 h 1111"/>
              <a:gd name="T16" fmla="*/ 2147483647 w 1914"/>
              <a:gd name="T17" fmla="*/ 2147483647 h 1111"/>
              <a:gd name="T18" fmla="*/ 2147483647 w 1914"/>
              <a:gd name="T19" fmla="*/ 2147483647 h 1111"/>
              <a:gd name="T20" fmla="*/ 2147483647 w 1914"/>
              <a:gd name="T21" fmla="*/ 2147483647 h 1111"/>
              <a:gd name="T22" fmla="*/ 2147483647 w 1914"/>
              <a:gd name="T23" fmla="*/ 2147483647 h 1111"/>
              <a:gd name="T24" fmla="*/ 2147483647 w 1914"/>
              <a:gd name="T25" fmla="*/ 2147483647 h 1111"/>
              <a:gd name="T26" fmla="*/ 2147483647 w 1914"/>
              <a:gd name="T27" fmla="*/ 2147483647 h 1111"/>
              <a:gd name="T28" fmla="*/ 2147483647 w 1914"/>
              <a:gd name="T29" fmla="*/ 2147483647 h 1111"/>
              <a:gd name="T30" fmla="*/ 2147483647 w 1914"/>
              <a:gd name="T31" fmla="*/ 2147483647 h 1111"/>
              <a:gd name="T32" fmla="*/ 2147483647 w 1914"/>
              <a:gd name="T33" fmla="*/ 0 h 1111"/>
              <a:gd name="T34" fmla="*/ 2147483647 w 1914"/>
              <a:gd name="T35" fmla="*/ 2147483647 h 1111"/>
              <a:gd name="T36" fmla="*/ 2147483647 w 1914"/>
              <a:gd name="T37" fmla="*/ 2147483647 h 1111"/>
              <a:gd name="T38" fmla="*/ 2147483647 w 1914"/>
              <a:gd name="T39" fmla="*/ 2147483647 h 1111"/>
              <a:gd name="T40" fmla="*/ 2147483647 w 1914"/>
              <a:gd name="T41" fmla="*/ 2147483647 h 1111"/>
              <a:gd name="T42" fmla="*/ 2147483647 w 1914"/>
              <a:gd name="T43" fmla="*/ 2147483647 h 1111"/>
              <a:gd name="T44" fmla="*/ 2147483647 w 1914"/>
              <a:gd name="T45" fmla="*/ 2147483647 h 1111"/>
              <a:gd name="T46" fmla="*/ 2147483647 w 1914"/>
              <a:gd name="T47" fmla="*/ 2147483647 h 1111"/>
              <a:gd name="T48" fmla="*/ 2147483647 w 1914"/>
              <a:gd name="T49" fmla="*/ 2147483647 h 1111"/>
              <a:gd name="T50" fmla="*/ 2147483647 w 1914"/>
              <a:gd name="T51" fmla="*/ 2147483647 h 1111"/>
              <a:gd name="T52" fmla="*/ 2147483647 w 1914"/>
              <a:gd name="T53" fmla="*/ 2147483647 h 1111"/>
              <a:gd name="T54" fmla="*/ 2147483647 w 1914"/>
              <a:gd name="T55" fmla="*/ 2147483647 h 1111"/>
              <a:gd name="T56" fmla="*/ 2147483647 w 1914"/>
              <a:gd name="T57" fmla="*/ 2147483647 h 1111"/>
              <a:gd name="T58" fmla="*/ 2147483647 w 1914"/>
              <a:gd name="T59" fmla="*/ 2147483647 h 1111"/>
              <a:gd name="T60" fmla="*/ 2147483647 w 1914"/>
              <a:gd name="T61" fmla="*/ 2147483647 h 1111"/>
              <a:gd name="T62" fmla="*/ 2147483647 w 1914"/>
              <a:gd name="T63" fmla="*/ 2147483647 h 1111"/>
              <a:gd name="T64" fmla="*/ 2147483647 w 1914"/>
              <a:gd name="T65" fmla="*/ 2147483647 h 1111"/>
              <a:gd name="T66" fmla="*/ 2147483647 w 1914"/>
              <a:gd name="T67" fmla="*/ 2147483647 h 1111"/>
              <a:gd name="T68" fmla="*/ 2147483647 w 1914"/>
              <a:gd name="T69" fmla="*/ 2147483647 h 1111"/>
              <a:gd name="T70" fmla="*/ 2147483647 w 1914"/>
              <a:gd name="T71" fmla="*/ 2147483647 h 1111"/>
              <a:gd name="T72" fmla="*/ 2147483647 w 1914"/>
              <a:gd name="T73" fmla="*/ 2147483647 h 1111"/>
              <a:gd name="T74" fmla="*/ 2147483647 w 1914"/>
              <a:gd name="T75" fmla="*/ 2147483647 h 1111"/>
              <a:gd name="T76" fmla="*/ 2147483647 w 1914"/>
              <a:gd name="T77" fmla="*/ 2147483647 h 1111"/>
              <a:gd name="T78" fmla="*/ 2147483647 w 1914"/>
              <a:gd name="T79" fmla="*/ 2147483647 h 1111"/>
              <a:gd name="T80" fmla="*/ 2147483647 w 1914"/>
              <a:gd name="T81" fmla="*/ 2147483647 h 1111"/>
              <a:gd name="T82" fmla="*/ 2147483647 w 1914"/>
              <a:gd name="T83" fmla="*/ 2147483647 h 1111"/>
              <a:gd name="T84" fmla="*/ 2147483647 w 1914"/>
              <a:gd name="T85" fmla="*/ 2147483647 h 1111"/>
              <a:gd name="T86" fmla="*/ 2147483647 w 1914"/>
              <a:gd name="T87" fmla="*/ 2147483647 h 1111"/>
              <a:gd name="T88" fmla="*/ 2147483647 w 1914"/>
              <a:gd name="T89" fmla="*/ 2147483647 h 1111"/>
              <a:gd name="T90" fmla="*/ 2147483647 w 1914"/>
              <a:gd name="T91" fmla="*/ 2147483647 h 1111"/>
              <a:gd name="T92" fmla="*/ 2147483647 w 1914"/>
              <a:gd name="T93" fmla="*/ 2147483647 h 1111"/>
              <a:gd name="T94" fmla="*/ 2147483647 w 1914"/>
              <a:gd name="T95" fmla="*/ 2147483647 h 1111"/>
              <a:gd name="T96" fmla="*/ 2147483647 w 1914"/>
              <a:gd name="T97" fmla="*/ 2147483647 h 111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914"/>
              <a:gd name="T148" fmla="*/ 0 h 1111"/>
              <a:gd name="T149" fmla="*/ 1914 w 1914"/>
              <a:gd name="T150" fmla="*/ 1111 h 111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914" h="1111">
                <a:moveTo>
                  <a:pt x="0" y="344"/>
                </a:moveTo>
                <a:lnTo>
                  <a:pt x="40" y="303"/>
                </a:lnTo>
                <a:lnTo>
                  <a:pt x="81" y="267"/>
                </a:lnTo>
                <a:lnTo>
                  <a:pt x="124" y="232"/>
                </a:lnTo>
                <a:lnTo>
                  <a:pt x="171" y="198"/>
                </a:lnTo>
                <a:lnTo>
                  <a:pt x="217" y="168"/>
                </a:lnTo>
                <a:lnTo>
                  <a:pt x="266" y="140"/>
                </a:lnTo>
                <a:lnTo>
                  <a:pt x="315" y="114"/>
                </a:lnTo>
                <a:lnTo>
                  <a:pt x="365" y="91"/>
                </a:lnTo>
                <a:lnTo>
                  <a:pt x="416" y="71"/>
                </a:lnTo>
                <a:lnTo>
                  <a:pt x="470" y="52"/>
                </a:lnTo>
                <a:lnTo>
                  <a:pt x="524" y="37"/>
                </a:lnTo>
                <a:lnTo>
                  <a:pt x="577" y="24"/>
                </a:lnTo>
                <a:lnTo>
                  <a:pt x="633" y="13"/>
                </a:lnTo>
                <a:lnTo>
                  <a:pt x="689" y="7"/>
                </a:lnTo>
                <a:lnTo>
                  <a:pt x="745" y="2"/>
                </a:lnTo>
                <a:lnTo>
                  <a:pt x="803" y="0"/>
                </a:lnTo>
                <a:lnTo>
                  <a:pt x="859" y="2"/>
                </a:lnTo>
                <a:lnTo>
                  <a:pt x="915" y="7"/>
                </a:lnTo>
                <a:lnTo>
                  <a:pt x="971" y="13"/>
                </a:lnTo>
                <a:lnTo>
                  <a:pt x="1026" y="24"/>
                </a:lnTo>
                <a:lnTo>
                  <a:pt x="1080" y="37"/>
                </a:lnTo>
                <a:lnTo>
                  <a:pt x="1132" y="52"/>
                </a:lnTo>
                <a:lnTo>
                  <a:pt x="1183" y="69"/>
                </a:lnTo>
                <a:lnTo>
                  <a:pt x="1235" y="88"/>
                </a:lnTo>
                <a:lnTo>
                  <a:pt x="1282" y="112"/>
                </a:lnTo>
                <a:lnTo>
                  <a:pt x="1331" y="136"/>
                </a:lnTo>
                <a:lnTo>
                  <a:pt x="1377" y="161"/>
                </a:lnTo>
                <a:lnTo>
                  <a:pt x="1422" y="192"/>
                </a:lnTo>
                <a:lnTo>
                  <a:pt x="1467" y="222"/>
                </a:lnTo>
                <a:lnTo>
                  <a:pt x="1508" y="256"/>
                </a:lnTo>
                <a:lnTo>
                  <a:pt x="1548" y="290"/>
                </a:lnTo>
                <a:lnTo>
                  <a:pt x="1587" y="327"/>
                </a:lnTo>
                <a:lnTo>
                  <a:pt x="1624" y="366"/>
                </a:lnTo>
                <a:lnTo>
                  <a:pt x="1658" y="406"/>
                </a:lnTo>
                <a:lnTo>
                  <a:pt x="1692" y="447"/>
                </a:lnTo>
                <a:lnTo>
                  <a:pt x="1722" y="492"/>
                </a:lnTo>
                <a:lnTo>
                  <a:pt x="1753" y="537"/>
                </a:lnTo>
                <a:lnTo>
                  <a:pt x="1778" y="583"/>
                </a:lnTo>
                <a:lnTo>
                  <a:pt x="1804" y="632"/>
                </a:lnTo>
                <a:lnTo>
                  <a:pt x="1826" y="679"/>
                </a:lnTo>
                <a:lnTo>
                  <a:pt x="1845" y="731"/>
                </a:lnTo>
                <a:lnTo>
                  <a:pt x="1862" y="782"/>
                </a:lnTo>
                <a:lnTo>
                  <a:pt x="1877" y="834"/>
                </a:lnTo>
                <a:lnTo>
                  <a:pt x="1890" y="888"/>
                </a:lnTo>
                <a:lnTo>
                  <a:pt x="1901" y="943"/>
                </a:lnTo>
                <a:lnTo>
                  <a:pt x="1907" y="999"/>
                </a:lnTo>
                <a:lnTo>
                  <a:pt x="1911" y="1055"/>
                </a:lnTo>
                <a:lnTo>
                  <a:pt x="1914" y="1111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4" name="Freeform 10"/>
          <p:cNvSpPr>
            <a:spLocks/>
          </p:cNvSpPr>
          <p:nvPr/>
        </p:nvSpPr>
        <p:spPr bwMode="auto">
          <a:xfrm>
            <a:off x="4281488" y="2709863"/>
            <a:ext cx="3246437" cy="1624012"/>
          </a:xfrm>
          <a:custGeom>
            <a:avLst/>
            <a:gdLst>
              <a:gd name="T0" fmla="*/ 2147483647 w 2045"/>
              <a:gd name="T1" fmla="*/ 2147483647 h 1023"/>
              <a:gd name="T2" fmla="*/ 2147483647 w 2045"/>
              <a:gd name="T3" fmla="*/ 2147483647 h 1023"/>
              <a:gd name="T4" fmla="*/ 2147483647 w 2045"/>
              <a:gd name="T5" fmla="*/ 2147483647 h 1023"/>
              <a:gd name="T6" fmla="*/ 2147483647 w 2045"/>
              <a:gd name="T7" fmla="*/ 2147483647 h 1023"/>
              <a:gd name="T8" fmla="*/ 2147483647 w 2045"/>
              <a:gd name="T9" fmla="*/ 2147483647 h 1023"/>
              <a:gd name="T10" fmla="*/ 2147483647 w 2045"/>
              <a:gd name="T11" fmla="*/ 2147483647 h 1023"/>
              <a:gd name="T12" fmla="*/ 2147483647 w 2045"/>
              <a:gd name="T13" fmla="*/ 2147483647 h 1023"/>
              <a:gd name="T14" fmla="*/ 2147483647 w 2045"/>
              <a:gd name="T15" fmla="*/ 2147483647 h 1023"/>
              <a:gd name="T16" fmla="*/ 2147483647 w 2045"/>
              <a:gd name="T17" fmla="*/ 2147483647 h 1023"/>
              <a:gd name="T18" fmla="*/ 2147483647 w 2045"/>
              <a:gd name="T19" fmla="*/ 2147483647 h 1023"/>
              <a:gd name="T20" fmla="*/ 2147483647 w 2045"/>
              <a:gd name="T21" fmla="*/ 2147483647 h 1023"/>
              <a:gd name="T22" fmla="*/ 2147483647 w 2045"/>
              <a:gd name="T23" fmla="*/ 2147483647 h 1023"/>
              <a:gd name="T24" fmla="*/ 2147483647 w 2045"/>
              <a:gd name="T25" fmla="*/ 2147483647 h 1023"/>
              <a:gd name="T26" fmla="*/ 2147483647 w 2045"/>
              <a:gd name="T27" fmla="*/ 2147483647 h 1023"/>
              <a:gd name="T28" fmla="*/ 2147483647 w 2045"/>
              <a:gd name="T29" fmla="*/ 2147483647 h 1023"/>
              <a:gd name="T30" fmla="*/ 2147483647 w 2045"/>
              <a:gd name="T31" fmla="*/ 0 h 1023"/>
              <a:gd name="T32" fmla="*/ 2147483647 w 2045"/>
              <a:gd name="T33" fmla="*/ 0 h 1023"/>
              <a:gd name="T34" fmla="*/ 2147483647 w 2045"/>
              <a:gd name="T35" fmla="*/ 2147483647 h 1023"/>
              <a:gd name="T36" fmla="*/ 2147483647 w 2045"/>
              <a:gd name="T37" fmla="*/ 2147483647 h 1023"/>
              <a:gd name="T38" fmla="*/ 2147483647 w 2045"/>
              <a:gd name="T39" fmla="*/ 2147483647 h 1023"/>
              <a:gd name="T40" fmla="*/ 2147483647 w 2045"/>
              <a:gd name="T41" fmla="*/ 2147483647 h 1023"/>
              <a:gd name="T42" fmla="*/ 2147483647 w 2045"/>
              <a:gd name="T43" fmla="*/ 2147483647 h 1023"/>
              <a:gd name="T44" fmla="*/ 2147483647 w 2045"/>
              <a:gd name="T45" fmla="*/ 2147483647 h 1023"/>
              <a:gd name="T46" fmla="*/ 2147483647 w 2045"/>
              <a:gd name="T47" fmla="*/ 2147483647 h 1023"/>
              <a:gd name="T48" fmla="*/ 2147483647 w 2045"/>
              <a:gd name="T49" fmla="*/ 2147483647 h 1023"/>
              <a:gd name="T50" fmla="*/ 2147483647 w 2045"/>
              <a:gd name="T51" fmla="*/ 2147483647 h 1023"/>
              <a:gd name="T52" fmla="*/ 2147483647 w 2045"/>
              <a:gd name="T53" fmla="*/ 2147483647 h 1023"/>
              <a:gd name="T54" fmla="*/ 2147483647 w 2045"/>
              <a:gd name="T55" fmla="*/ 2147483647 h 1023"/>
              <a:gd name="T56" fmla="*/ 2147483647 w 2045"/>
              <a:gd name="T57" fmla="*/ 2147483647 h 1023"/>
              <a:gd name="T58" fmla="*/ 2147483647 w 2045"/>
              <a:gd name="T59" fmla="*/ 2147483647 h 1023"/>
              <a:gd name="T60" fmla="*/ 2147483647 w 2045"/>
              <a:gd name="T61" fmla="*/ 2147483647 h 1023"/>
              <a:gd name="T62" fmla="*/ 2147483647 w 2045"/>
              <a:gd name="T63" fmla="*/ 2147483647 h 102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045"/>
              <a:gd name="T97" fmla="*/ 0 h 1023"/>
              <a:gd name="T98" fmla="*/ 2045 w 2045"/>
              <a:gd name="T99" fmla="*/ 1023 h 102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045" h="1023">
                <a:moveTo>
                  <a:pt x="0" y="1014"/>
                </a:moveTo>
                <a:lnTo>
                  <a:pt x="2" y="963"/>
                </a:lnTo>
                <a:lnTo>
                  <a:pt x="7" y="911"/>
                </a:lnTo>
                <a:lnTo>
                  <a:pt x="13" y="860"/>
                </a:lnTo>
                <a:lnTo>
                  <a:pt x="22" y="810"/>
                </a:lnTo>
                <a:lnTo>
                  <a:pt x="34" y="761"/>
                </a:lnTo>
                <a:lnTo>
                  <a:pt x="47" y="714"/>
                </a:lnTo>
                <a:lnTo>
                  <a:pt x="65" y="666"/>
                </a:lnTo>
                <a:lnTo>
                  <a:pt x="82" y="619"/>
                </a:lnTo>
                <a:lnTo>
                  <a:pt x="103" y="574"/>
                </a:lnTo>
                <a:lnTo>
                  <a:pt x="127" y="531"/>
                </a:lnTo>
                <a:lnTo>
                  <a:pt x="150" y="488"/>
                </a:lnTo>
                <a:lnTo>
                  <a:pt x="178" y="447"/>
                </a:lnTo>
                <a:lnTo>
                  <a:pt x="206" y="409"/>
                </a:lnTo>
                <a:lnTo>
                  <a:pt x="236" y="370"/>
                </a:lnTo>
                <a:lnTo>
                  <a:pt x="269" y="333"/>
                </a:lnTo>
                <a:lnTo>
                  <a:pt x="303" y="297"/>
                </a:lnTo>
                <a:lnTo>
                  <a:pt x="339" y="265"/>
                </a:lnTo>
                <a:lnTo>
                  <a:pt x="376" y="232"/>
                </a:lnTo>
                <a:lnTo>
                  <a:pt x="415" y="202"/>
                </a:lnTo>
                <a:lnTo>
                  <a:pt x="453" y="172"/>
                </a:lnTo>
                <a:lnTo>
                  <a:pt x="496" y="146"/>
                </a:lnTo>
                <a:lnTo>
                  <a:pt x="539" y="123"/>
                </a:lnTo>
                <a:lnTo>
                  <a:pt x="582" y="99"/>
                </a:lnTo>
                <a:lnTo>
                  <a:pt x="627" y="80"/>
                </a:lnTo>
                <a:lnTo>
                  <a:pt x="675" y="61"/>
                </a:lnTo>
                <a:lnTo>
                  <a:pt x="722" y="46"/>
                </a:lnTo>
                <a:lnTo>
                  <a:pt x="769" y="30"/>
                </a:lnTo>
                <a:lnTo>
                  <a:pt x="819" y="20"/>
                </a:lnTo>
                <a:lnTo>
                  <a:pt x="868" y="11"/>
                </a:lnTo>
                <a:lnTo>
                  <a:pt x="919" y="5"/>
                </a:lnTo>
                <a:lnTo>
                  <a:pt x="971" y="0"/>
                </a:lnTo>
                <a:lnTo>
                  <a:pt x="1023" y="0"/>
                </a:lnTo>
                <a:lnTo>
                  <a:pt x="1074" y="0"/>
                </a:lnTo>
                <a:lnTo>
                  <a:pt x="1128" y="5"/>
                </a:lnTo>
                <a:lnTo>
                  <a:pt x="1177" y="11"/>
                </a:lnTo>
                <a:lnTo>
                  <a:pt x="1229" y="20"/>
                </a:lnTo>
                <a:lnTo>
                  <a:pt x="1278" y="33"/>
                </a:lnTo>
                <a:lnTo>
                  <a:pt x="1325" y="46"/>
                </a:lnTo>
                <a:lnTo>
                  <a:pt x="1373" y="63"/>
                </a:lnTo>
                <a:lnTo>
                  <a:pt x="1420" y="80"/>
                </a:lnTo>
                <a:lnTo>
                  <a:pt x="1465" y="101"/>
                </a:lnTo>
                <a:lnTo>
                  <a:pt x="1510" y="123"/>
                </a:lnTo>
                <a:lnTo>
                  <a:pt x="1553" y="149"/>
                </a:lnTo>
                <a:lnTo>
                  <a:pt x="1594" y="174"/>
                </a:lnTo>
                <a:lnTo>
                  <a:pt x="1635" y="202"/>
                </a:lnTo>
                <a:lnTo>
                  <a:pt x="1673" y="235"/>
                </a:lnTo>
                <a:lnTo>
                  <a:pt x="1710" y="267"/>
                </a:lnTo>
                <a:lnTo>
                  <a:pt x="1747" y="299"/>
                </a:lnTo>
                <a:lnTo>
                  <a:pt x="1779" y="336"/>
                </a:lnTo>
                <a:lnTo>
                  <a:pt x="1811" y="372"/>
                </a:lnTo>
                <a:lnTo>
                  <a:pt x="1841" y="411"/>
                </a:lnTo>
                <a:lnTo>
                  <a:pt x="1871" y="452"/>
                </a:lnTo>
                <a:lnTo>
                  <a:pt x="1897" y="492"/>
                </a:lnTo>
                <a:lnTo>
                  <a:pt x="1923" y="535"/>
                </a:lnTo>
                <a:lnTo>
                  <a:pt x="1944" y="580"/>
                </a:lnTo>
                <a:lnTo>
                  <a:pt x="1966" y="626"/>
                </a:lnTo>
                <a:lnTo>
                  <a:pt x="1983" y="671"/>
                </a:lnTo>
                <a:lnTo>
                  <a:pt x="2000" y="718"/>
                </a:lnTo>
                <a:lnTo>
                  <a:pt x="2013" y="767"/>
                </a:lnTo>
                <a:lnTo>
                  <a:pt x="2026" y="817"/>
                </a:lnTo>
                <a:lnTo>
                  <a:pt x="2034" y="866"/>
                </a:lnTo>
                <a:lnTo>
                  <a:pt x="2041" y="918"/>
                </a:lnTo>
                <a:lnTo>
                  <a:pt x="2045" y="969"/>
                </a:lnTo>
                <a:lnTo>
                  <a:pt x="2045" y="1023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5" name="Freeform 11"/>
          <p:cNvSpPr>
            <a:spLocks/>
          </p:cNvSpPr>
          <p:nvPr/>
        </p:nvSpPr>
        <p:spPr bwMode="auto">
          <a:xfrm>
            <a:off x="4451350" y="2836863"/>
            <a:ext cx="2943225" cy="2432050"/>
          </a:xfrm>
          <a:custGeom>
            <a:avLst/>
            <a:gdLst>
              <a:gd name="T0" fmla="*/ 2147483647 w 1854"/>
              <a:gd name="T1" fmla="*/ 2147483647 h 1532"/>
              <a:gd name="T2" fmla="*/ 2147483647 w 1854"/>
              <a:gd name="T3" fmla="*/ 2147483647 h 1532"/>
              <a:gd name="T4" fmla="*/ 2147483647 w 1854"/>
              <a:gd name="T5" fmla="*/ 2147483647 h 1532"/>
              <a:gd name="T6" fmla="*/ 2147483647 w 1854"/>
              <a:gd name="T7" fmla="*/ 2147483647 h 1532"/>
              <a:gd name="T8" fmla="*/ 2147483647 w 1854"/>
              <a:gd name="T9" fmla="*/ 2147483647 h 1532"/>
              <a:gd name="T10" fmla="*/ 2147483647 w 1854"/>
              <a:gd name="T11" fmla="*/ 2147483647 h 1532"/>
              <a:gd name="T12" fmla="*/ 2147483647 w 1854"/>
              <a:gd name="T13" fmla="*/ 2147483647 h 1532"/>
              <a:gd name="T14" fmla="*/ 2147483647 w 1854"/>
              <a:gd name="T15" fmla="*/ 2147483647 h 1532"/>
              <a:gd name="T16" fmla="*/ 2147483647 w 1854"/>
              <a:gd name="T17" fmla="*/ 2147483647 h 1532"/>
              <a:gd name="T18" fmla="*/ 2147483647 w 1854"/>
              <a:gd name="T19" fmla="*/ 2147483647 h 1532"/>
              <a:gd name="T20" fmla="*/ 2147483647 w 1854"/>
              <a:gd name="T21" fmla="*/ 2147483647 h 1532"/>
              <a:gd name="T22" fmla="*/ 2147483647 w 1854"/>
              <a:gd name="T23" fmla="*/ 2147483647 h 1532"/>
              <a:gd name="T24" fmla="*/ 2147483647 w 1854"/>
              <a:gd name="T25" fmla="*/ 2147483647 h 1532"/>
              <a:gd name="T26" fmla="*/ 2147483647 w 1854"/>
              <a:gd name="T27" fmla="*/ 2147483647 h 1532"/>
              <a:gd name="T28" fmla="*/ 2147483647 w 1854"/>
              <a:gd name="T29" fmla="*/ 2147483647 h 1532"/>
              <a:gd name="T30" fmla="*/ 2147483647 w 1854"/>
              <a:gd name="T31" fmla="*/ 2147483647 h 1532"/>
              <a:gd name="T32" fmla="*/ 2147483647 w 1854"/>
              <a:gd name="T33" fmla="*/ 2147483647 h 1532"/>
              <a:gd name="T34" fmla="*/ 2147483647 w 1854"/>
              <a:gd name="T35" fmla="*/ 2147483647 h 1532"/>
              <a:gd name="T36" fmla="*/ 2147483647 w 1854"/>
              <a:gd name="T37" fmla="*/ 2147483647 h 1532"/>
              <a:gd name="T38" fmla="*/ 2147483647 w 1854"/>
              <a:gd name="T39" fmla="*/ 2147483647 h 1532"/>
              <a:gd name="T40" fmla="*/ 2147483647 w 1854"/>
              <a:gd name="T41" fmla="*/ 2147483647 h 1532"/>
              <a:gd name="T42" fmla="*/ 2147483647 w 1854"/>
              <a:gd name="T43" fmla="*/ 2147483647 h 1532"/>
              <a:gd name="T44" fmla="*/ 2147483647 w 1854"/>
              <a:gd name="T45" fmla="*/ 2147483647 h 1532"/>
              <a:gd name="T46" fmla="*/ 2147483647 w 1854"/>
              <a:gd name="T47" fmla="*/ 2147483647 h 1532"/>
              <a:gd name="T48" fmla="*/ 2147483647 w 1854"/>
              <a:gd name="T49" fmla="*/ 2147483647 h 1532"/>
              <a:gd name="T50" fmla="*/ 2147483647 w 1854"/>
              <a:gd name="T51" fmla="*/ 2147483647 h 1532"/>
              <a:gd name="T52" fmla="*/ 2147483647 w 1854"/>
              <a:gd name="T53" fmla="*/ 2147483647 h 1532"/>
              <a:gd name="T54" fmla="*/ 2147483647 w 1854"/>
              <a:gd name="T55" fmla="*/ 2147483647 h 1532"/>
              <a:gd name="T56" fmla="*/ 2147483647 w 1854"/>
              <a:gd name="T57" fmla="*/ 2147483647 h 1532"/>
              <a:gd name="T58" fmla="*/ 2147483647 w 1854"/>
              <a:gd name="T59" fmla="*/ 2147483647 h 1532"/>
              <a:gd name="T60" fmla="*/ 2147483647 w 1854"/>
              <a:gd name="T61" fmla="*/ 2147483647 h 1532"/>
              <a:gd name="T62" fmla="*/ 2147483647 w 1854"/>
              <a:gd name="T63" fmla="*/ 2147483647 h 1532"/>
              <a:gd name="T64" fmla="*/ 2147483647 w 1854"/>
              <a:gd name="T65" fmla="*/ 2147483647 h 1532"/>
              <a:gd name="T66" fmla="*/ 2147483647 w 1854"/>
              <a:gd name="T67" fmla="*/ 2147483647 h 1532"/>
              <a:gd name="T68" fmla="*/ 2147483647 w 1854"/>
              <a:gd name="T69" fmla="*/ 2147483647 h 1532"/>
              <a:gd name="T70" fmla="*/ 2147483647 w 1854"/>
              <a:gd name="T71" fmla="*/ 2147483647 h 1532"/>
              <a:gd name="T72" fmla="*/ 2147483647 w 1854"/>
              <a:gd name="T73" fmla="*/ 2147483647 h 1532"/>
              <a:gd name="T74" fmla="*/ 2147483647 w 1854"/>
              <a:gd name="T75" fmla="*/ 2147483647 h 1532"/>
              <a:gd name="T76" fmla="*/ 2147483647 w 1854"/>
              <a:gd name="T77" fmla="*/ 2147483647 h 1532"/>
              <a:gd name="T78" fmla="*/ 2147483647 w 1854"/>
              <a:gd name="T79" fmla="*/ 2147483647 h 1532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854"/>
              <a:gd name="T121" fmla="*/ 0 h 1532"/>
              <a:gd name="T122" fmla="*/ 1854 w 1854"/>
              <a:gd name="T123" fmla="*/ 1532 h 1532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854" h="1532">
                <a:moveTo>
                  <a:pt x="226" y="1532"/>
                </a:moveTo>
                <a:lnTo>
                  <a:pt x="200" y="1500"/>
                </a:lnTo>
                <a:lnTo>
                  <a:pt x="174" y="1465"/>
                </a:lnTo>
                <a:lnTo>
                  <a:pt x="153" y="1433"/>
                </a:lnTo>
                <a:lnTo>
                  <a:pt x="132" y="1396"/>
                </a:lnTo>
                <a:lnTo>
                  <a:pt x="110" y="1362"/>
                </a:lnTo>
                <a:lnTo>
                  <a:pt x="93" y="1326"/>
                </a:lnTo>
                <a:lnTo>
                  <a:pt x="76" y="1287"/>
                </a:lnTo>
                <a:lnTo>
                  <a:pt x="61" y="1248"/>
                </a:lnTo>
                <a:lnTo>
                  <a:pt x="46" y="1209"/>
                </a:lnTo>
                <a:lnTo>
                  <a:pt x="35" y="1171"/>
                </a:lnTo>
                <a:lnTo>
                  <a:pt x="24" y="1130"/>
                </a:lnTo>
                <a:lnTo>
                  <a:pt x="16" y="1091"/>
                </a:lnTo>
                <a:lnTo>
                  <a:pt x="9" y="1050"/>
                </a:lnTo>
                <a:lnTo>
                  <a:pt x="5" y="1010"/>
                </a:lnTo>
                <a:lnTo>
                  <a:pt x="3" y="969"/>
                </a:lnTo>
                <a:lnTo>
                  <a:pt x="0" y="926"/>
                </a:lnTo>
                <a:lnTo>
                  <a:pt x="3" y="879"/>
                </a:lnTo>
                <a:lnTo>
                  <a:pt x="5" y="831"/>
                </a:lnTo>
                <a:lnTo>
                  <a:pt x="11" y="786"/>
                </a:lnTo>
                <a:lnTo>
                  <a:pt x="20" y="741"/>
                </a:lnTo>
                <a:lnTo>
                  <a:pt x="31" y="696"/>
                </a:lnTo>
                <a:lnTo>
                  <a:pt x="43" y="651"/>
                </a:lnTo>
                <a:lnTo>
                  <a:pt x="56" y="608"/>
                </a:lnTo>
                <a:lnTo>
                  <a:pt x="74" y="567"/>
                </a:lnTo>
                <a:lnTo>
                  <a:pt x="93" y="526"/>
                </a:lnTo>
                <a:lnTo>
                  <a:pt x="112" y="485"/>
                </a:lnTo>
                <a:lnTo>
                  <a:pt x="136" y="447"/>
                </a:lnTo>
                <a:lnTo>
                  <a:pt x="159" y="408"/>
                </a:lnTo>
                <a:lnTo>
                  <a:pt x="185" y="374"/>
                </a:lnTo>
                <a:lnTo>
                  <a:pt x="213" y="337"/>
                </a:lnTo>
                <a:lnTo>
                  <a:pt x="241" y="305"/>
                </a:lnTo>
                <a:lnTo>
                  <a:pt x="273" y="273"/>
                </a:lnTo>
                <a:lnTo>
                  <a:pt x="306" y="241"/>
                </a:lnTo>
                <a:lnTo>
                  <a:pt x="338" y="213"/>
                </a:lnTo>
                <a:lnTo>
                  <a:pt x="374" y="185"/>
                </a:lnTo>
                <a:lnTo>
                  <a:pt x="411" y="159"/>
                </a:lnTo>
                <a:lnTo>
                  <a:pt x="447" y="135"/>
                </a:lnTo>
                <a:lnTo>
                  <a:pt x="486" y="112"/>
                </a:lnTo>
                <a:lnTo>
                  <a:pt x="527" y="92"/>
                </a:lnTo>
                <a:lnTo>
                  <a:pt x="568" y="73"/>
                </a:lnTo>
                <a:lnTo>
                  <a:pt x="608" y="56"/>
                </a:lnTo>
                <a:lnTo>
                  <a:pt x="651" y="43"/>
                </a:lnTo>
                <a:lnTo>
                  <a:pt x="696" y="30"/>
                </a:lnTo>
                <a:lnTo>
                  <a:pt x="742" y="19"/>
                </a:lnTo>
                <a:lnTo>
                  <a:pt x="787" y="11"/>
                </a:lnTo>
                <a:lnTo>
                  <a:pt x="832" y="4"/>
                </a:lnTo>
                <a:lnTo>
                  <a:pt x="879" y="2"/>
                </a:lnTo>
                <a:lnTo>
                  <a:pt x="926" y="0"/>
                </a:lnTo>
                <a:lnTo>
                  <a:pt x="976" y="2"/>
                </a:lnTo>
                <a:lnTo>
                  <a:pt x="1021" y="4"/>
                </a:lnTo>
                <a:lnTo>
                  <a:pt x="1068" y="11"/>
                </a:lnTo>
                <a:lnTo>
                  <a:pt x="1113" y="19"/>
                </a:lnTo>
                <a:lnTo>
                  <a:pt x="1158" y="30"/>
                </a:lnTo>
                <a:lnTo>
                  <a:pt x="1201" y="43"/>
                </a:lnTo>
                <a:lnTo>
                  <a:pt x="1244" y="56"/>
                </a:lnTo>
                <a:lnTo>
                  <a:pt x="1287" y="73"/>
                </a:lnTo>
                <a:lnTo>
                  <a:pt x="1328" y="92"/>
                </a:lnTo>
                <a:lnTo>
                  <a:pt x="1369" y="112"/>
                </a:lnTo>
                <a:lnTo>
                  <a:pt x="1408" y="135"/>
                </a:lnTo>
                <a:lnTo>
                  <a:pt x="1444" y="159"/>
                </a:lnTo>
                <a:lnTo>
                  <a:pt x="1481" y="185"/>
                </a:lnTo>
                <a:lnTo>
                  <a:pt x="1515" y="213"/>
                </a:lnTo>
                <a:lnTo>
                  <a:pt x="1549" y="241"/>
                </a:lnTo>
                <a:lnTo>
                  <a:pt x="1582" y="273"/>
                </a:lnTo>
                <a:lnTo>
                  <a:pt x="1612" y="305"/>
                </a:lnTo>
                <a:lnTo>
                  <a:pt x="1642" y="337"/>
                </a:lnTo>
                <a:lnTo>
                  <a:pt x="1670" y="374"/>
                </a:lnTo>
                <a:lnTo>
                  <a:pt x="1695" y="408"/>
                </a:lnTo>
                <a:lnTo>
                  <a:pt x="1719" y="447"/>
                </a:lnTo>
                <a:lnTo>
                  <a:pt x="1740" y="485"/>
                </a:lnTo>
                <a:lnTo>
                  <a:pt x="1762" y="526"/>
                </a:lnTo>
                <a:lnTo>
                  <a:pt x="1781" y="567"/>
                </a:lnTo>
                <a:lnTo>
                  <a:pt x="1796" y="608"/>
                </a:lnTo>
                <a:lnTo>
                  <a:pt x="1811" y="651"/>
                </a:lnTo>
                <a:lnTo>
                  <a:pt x="1824" y="696"/>
                </a:lnTo>
                <a:lnTo>
                  <a:pt x="1835" y="741"/>
                </a:lnTo>
                <a:lnTo>
                  <a:pt x="1844" y="786"/>
                </a:lnTo>
                <a:lnTo>
                  <a:pt x="1848" y="831"/>
                </a:lnTo>
                <a:lnTo>
                  <a:pt x="1852" y="879"/>
                </a:lnTo>
                <a:lnTo>
                  <a:pt x="1854" y="926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6" name="Freeform 12"/>
          <p:cNvSpPr>
            <a:spLocks/>
          </p:cNvSpPr>
          <p:nvPr/>
        </p:nvSpPr>
        <p:spPr bwMode="auto">
          <a:xfrm>
            <a:off x="4581525" y="2973388"/>
            <a:ext cx="2684463" cy="2687637"/>
          </a:xfrm>
          <a:custGeom>
            <a:avLst/>
            <a:gdLst>
              <a:gd name="T0" fmla="*/ 2147483647 w 1691"/>
              <a:gd name="T1" fmla="*/ 2147483647 h 1693"/>
              <a:gd name="T2" fmla="*/ 2147483647 w 1691"/>
              <a:gd name="T3" fmla="*/ 2147483647 h 1693"/>
              <a:gd name="T4" fmla="*/ 2147483647 w 1691"/>
              <a:gd name="T5" fmla="*/ 2147483647 h 1693"/>
              <a:gd name="T6" fmla="*/ 2147483647 w 1691"/>
              <a:gd name="T7" fmla="*/ 2147483647 h 1693"/>
              <a:gd name="T8" fmla="*/ 2147483647 w 1691"/>
              <a:gd name="T9" fmla="*/ 2147483647 h 1693"/>
              <a:gd name="T10" fmla="*/ 2147483647 w 1691"/>
              <a:gd name="T11" fmla="*/ 2147483647 h 1693"/>
              <a:gd name="T12" fmla="*/ 2147483647 w 1691"/>
              <a:gd name="T13" fmla="*/ 2147483647 h 1693"/>
              <a:gd name="T14" fmla="*/ 2147483647 w 1691"/>
              <a:gd name="T15" fmla="*/ 2147483647 h 1693"/>
              <a:gd name="T16" fmla="*/ 2147483647 w 1691"/>
              <a:gd name="T17" fmla="*/ 2147483647 h 1693"/>
              <a:gd name="T18" fmla="*/ 2147483647 w 1691"/>
              <a:gd name="T19" fmla="*/ 2147483647 h 1693"/>
              <a:gd name="T20" fmla="*/ 2147483647 w 1691"/>
              <a:gd name="T21" fmla="*/ 2147483647 h 1693"/>
              <a:gd name="T22" fmla="*/ 2147483647 w 1691"/>
              <a:gd name="T23" fmla="*/ 2147483647 h 1693"/>
              <a:gd name="T24" fmla="*/ 2147483647 w 1691"/>
              <a:gd name="T25" fmla="*/ 2147483647 h 1693"/>
              <a:gd name="T26" fmla="*/ 2147483647 w 1691"/>
              <a:gd name="T27" fmla="*/ 2147483647 h 1693"/>
              <a:gd name="T28" fmla="*/ 2147483647 w 1691"/>
              <a:gd name="T29" fmla="*/ 2147483647 h 1693"/>
              <a:gd name="T30" fmla="*/ 0 w 1691"/>
              <a:gd name="T31" fmla="*/ 2147483647 h 1693"/>
              <a:gd name="T32" fmla="*/ 0 w 1691"/>
              <a:gd name="T33" fmla="*/ 2147483647 h 1693"/>
              <a:gd name="T34" fmla="*/ 2147483647 w 1691"/>
              <a:gd name="T35" fmla="*/ 2147483647 h 1693"/>
              <a:gd name="T36" fmla="*/ 2147483647 w 1691"/>
              <a:gd name="T37" fmla="*/ 2147483647 h 1693"/>
              <a:gd name="T38" fmla="*/ 2147483647 w 1691"/>
              <a:gd name="T39" fmla="*/ 2147483647 h 1693"/>
              <a:gd name="T40" fmla="*/ 2147483647 w 1691"/>
              <a:gd name="T41" fmla="*/ 2147483647 h 1693"/>
              <a:gd name="T42" fmla="*/ 2147483647 w 1691"/>
              <a:gd name="T43" fmla="*/ 2147483647 h 1693"/>
              <a:gd name="T44" fmla="*/ 2147483647 w 1691"/>
              <a:gd name="T45" fmla="*/ 2147483647 h 1693"/>
              <a:gd name="T46" fmla="*/ 2147483647 w 1691"/>
              <a:gd name="T47" fmla="*/ 2147483647 h 1693"/>
              <a:gd name="T48" fmla="*/ 2147483647 w 1691"/>
              <a:gd name="T49" fmla="*/ 2147483647 h 1693"/>
              <a:gd name="T50" fmla="*/ 2147483647 w 1691"/>
              <a:gd name="T51" fmla="*/ 2147483647 h 1693"/>
              <a:gd name="T52" fmla="*/ 2147483647 w 1691"/>
              <a:gd name="T53" fmla="*/ 2147483647 h 1693"/>
              <a:gd name="T54" fmla="*/ 2147483647 w 1691"/>
              <a:gd name="T55" fmla="*/ 2147483647 h 1693"/>
              <a:gd name="T56" fmla="*/ 2147483647 w 1691"/>
              <a:gd name="T57" fmla="*/ 2147483647 h 1693"/>
              <a:gd name="T58" fmla="*/ 2147483647 w 1691"/>
              <a:gd name="T59" fmla="*/ 2147483647 h 1693"/>
              <a:gd name="T60" fmla="*/ 2147483647 w 1691"/>
              <a:gd name="T61" fmla="*/ 2147483647 h 1693"/>
              <a:gd name="T62" fmla="*/ 2147483647 w 1691"/>
              <a:gd name="T63" fmla="*/ 2147483647 h 1693"/>
              <a:gd name="T64" fmla="*/ 2147483647 w 1691"/>
              <a:gd name="T65" fmla="*/ 2147483647 h 1693"/>
              <a:gd name="T66" fmla="*/ 2147483647 w 1691"/>
              <a:gd name="T67" fmla="*/ 2147483647 h 1693"/>
              <a:gd name="T68" fmla="*/ 2147483647 w 1691"/>
              <a:gd name="T69" fmla="*/ 2147483647 h 1693"/>
              <a:gd name="T70" fmla="*/ 2147483647 w 1691"/>
              <a:gd name="T71" fmla="*/ 2147483647 h 1693"/>
              <a:gd name="T72" fmla="*/ 2147483647 w 1691"/>
              <a:gd name="T73" fmla="*/ 2147483647 h 1693"/>
              <a:gd name="T74" fmla="*/ 2147483647 w 1691"/>
              <a:gd name="T75" fmla="*/ 2147483647 h 1693"/>
              <a:gd name="T76" fmla="*/ 2147483647 w 1691"/>
              <a:gd name="T77" fmla="*/ 2147483647 h 1693"/>
              <a:gd name="T78" fmla="*/ 2147483647 w 1691"/>
              <a:gd name="T79" fmla="*/ 2147483647 h 1693"/>
              <a:gd name="T80" fmla="*/ 2147483647 w 1691"/>
              <a:gd name="T81" fmla="*/ 2147483647 h 1693"/>
              <a:gd name="T82" fmla="*/ 2147483647 w 1691"/>
              <a:gd name="T83" fmla="*/ 2147483647 h 1693"/>
              <a:gd name="T84" fmla="*/ 2147483647 w 1691"/>
              <a:gd name="T85" fmla="*/ 2147483647 h 1693"/>
              <a:gd name="T86" fmla="*/ 2147483647 w 1691"/>
              <a:gd name="T87" fmla="*/ 2147483647 h 1693"/>
              <a:gd name="T88" fmla="*/ 2147483647 w 1691"/>
              <a:gd name="T89" fmla="*/ 2147483647 h 1693"/>
              <a:gd name="T90" fmla="*/ 2147483647 w 1691"/>
              <a:gd name="T91" fmla="*/ 2147483647 h 1693"/>
              <a:gd name="T92" fmla="*/ 2147483647 w 1691"/>
              <a:gd name="T93" fmla="*/ 2147483647 h 1693"/>
              <a:gd name="T94" fmla="*/ 2147483647 w 1691"/>
              <a:gd name="T95" fmla="*/ 2147483647 h 169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691"/>
              <a:gd name="T145" fmla="*/ 0 h 1693"/>
              <a:gd name="T146" fmla="*/ 1691 w 1691"/>
              <a:gd name="T147" fmla="*/ 1693 h 169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691" h="1693">
                <a:moveTo>
                  <a:pt x="844" y="1693"/>
                </a:moveTo>
                <a:lnTo>
                  <a:pt x="801" y="1691"/>
                </a:lnTo>
                <a:lnTo>
                  <a:pt x="758" y="1689"/>
                </a:lnTo>
                <a:lnTo>
                  <a:pt x="718" y="1682"/>
                </a:lnTo>
                <a:lnTo>
                  <a:pt x="675" y="1676"/>
                </a:lnTo>
                <a:lnTo>
                  <a:pt x="634" y="1665"/>
                </a:lnTo>
                <a:lnTo>
                  <a:pt x="595" y="1654"/>
                </a:lnTo>
                <a:lnTo>
                  <a:pt x="554" y="1641"/>
                </a:lnTo>
                <a:lnTo>
                  <a:pt x="516" y="1626"/>
                </a:lnTo>
                <a:lnTo>
                  <a:pt x="479" y="1609"/>
                </a:lnTo>
                <a:lnTo>
                  <a:pt x="443" y="1590"/>
                </a:lnTo>
                <a:lnTo>
                  <a:pt x="408" y="1568"/>
                </a:lnTo>
                <a:lnTo>
                  <a:pt x="374" y="1547"/>
                </a:lnTo>
                <a:lnTo>
                  <a:pt x="340" y="1523"/>
                </a:lnTo>
                <a:lnTo>
                  <a:pt x="307" y="1497"/>
                </a:lnTo>
                <a:lnTo>
                  <a:pt x="277" y="1472"/>
                </a:lnTo>
                <a:lnTo>
                  <a:pt x="247" y="1444"/>
                </a:lnTo>
                <a:lnTo>
                  <a:pt x="219" y="1414"/>
                </a:lnTo>
                <a:lnTo>
                  <a:pt x="193" y="1383"/>
                </a:lnTo>
                <a:lnTo>
                  <a:pt x="168" y="1351"/>
                </a:lnTo>
                <a:lnTo>
                  <a:pt x="144" y="1319"/>
                </a:lnTo>
                <a:lnTo>
                  <a:pt x="123" y="1285"/>
                </a:lnTo>
                <a:lnTo>
                  <a:pt x="101" y="1248"/>
                </a:lnTo>
                <a:lnTo>
                  <a:pt x="84" y="1212"/>
                </a:lnTo>
                <a:lnTo>
                  <a:pt x="67" y="1175"/>
                </a:lnTo>
                <a:lnTo>
                  <a:pt x="52" y="1136"/>
                </a:lnTo>
                <a:lnTo>
                  <a:pt x="39" y="1098"/>
                </a:lnTo>
                <a:lnTo>
                  <a:pt x="26" y="1057"/>
                </a:lnTo>
                <a:lnTo>
                  <a:pt x="17" y="1016"/>
                </a:lnTo>
                <a:lnTo>
                  <a:pt x="9" y="975"/>
                </a:lnTo>
                <a:lnTo>
                  <a:pt x="4" y="932"/>
                </a:lnTo>
                <a:lnTo>
                  <a:pt x="0" y="889"/>
                </a:lnTo>
                <a:lnTo>
                  <a:pt x="0" y="846"/>
                </a:lnTo>
                <a:lnTo>
                  <a:pt x="0" y="803"/>
                </a:lnTo>
                <a:lnTo>
                  <a:pt x="4" y="760"/>
                </a:lnTo>
                <a:lnTo>
                  <a:pt x="9" y="717"/>
                </a:lnTo>
                <a:lnTo>
                  <a:pt x="17" y="677"/>
                </a:lnTo>
                <a:lnTo>
                  <a:pt x="26" y="636"/>
                </a:lnTo>
                <a:lnTo>
                  <a:pt x="39" y="595"/>
                </a:lnTo>
                <a:lnTo>
                  <a:pt x="52" y="556"/>
                </a:lnTo>
                <a:lnTo>
                  <a:pt x="67" y="518"/>
                </a:lnTo>
                <a:lnTo>
                  <a:pt x="84" y="481"/>
                </a:lnTo>
                <a:lnTo>
                  <a:pt x="101" y="445"/>
                </a:lnTo>
                <a:lnTo>
                  <a:pt x="123" y="408"/>
                </a:lnTo>
                <a:lnTo>
                  <a:pt x="144" y="374"/>
                </a:lnTo>
                <a:lnTo>
                  <a:pt x="168" y="341"/>
                </a:lnTo>
                <a:lnTo>
                  <a:pt x="193" y="309"/>
                </a:lnTo>
                <a:lnTo>
                  <a:pt x="219" y="277"/>
                </a:lnTo>
                <a:lnTo>
                  <a:pt x="247" y="249"/>
                </a:lnTo>
                <a:lnTo>
                  <a:pt x="277" y="221"/>
                </a:lnTo>
                <a:lnTo>
                  <a:pt x="307" y="193"/>
                </a:lnTo>
                <a:lnTo>
                  <a:pt x="340" y="170"/>
                </a:lnTo>
                <a:lnTo>
                  <a:pt x="374" y="146"/>
                </a:lnTo>
                <a:lnTo>
                  <a:pt x="408" y="122"/>
                </a:lnTo>
                <a:lnTo>
                  <a:pt x="443" y="103"/>
                </a:lnTo>
                <a:lnTo>
                  <a:pt x="479" y="84"/>
                </a:lnTo>
                <a:lnTo>
                  <a:pt x="516" y="66"/>
                </a:lnTo>
                <a:lnTo>
                  <a:pt x="554" y="51"/>
                </a:lnTo>
                <a:lnTo>
                  <a:pt x="595" y="38"/>
                </a:lnTo>
                <a:lnTo>
                  <a:pt x="634" y="28"/>
                </a:lnTo>
                <a:lnTo>
                  <a:pt x="675" y="17"/>
                </a:lnTo>
                <a:lnTo>
                  <a:pt x="718" y="11"/>
                </a:lnTo>
                <a:lnTo>
                  <a:pt x="758" y="4"/>
                </a:lnTo>
                <a:lnTo>
                  <a:pt x="801" y="2"/>
                </a:lnTo>
                <a:lnTo>
                  <a:pt x="844" y="0"/>
                </a:lnTo>
                <a:lnTo>
                  <a:pt x="889" y="2"/>
                </a:lnTo>
                <a:lnTo>
                  <a:pt x="932" y="4"/>
                </a:lnTo>
                <a:lnTo>
                  <a:pt x="973" y="11"/>
                </a:lnTo>
                <a:lnTo>
                  <a:pt x="1016" y="17"/>
                </a:lnTo>
                <a:lnTo>
                  <a:pt x="1057" y="28"/>
                </a:lnTo>
                <a:lnTo>
                  <a:pt x="1096" y="38"/>
                </a:lnTo>
                <a:lnTo>
                  <a:pt x="1136" y="51"/>
                </a:lnTo>
                <a:lnTo>
                  <a:pt x="1173" y="66"/>
                </a:lnTo>
                <a:lnTo>
                  <a:pt x="1212" y="84"/>
                </a:lnTo>
                <a:lnTo>
                  <a:pt x="1248" y="103"/>
                </a:lnTo>
                <a:lnTo>
                  <a:pt x="1283" y="122"/>
                </a:lnTo>
                <a:lnTo>
                  <a:pt x="1317" y="146"/>
                </a:lnTo>
                <a:lnTo>
                  <a:pt x="1351" y="170"/>
                </a:lnTo>
                <a:lnTo>
                  <a:pt x="1384" y="193"/>
                </a:lnTo>
                <a:lnTo>
                  <a:pt x="1414" y="221"/>
                </a:lnTo>
                <a:lnTo>
                  <a:pt x="1444" y="249"/>
                </a:lnTo>
                <a:lnTo>
                  <a:pt x="1472" y="277"/>
                </a:lnTo>
                <a:lnTo>
                  <a:pt x="1497" y="309"/>
                </a:lnTo>
                <a:lnTo>
                  <a:pt x="1523" y="341"/>
                </a:lnTo>
                <a:lnTo>
                  <a:pt x="1547" y="374"/>
                </a:lnTo>
                <a:lnTo>
                  <a:pt x="1568" y="408"/>
                </a:lnTo>
                <a:lnTo>
                  <a:pt x="1588" y="445"/>
                </a:lnTo>
                <a:lnTo>
                  <a:pt x="1607" y="481"/>
                </a:lnTo>
                <a:lnTo>
                  <a:pt x="1624" y="518"/>
                </a:lnTo>
                <a:lnTo>
                  <a:pt x="1639" y="556"/>
                </a:lnTo>
                <a:lnTo>
                  <a:pt x="1652" y="595"/>
                </a:lnTo>
                <a:lnTo>
                  <a:pt x="1665" y="636"/>
                </a:lnTo>
                <a:lnTo>
                  <a:pt x="1674" y="677"/>
                </a:lnTo>
                <a:lnTo>
                  <a:pt x="1682" y="717"/>
                </a:lnTo>
                <a:lnTo>
                  <a:pt x="1686" y="760"/>
                </a:lnTo>
                <a:lnTo>
                  <a:pt x="1691" y="803"/>
                </a:lnTo>
                <a:lnTo>
                  <a:pt x="1691" y="846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7" name="Freeform 13"/>
          <p:cNvSpPr>
            <a:spLocks/>
          </p:cNvSpPr>
          <p:nvPr/>
        </p:nvSpPr>
        <p:spPr bwMode="auto">
          <a:xfrm>
            <a:off x="4708525" y="3109913"/>
            <a:ext cx="2430463" cy="2432050"/>
          </a:xfrm>
          <a:custGeom>
            <a:avLst/>
            <a:gdLst>
              <a:gd name="T0" fmla="*/ 2147483647 w 1531"/>
              <a:gd name="T1" fmla="*/ 2147483647 h 1532"/>
              <a:gd name="T2" fmla="*/ 2147483647 w 1531"/>
              <a:gd name="T3" fmla="*/ 2147483647 h 1532"/>
              <a:gd name="T4" fmla="*/ 2147483647 w 1531"/>
              <a:gd name="T5" fmla="*/ 2147483647 h 1532"/>
              <a:gd name="T6" fmla="*/ 2147483647 w 1531"/>
              <a:gd name="T7" fmla="*/ 2147483647 h 1532"/>
              <a:gd name="T8" fmla="*/ 2147483647 w 1531"/>
              <a:gd name="T9" fmla="*/ 2147483647 h 1532"/>
              <a:gd name="T10" fmla="*/ 2147483647 w 1531"/>
              <a:gd name="T11" fmla="*/ 2147483647 h 1532"/>
              <a:gd name="T12" fmla="*/ 2147483647 w 1531"/>
              <a:gd name="T13" fmla="*/ 2147483647 h 1532"/>
              <a:gd name="T14" fmla="*/ 2147483647 w 1531"/>
              <a:gd name="T15" fmla="*/ 2147483647 h 1532"/>
              <a:gd name="T16" fmla="*/ 2147483647 w 1531"/>
              <a:gd name="T17" fmla="*/ 2147483647 h 1532"/>
              <a:gd name="T18" fmla="*/ 2147483647 w 1531"/>
              <a:gd name="T19" fmla="*/ 2147483647 h 1532"/>
              <a:gd name="T20" fmla="*/ 2147483647 w 1531"/>
              <a:gd name="T21" fmla="*/ 2147483647 h 1532"/>
              <a:gd name="T22" fmla="*/ 2147483647 w 1531"/>
              <a:gd name="T23" fmla="*/ 2147483647 h 1532"/>
              <a:gd name="T24" fmla="*/ 2147483647 w 1531"/>
              <a:gd name="T25" fmla="*/ 2147483647 h 1532"/>
              <a:gd name="T26" fmla="*/ 2147483647 w 1531"/>
              <a:gd name="T27" fmla="*/ 2147483647 h 1532"/>
              <a:gd name="T28" fmla="*/ 2147483647 w 1531"/>
              <a:gd name="T29" fmla="*/ 2147483647 h 1532"/>
              <a:gd name="T30" fmla="*/ 2147483647 w 1531"/>
              <a:gd name="T31" fmla="*/ 2147483647 h 1532"/>
              <a:gd name="T32" fmla="*/ 2147483647 w 1531"/>
              <a:gd name="T33" fmla="*/ 2147483647 h 1532"/>
              <a:gd name="T34" fmla="*/ 2147483647 w 1531"/>
              <a:gd name="T35" fmla="*/ 2147483647 h 1532"/>
              <a:gd name="T36" fmla="*/ 2147483647 w 1531"/>
              <a:gd name="T37" fmla="*/ 2147483647 h 1532"/>
              <a:gd name="T38" fmla="*/ 2147483647 w 1531"/>
              <a:gd name="T39" fmla="*/ 2147483647 h 1532"/>
              <a:gd name="T40" fmla="*/ 2147483647 w 1531"/>
              <a:gd name="T41" fmla="*/ 2147483647 h 1532"/>
              <a:gd name="T42" fmla="*/ 2147483647 w 1531"/>
              <a:gd name="T43" fmla="*/ 2147483647 h 1532"/>
              <a:gd name="T44" fmla="*/ 2147483647 w 1531"/>
              <a:gd name="T45" fmla="*/ 2147483647 h 1532"/>
              <a:gd name="T46" fmla="*/ 2147483647 w 1531"/>
              <a:gd name="T47" fmla="*/ 2147483647 h 1532"/>
              <a:gd name="T48" fmla="*/ 2147483647 w 1531"/>
              <a:gd name="T49" fmla="*/ 2147483647 h 1532"/>
              <a:gd name="T50" fmla="*/ 2147483647 w 1531"/>
              <a:gd name="T51" fmla="*/ 2147483647 h 1532"/>
              <a:gd name="T52" fmla="*/ 2147483647 w 1531"/>
              <a:gd name="T53" fmla="*/ 2147483647 h 1532"/>
              <a:gd name="T54" fmla="*/ 2147483647 w 1531"/>
              <a:gd name="T55" fmla="*/ 2147483647 h 1532"/>
              <a:gd name="T56" fmla="*/ 2147483647 w 1531"/>
              <a:gd name="T57" fmla="*/ 2147483647 h 1532"/>
              <a:gd name="T58" fmla="*/ 2147483647 w 1531"/>
              <a:gd name="T59" fmla="*/ 2147483647 h 1532"/>
              <a:gd name="T60" fmla="*/ 2147483647 w 1531"/>
              <a:gd name="T61" fmla="*/ 2147483647 h 1532"/>
              <a:gd name="T62" fmla="*/ 2147483647 w 1531"/>
              <a:gd name="T63" fmla="*/ 2147483647 h 1532"/>
              <a:gd name="T64" fmla="*/ 2147483647 w 1531"/>
              <a:gd name="T65" fmla="*/ 2147483647 h 1532"/>
              <a:gd name="T66" fmla="*/ 2147483647 w 1531"/>
              <a:gd name="T67" fmla="*/ 2147483647 h 1532"/>
              <a:gd name="T68" fmla="*/ 2147483647 w 1531"/>
              <a:gd name="T69" fmla="*/ 2147483647 h 1532"/>
              <a:gd name="T70" fmla="*/ 2147483647 w 1531"/>
              <a:gd name="T71" fmla="*/ 2147483647 h 1532"/>
              <a:gd name="T72" fmla="*/ 2147483647 w 1531"/>
              <a:gd name="T73" fmla="*/ 2147483647 h 1532"/>
              <a:gd name="T74" fmla="*/ 2147483647 w 1531"/>
              <a:gd name="T75" fmla="*/ 2147483647 h 1532"/>
              <a:gd name="T76" fmla="*/ 2147483647 w 1531"/>
              <a:gd name="T77" fmla="*/ 2147483647 h 1532"/>
              <a:gd name="T78" fmla="*/ 2147483647 w 1531"/>
              <a:gd name="T79" fmla="*/ 2147483647 h 1532"/>
              <a:gd name="T80" fmla="*/ 2147483647 w 1531"/>
              <a:gd name="T81" fmla="*/ 2147483647 h 1532"/>
              <a:gd name="T82" fmla="*/ 2147483647 w 1531"/>
              <a:gd name="T83" fmla="*/ 2147483647 h 1532"/>
              <a:gd name="T84" fmla="*/ 2147483647 w 1531"/>
              <a:gd name="T85" fmla="*/ 2147483647 h 1532"/>
              <a:gd name="T86" fmla="*/ 2147483647 w 1531"/>
              <a:gd name="T87" fmla="*/ 2147483647 h 1532"/>
              <a:gd name="T88" fmla="*/ 2147483647 w 1531"/>
              <a:gd name="T89" fmla="*/ 2147483647 h 1532"/>
              <a:gd name="T90" fmla="*/ 2147483647 w 1531"/>
              <a:gd name="T91" fmla="*/ 2147483647 h 1532"/>
              <a:gd name="T92" fmla="*/ 2147483647 w 1531"/>
              <a:gd name="T93" fmla="*/ 2147483647 h 1532"/>
              <a:gd name="T94" fmla="*/ 2147483647 w 1531"/>
              <a:gd name="T95" fmla="*/ 2147483647 h 1532"/>
              <a:gd name="T96" fmla="*/ 2147483647 w 1531"/>
              <a:gd name="T97" fmla="*/ 2147483647 h 1532"/>
              <a:gd name="T98" fmla="*/ 2147483647 w 1531"/>
              <a:gd name="T99" fmla="*/ 2147483647 h 1532"/>
              <a:gd name="T100" fmla="*/ 2147483647 w 1531"/>
              <a:gd name="T101" fmla="*/ 2147483647 h 1532"/>
              <a:gd name="T102" fmla="*/ 2147483647 w 1531"/>
              <a:gd name="T103" fmla="*/ 2147483647 h 1532"/>
              <a:gd name="T104" fmla="*/ 2147483647 w 1531"/>
              <a:gd name="T105" fmla="*/ 2147483647 h 1532"/>
              <a:gd name="T106" fmla="*/ 2147483647 w 1531"/>
              <a:gd name="T107" fmla="*/ 2147483647 h 1532"/>
              <a:gd name="T108" fmla="*/ 2147483647 w 1531"/>
              <a:gd name="T109" fmla="*/ 2147483647 h 1532"/>
              <a:gd name="T110" fmla="*/ 2147483647 w 1531"/>
              <a:gd name="T111" fmla="*/ 2147483647 h 153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531"/>
              <a:gd name="T169" fmla="*/ 0 h 1532"/>
              <a:gd name="T170" fmla="*/ 1531 w 1531"/>
              <a:gd name="T171" fmla="*/ 1532 h 153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531" h="1532">
                <a:moveTo>
                  <a:pt x="1327" y="1287"/>
                </a:moveTo>
                <a:lnTo>
                  <a:pt x="1299" y="1315"/>
                </a:lnTo>
                <a:lnTo>
                  <a:pt x="1271" y="1340"/>
                </a:lnTo>
                <a:lnTo>
                  <a:pt x="1241" y="1366"/>
                </a:lnTo>
                <a:lnTo>
                  <a:pt x="1209" y="1390"/>
                </a:lnTo>
                <a:lnTo>
                  <a:pt x="1177" y="1411"/>
                </a:lnTo>
                <a:lnTo>
                  <a:pt x="1142" y="1433"/>
                </a:lnTo>
                <a:lnTo>
                  <a:pt x="1108" y="1450"/>
                </a:lnTo>
                <a:lnTo>
                  <a:pt x="1072" y="1467"/>
                </a:lnTo>
                <a:lnTo>
                  <a:pt x="1035" y="1482"/>
                </a:lnTo>
                <a:lnTo>
                  <a:pt x="998" y="1495"/>
                </a:lnTo>
                <a:lnTo>
                  <a:pt x="960" y="1506"/>
                </a:lnTo>
                <a:lnTo>
                  <a:pt x="923" y="1514"/>
                </a:lnTo>
                <a:lnTo>
                  <a:pt x="885" y="1521"/>
                </a:lnTo>
                <a:lnTo>
                  <a:pt x="844" y="1527"/>
                </a:lnTo>
                <a:lnTo>
                  <a:pt x="805" y="1529"/>
                </a:lnTo>
                <a:lnTo>
                  <a:pt x="764" y="1532"/>
                </a:lnTo>
                <a:lnTo>
                  <a:pt x="726" y="1529"/>
                </a:lnTo>
                <a:lnTo>
                  <a:pt x="687" y="1527"/>
                </a:lnTo>
                <a:lnTo>
                  <a:pt x="648" y="1523"/>
                </a:lnTo>
                <a:lnTo>
                  <a:pt x="612" y="1514"/>
                </a:lnTo>
                <a:lnTo>
                  <a:pt x="575" y="1506"/>
                </a:lnTo>
                <a:lnTo>
                  <a:pt x="539" y="1497"/>
                </a:lnTo>
                <a:lnTo>
                  <a:pt x="502" y="1484"/>
                </a:lnTo>
                <a:lnTo>
                  <a:pt x="468" y="1471"/>
                </a:lnTo>
                <a:lnTo>
                  <a:pt x="434" y="1454"/>
                </a:lnTo>
                <a:lnTo>
                  <a:pt x="401" y="1439"/>
                </a:lnTo>
                <a:lnTo>
                  <a:pt x="369" y="1420"/>
                </a:lnTo>
                <a:lnTo>
                  <a:pt x="339" y="1401"/>
                </a:lnTo>
                <a:lnTo>
                  <a:pt x="309" y="1379"/>
                </a:lnTo>
                <a:lnTo>
                  <a:pt x="279" y="1355"/>
                </a:lnTo>
                <a:lnTo>
                  <a:pt x="251" y="1332"/>
                </a:lnTo>
                <a:lnTo>
                  <a:pt x="225" y="1306"/>
                </a:lnTo>
                <a:lnTo>
                  <a:pt x="199" y="1280"/>
                </a:lnTo>
                <a:lnTo>
                  <a:pt x="176" y="1252"/>
                </a:lnTo>
                <a:lnTo>
                  <a:pt x="152" y="1222"/>
                </a:lnTo>
                <a:lnTo>
                  <a:pt x="131" y="1192"/>
                </a:lnTo>
                <a:lnTo>
                  <a:pt x="111" y="1162"/>
                </a:lnTo>
                <a:lnTo>
                  <a:pt x="92" y="1130"/>
                </a:lnTo>
                <a:lnTo>
                  <a:pt x="77" y="1098"/>
                </a:lnTo>
                <a:lnTo>
                  <a:pt x="60" y="1063"/>
                </a:lnTo>
                <a:lnTo>
                  <a:pt x="47" y="1029"/>
                </a:lnTo>
                <a:lnTo>
                  <a:pt x="34" y="992"/>
                </a:lnTo>
                <a:lnTo>
                  <a:pt x="25" y="956"/>
                </a:lnTo>
                <a:lnTo>
                  <a:pt x="17" y="919"/>
                </a:lnTo>
                <a:lnTo>
                  <a:pt x="8" y="883"/>
                </a:lnTo>
                <a:lnTo>
                  <a:pt x="4" y="844"/>
                </a:lnTo>
                <a:lnTo>
                  <a:pt x="2" y="805"/>
                </a:lnTo>
                <a:lnTo>
                  <a:pt x="0" y="767"/>
                </a:lnTo>
                <a:lnTo>
                  <a:pt x="2" y="726"/>
                </a:lnTo>
                <a:lnTo>
                  <a:pt x="4" y="687"/>
                </a:lnTo>
                <a:lnTo>
                  <a:pt x="8" y="649"/>
                </a:lnTo>
                <a:lnTo>
                  <a:pt x="17" y="612"/>
                </a:lnTo>
                <a:lnTo>
                  <a:pt x="25" y="576"/>
                </a:lnTo>
                <a:lnTo>
                  <a:pt x="34" y="539"/>
                </a:lnTo>
                <a:lnTo>
                  <a:pt x="47" y="503"/>
                </a:lnTo>
                <a:lnTo>
                  <a:pt x="60" y="468"/>
                </a:lnTo>
                <a:lnTo>
                  <a:pt x="77" y="434"/>
                </a:lnTo>
                <a:lnTo>
                  <a:pt x="92" y="402"/>
                </a:lnTo>
                <a:lnTo>
                  <a:pt x="111" y="369"/>
                </a:lnTo>
                <a:lnTo>
                  <a:pt x="131" y="339"/>
                </a:lnTo>
                <a:lnTo>
                  <a:pt x="152" y="309"/>
                </a:lnTo>
                <a:lnTo>
                  <a:pt x="176" y="279"/>
                </a:lnTo>
                <a:lnTo>
                  <a:pt x="199" y="251"/>
                </a:lnTo>
                <a:lnTo>
                  <a:pt x="225" y="225"/>
                </a:lnTo>
                <a:lnTo>
                  <a:pt x="251" y="200"/>
                </a:lnTo>
                <a:lnTo>
                  <a:pt x="279" y="176"/>
                </a:lnTo>
                <a:lnTo>
                  <a:pt x="309" y="152"/>
                </a:lnTo>
                <a:lnTo>
                  <a:pt x="339" y="131"/>
                </a:lnTo>
                <a:lnTo>
                  <a:pt x="369" y="111"/>
                </a:lnTo>
                <a:lnTo>
                  <a:pt x="401" y="94"/>
                </a:lnTo>
                <a:lnTo>
                  <a:pt x="434" y="77"/>
                </a:lnTo>
                <a:lnTo>
                  <a:pt x="468" y="62"/>
                </a:lnTo>
                <a:lnTo>
                  <a:pt x="502" y="47"/>
                </a:lnTo>
                <a:lnTo>
                  <a:pt x="539" y="36"/>
                </a:lnTo>
                <a:lnTo>
                  <a:pt x="575" y="26"/>
                </a:lnTo>
                <a:lnTo>
                  <a:pt x="612" y="17"/>
                </a:lnTo>
                <a:lnTo>
                  <a:pt x="648" y="11"/>
                </a:lnTo>
                <a:lnTo>
                  <a:pt x="687" y="4"/>
                </a:lnTo>
                <a:lnTo>
                  <a:pt x="726" y="2"/>
                </a:lnTo>
                <a:lnTo>
                  <a:pt x="764" y="0"/>
                </a:lnTo>
                <a:lnTo>
                  <a:pt x="805" y="2"/>
                </a:lnTo>
                <a:lnTo>
                  <a:pt x="844" y="4"/>
                </a:lnTo>
                <a:lnTo>
                  <a:pt x="882" y="11"/>
                </a:lnTo>
                <a:lnTo>
                  <a:pt x="919" y="17"/>
                </a:lnTo>
                <a:lnTo>
                  <a:pt x="956" y="26"/>
                </a:lnTo>
                <a:lnTo>
                  <a:pt x="992" y="36"/>
                </a:lnTo>
                <a:lnTo>
                  <a:pt x="1029" y="47"/>
                </a:lnTo>
                <a:lnTo>
                  <a:pt x="1063" y="62"/>
                </a:lnTo>
                <a:lnTo>
                  <a:pt x="1097" y="77"/>
                </a:lnTo>
                <a:lnTo>
                  <a:pt x="1130" y="94"/>
                </a:lnTo>
                <a:lnTo>
                  <a:pt x="1162" y="111"/>
                </a:lnTo>
                <a:lnTo>
                  <a:pt x="1192" y="131"/>
                </a:lnTo>
                <a:lnTo>
                  <a:pt x="1222" y="152"/>
                </a:lnTo>
                <a:lnTo>
                  <a:pt x="1252" y="176"/>
                </a:lnTo>
                <a:lnTo>
                  <a:pt x="1280" y="200"/>
                </a:lnTo>
                <a:lnTo>
                  <a:pt x="1306" y="225"/>
                </a:lnTo>
                <a:lnTo>
                  <a:pt x="1331" y="251"/>
                </a:lnTo>
                <a:lnTo>
                  <a:pt x="1355" y="279"/>
                </a:lnTo>
                <a:lnTo>
                  <a:pt x="1379" y="309"/>
                </a:lnTo>
                <a:lnTo>
                  <a:pt x="1400" y="339"/>
                </a:lnTo>
                <a:lnTo>
                  <a:pt x="1420" y="369"/>
                </a:lnTo>
                <a:lnTo>
                  <a:pt x="1437" y="402"/>
                </a:lnTo>
                <a:lnTo>
                  <a:pt x="1454" y="434"/>
                </a:lnTo>
                <a:lnTo>
                  <a:pt x="1471" y="468"/>
                </a:lnTo>
                <a:lnTo>
                  <a:pt x="1484" y="503"/>
                </a:lnTo>
                <a:lnTo>
                  <a:pt x="1497" y="539"/>
                </a:lnTo>
                <a:lnTo>
                  <a:pt x="1505" y="576"/>
                </a:lnTo>
                <a:lnTo>
                  <a:pt x="1514" y="612"/>
                </a:lnTo>
                <a:lnTo>
                  <a:pt x="1520" y="649"/>
                </a:lnTo>
                <a:lnTo>
                  <a:pt x="1527" y="687"/>
                </a:lnTo>
                <a:lnTo>
                  <a:pt x="1529" y="726"/>
                </a:lnTo>
                <a:lnTo>
                  <a:pt x="1531" y="767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8" name="Freeform 14"/>
          <p:cNvSpPr>
            <a:spLocks/>
          </p:cNvSpPr>
          <p:nvPr/>
        </p:nvSpPr>
        <p:spPr bwMode="auto">
          <a:xfrm>
            <a:off x="4848225" y="3255963"/>
            <a:ext cx="2151063" cy="2155825"/>
          </a:xfrm>
          <a:custGeom>
            <a:avLst/>
            <a:gdLst>
              <a:gd name="T0" fmla="*/ 2147483647 w 1355"/>
              <a:gd name="T1" fmla="*/ 2147483647 h 1358"/>
              <a:gd name="T2" fmla="*/ 2147483647 w 1355"/>
              <a:gd name="T3" fmla="*/ 2147483647 h 1358"/>
              <a:gd name="T4" fmla="*/ 2147483647 w 1355"/>
              <a:gd name="T5" fmla="*/ 2147483647 h 1358"/>
              <a:gd name="T6" fmla="*/ 2147483647 w 1355"/>
              <a:gd name="T7" fmla="*/ 2147483647 h 1358"/>
              <a:gd name="T8" fmla="*/ 2147483647 w 1355"/>
              <a:gd name="T9" fmla="*/ 2147483647 h 1358"/>
              <a:gd name="T10" fmla="*/ 2147483647 w 1355"/>
              <a:gd name="T11" fmla="*/ 2147483647 h 1358"/>
              <a:gd name="T12" fmla="*/ 2147483647 w 1355"/>
              <a:gd name="T13" fmla="*/ 2147483647 h 1358"/>
              <a:gd name="T14" fmla="*/ 2147483647 w 1355"/>
              <a:gd name="T15" fmla="*/ 2147483647 h 1358"/>
              <a:gd name="T16" fmla="*/ 2147483647 w 1355"/>
              <a:gd name="T17" fmla="*/ 2147483647 h 1358"/>
              <a:gd name="T18" fmla="*/ 2147483647 w 1355"/>
              <a:gd name="T19" fmla="*/ 2147483647 h 1358"/>
              <a:gd name="T20" fmla="*/ 2147483647 w 1355"/>
              <a:gd name="T21" fmla="*/ 2147483647 h 1358"/>
              <a:gd name="T22" fmla="*/ 2147483647 w 1355"/>
              <a:gd name="T23" fmla="*/ 2147483647 h 1358"/>
              <a:gd name="T24" fmla="*/ 2147483647 w 1355"/>
              <a:gd name="T25" fmla="*/ 2147483647 h 1358"/>
              <a:gd name="T26" fmla="*/ 2147483647 w 1355"/>
              <a:gd name="T27" fmla="*/ 2147483647 h 1358"/>
              <a:gd name="T28" fmla="*/ 2147483647 w 1355"/>
              <a:gd name="T29" fmla="*/ 2147483647 h 1358"/>
              <a:gd name="T30" fmla="*/ 0 w 1355"/>
              <a:gd name="T31" fmla="*/ 2147483647 h 1358"/>
              <a:gd name="T32" fmla="*/ 0 w 1355"/>
              <a:gd name="T33" fmla="*/ 2147483647 h 1358"/>
              <a:gd name="T34" fmla="*/ 2147483647 w 1355"/>
              <a:gd name="T35" fmla="*/ 2147483647 h 1358"/>
              <a:gd name="T36" fmla="*/ 2147483647 w 1355"/>
              <a:gd name="T37" fmla="*/ 2147483647 h 1358"/>
              <a:gd name="T38" fmla="*/ 2147483647 w 1355"/>
              <a:gd name="T39" fmla="*/ 2147483647 h 1358"/>
              <a:gd name="T40" fmla="*/ 2147483647 w 1355"/>
              <a:gd name="T41" fmla="*/ 2147483647 h 1358"/>
              <a:gd name="T42" fmla="*/ 2147483647 w 1355"/>
              <a:gd name="T43" fmla="*/ 2147483647 h 1358"/>
              <a:gd name="T44" fmla="*/ 2147483647 w 1355"/>
              <a:gd name="T45" fmla="*/ 2147483647 h 1358"/>
              <a:gd name="T46" fmla="*/ 2147483647 w 1355"/>
              <a:gd name="T47" fmla="*/ 2147483647 h 1358"/>
              <a:gd name="T48" fmla="*/ 2147483647 w 1355"/>
              <a:gd name="T49" fmla="*/ 2147483647 h 1358"/>
              <a:gd name="T50" fmla="*/ 2147483647 w 1355"/>
              <a:gd name="T51" fmla="*/ 2147483647 h 1358"/>
              <a:gd name="T52" fmla="*/ 2147483647 w 1355"/>
              <a:gd name="T53" fmla="*/ 2147483647 h 1358"/>
              <a:gd name="T54" fmla="*/ 2147483647 w 1355"/>
              <a:gd name="T55" fmla="*/ 2147483647 h 1358"/>
              <a:gd name="T56" fmla="*/ 2147483647 w 1355"/>
              <a:gd name="T57" fmla="*/ 2147483647 h 1358"/>
              <a:gd name="T58" fmla="*/ 2147483647 w 1355"/>
              <a:gd name="T59" fmla="*/ 2147483647 h 1358"/>
              <a:gd name="T60" fmla="*/ 2147483647 w 1355"/>
              <a:gd name="T61" fmla="*/ 2147483647 h 1358"/>
              <a:gd name="T62" fmla="*/ 2147483647 w 1355"/>
              <a:gd name="T63" fmla="*/ 2147483647 h 1358"/>
              <a:gd name="T64" fmla="*/ 2147483647 w 1355"/>
              <a:gd name="T65" fmla="*/ 2147483647 h 1358"/>
              <a:gd name="T66" fmla="*/ 2147483647 w 1355"/>
              <a:gd name="T67" fmla="*/ 2147483647 h 1358"/>
              <a:gd name="T68" fmla="*/ 2147483647 w 1355"/>
              <a:gd name="T69" fmla="*/ 2147483647 h 1358"/>
              <a:gd name="T70" fmla="*/ 2147483647 w 1355"/>
              <a:gd name="T71" fmla="*/ 2147483647 h 1358"/>
              <a:gd name="T72" fmla="*/ 2147483647 w 1355"/>
              <a:gd name="T73" fmla="*/ 2147483647 h 1358"/>
              <a:gd name="T74" fmla="*/ 2147483647 w 1355"/>
              <a:gd name="T75" fmla="*/ 2147483647 h 1358"/>
              <a:gd name="T76" fmla="*/ 2147483647 w 1355"/>
              <a:gd name="T77" fmla="*/ 2147483647 h 1358"/>
              <a:gd name="T78" fmla="*/ 2147483647 w 1355"/>
              <a:gd name="T79" fmla="*/ 2147483647 h 1358"/>
              <a:gd name="T80" fmla="*/ 2147483647 w 1355"/>
              <a:gd name="T81" fmla="*/ 2147483647 h 1358"/>
              <a:gd name="T82" fmla="*/ 2147483647 w 1355"/>
              <a:gd name="T83" fmla="*/ 2147483647 h 1358"/>
              <a:gd name="T84" fmla="*/ 2147483647 w 1355"/>
              <a:gd name="T85" fmla="*/ 2147483647 h 1358"/>
              <a:gd name="T86" fmla="*/ 2147483647 w 1355"/>
              <a:gd name="T87" fmla="*/ 2147483647 h 1358"/>
              <a:gd name="T88" fmla="*/ 2147483647 w 1355"/>
              <a:gd name="T89" fmla="*/ 2147483647 h 1358"/>
              <a:gd name="T90" fmla="*/ 2147483647 w 1355"/>
              <a:gd name="T91" fmla="*/ 2147483647 h 1358"/>
              <a:gd name="T92" fmla="*/ 2147483647 w 1355"/>
              <a:gd name="T93" fmla="*/ 2147483647 h 1358"/>
              <a:gd name="T94" fmla="*/ 2147483647 w 1355"/>
              <a:gd name="T95" fmla="*/ 2147483647 h 135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355"/>
              <a:gd name="T145" fmla="*/ 0 h 1358"/>
              <a:gd name="T146" fmla="*/ 1355 w 1355"/>
              <a:gd name="T147" fmla="*/ 1358 h 1358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355" h="1358">
                <a:moveTo>
                  <a:pt x="676" y="1358"/>
                </a:moveTo>
                <a:lnTo>
                  <a:pt x="642" y="1358"/>
                </a:lnTo>
                <a:lnTo>
                  <a:pt x="608" y="1354"/>
                </a:lnTo>
                <a:lnTo>
                  <a:pt x="573" y="1349"/>
                </a:lnTo>
                <a:lnTo>
                  <a:pt x="541" y="1345"/>
                </a:lnTo>
                <a:lnTo>
                  <a:pt x="509" y="1337"/>
                </a:lnTo>
                <a:lnTo>
                  <a:pt x="477" y="1328"/>
                </a:lnTo>
                <a:lnTo>
                  <a:pt x="444" y="1317"/>
                </a:lnTo>
                <a:lnTo>
                  <a:pt x="414" y="1304"/>
                </a:lnTo>
                <a:lnTo>
                  <a:pt x="384" y="1291"/>
                </a:lnTo>
                <a:lnTo>
                  <a:pt x="354" y="1276"/>
                </a:lnTo>
                <a:lnTo>
                  <a:pt x="326" y="1259"/>
                </a:lnTo>
                <a:lnTo>
                  <a:pt x="298" y="1242"/>
                </a:lnTo>
                <a:lnTo>
                  <a:pt x="272" y="1223"/>
                </a:lnTo>
                <a:lnTo>
                  <a:pt x="247" y="1203"/>
                </a:lnTo>
                <a:lnTo>
                  <a:pt x="221" y="1182"/>
                </a:lnTo>
                <a:lnTo>
                  <a:pt x="197" y="1158"/>
                </a:lnTo>
                <a:lnTo>
                  <a:pt x="176" y="1135"/>
                </a:lnTo>
                <a:lnTo>
                  <a:pt x="154" y="1111"/>
                </a:lnTo>
                <a:lnTo>
                  <a:pt x="133" y="1085"/>
                </a:lnTo>
                <a:lnTo>
                  <a:pt x="116" y="1059"/>
                </a:lnTo>
                <a:lnTo>
                  <a:pt x="96" y="1031"/>
                </a:lnTo>
                <a:lnTo>
                  <a:pt x="81" y="1003"/>
                </a:lnTo>
                <a:lnTo>
                  <a:pt x="66" y="973"/>
                </a:lnTo>
                <a:lnTo>
                  <a:pt x="51" y="943"/>
                </a:lnTo>
                <a:lnTo>
                  <a:pt x="40" y="913"/>
                </a:lnTo>
                <a:lnTo>
                  <a:pt x="30" y="881"/>
                </a:lnTo>
                <a:lnTo>
                  <a:pt x="21" y="849"/>
                </a:lnTo>
                <a:lnTo>
                  <a:pt x="13" y="817"/>
                </a:lnTo>
                <a:lnTo>
                  <a:pt x="6" y="782"/>
                </a:lnTo>
                <a:lnTo>
                  <a:pt x="2" y="748"/>
                </a:lnTo>
                <a:lnTo>
                  <a:pt x="0" y="713"/>
                </a:lnTo>
                <a:lnTo>
                  <a:pt x="0" y="679"/>
                </a:lnTo>
                <a:lnTo>
                  <a:pt x="0" y="645"/>
                </a:lnTo>
                <a:lnTo>
                  <a:pt x="2" y="610"/>
                </a:lnTo>
                <a:lnTo>
                  <a:pt x="6" y="576"/>
                </a:lnTo>
                <a:lnTo>
                  <a:pt x="13" y="544"/>
                </a:lnTo>
                <a:lnTo>
                  <a:pt x="21" y="509"/>
                </a:lnTo>
                <a:lnTo>
                  <a:pt x="30" y="477"/>
                </a:lnTo>
                <a:lnTo>
                  <a:pt x="40" y="447"/>
                </a:lnTo>
                <a:lnTo>
                  <a:pt x="51" y="415"/>
                </a:lnTo>
                <a:lnTo>
                  <a:pt x="66" y="385"/>
                </a:lnTo>
                <a:lnTo>
                  <a:pt x="81" y="357"/>
                </a:lnTo>
                <a:lnTo>
                  <a:pt x="96" y="329"/>
                </a:lnTo>
                <a:lnTo>
                  <a:pt x="116" y="301"/>
                </a:lnTo>
                <a:lnTo>
                  <a:pt x="133" y="273"/>
                </a:lnTo>
                <a:lnTo>
                  <a:pt x="154" y="247"/>
                </a:lnTo>
                <a:lnTo>
                  <a:pt x="176" y="224"/>
                </a:lnTo>
                <a:lnTo>
                  <a:pt x="197" y="200"/>
                </a:lnTo>
                <a:lnTo>
                  <a:pt x="221" y="178"/>
                </a:lnTo>
                <a:lnTo>
                  <a:pt x="247" y="157"/>
                </a:lnTo>
                <a:lnTo>
                  <a:pt x="272" y="136"/>
                </a:lnTo>
                <a:lnTo>
                  <a:pt x="298" y="116"/>
                </a:lnTo>
                <a:lnTo>
                  <a:pt x="326" y="99"/>
                </a:lnTo>
                <a:lnTo>
                  <a:pt x="354" y="84"/>
                </a:lnTo>
                <a:lnTo>
                  <a:pt x="384" y="69"/>
                </a:lnTo>
                <a:lnTo>
                  <a:pt x="414" y="54"/>
                </a:lnTo>
                <a:lnTo>
                  <a:pt x="444" y="43"/>
                </a:lnTo>
                <a:lnTo>
                  <a:pt x="477" y="32"/>
                </a:lnTo>
                <a:lnTo>
                  <a:pt x="509" y="22"/>
                </a:lnTo>
                <a:lnTo>
                  <a:pt x="541" y="15"/>
                </a:lnTo>
                <a:lnTo>
                  <a:pt x="573" y="9"/>
                </a:lnTo>
                <a:lnTo>
                  <a:pt x="608" y="4"/>
                </a:lnTo>
                <a:lnTo>
                  <a:pt x="642" y="2"/>
                </a:lnTo>
                <a:lnTo>
                  <a:pt x="676" y="0"/>
                </a:lnTo>
                <a:lnTo>
                  <a:pt x="713" y="2"/>
                </a:lnTo>
                <a:lnTo>
                  <a:pt x="747" y="4"/>
                </a:lnTo>
                <a:lnTo>
                  <a:pt x="779" y="9"/>
                </a:lnTo>
                <a:lnTo>
                  <a:pt x="814" y="15"/>
                </a:lnTo>
                <a:lnTo>
                  <a:pt x="846" y="22"/>
                </a:lnTo>
                <a:lnTo>
                  <a:pt x="878" y="32"/>
                </a:lnTo>
                <a:lnTo>
                  <a:pt x="910" y="43"/>
                </a:lnTo>
                <a:lnTo>
                  <a:pt x="941" y="54"/>
                </a:lnTo>
                <a:lnTo>
                  <a:pt x="971" y="69"/>
                </a:lnTo>
                <a:lnTo>
                  <a:pt x="1001" y="84"/>
                </a:lnTo>
                <a:lnTo>
                  <a:pt x="1029" y="99"/>
                </a:lnTo>
                <a:lnTo>
                  <a:pt x="1057" y="116"/>
                </a:lnTo>
                <a:lnTo>
                  <a:pt x="1082" y="136"/>
                </a:lnTo>
                <a:lnTo>
                  <a:pt x="1108" y="157"/>
                </a:lnTo>
                <a:lnTo>
                  <a:pt x="1134" y="178"/>
                </a:lnTo>
                <a:lnTo>
                  <a:pt x="1158" y="200"/>
                </a:lnTo>
                <a:lnTo>
                  <a:pt x="1179" y="224"/>
                </a:lnTo>
                <a:lnTo>
                  <a:pt x="1200" y="247"/>
                </a:lnTo>
                <a:lnTo>
                  <a:pt x="1222" y="273"/>
                </a:lnTo>
                <a:lnTo>
                  <a:pt x="1239" y="301"/>
                </a:lnTo>
                <a:lnTo>
                  <a:pt x="1258" y="329"/>
                </a:lnTo>
                <a:lnTo>
                  <a:pt x="1274" y="357"/>
                </a:lnTo>
                <a:lnTo>
                  <a:pt x="1289" y="385"/>
                </a:lnTo>
                <a:lnTo>
                  <a:pt x="1304" y="415"/>
                </a:lnTo>
                <a:lnTo>
                  <a:pt x="1314" y="447"/>
                </a:lnTo>
                <a:lnTo>
                  <a:pt x="1325" y="477"/>
                </a:lnTo>
                <a:lnTo>
                  <a:pt x="1334" y="509"/>
                </a:lnTo>
                <a:lnTo>
                  <a:pt x="1342" y="544"/>
                </a:lnTo>
                <a:lnTo>
                  <a:pt x="1349" y="576"/>
                </a:lnTo>
                <a:lnTo>
                  <a:pt x="1353" y="610"/>
                </a:lnTo>
                <a:lnTo>
                  <a:pt x="1355" y="645"/>
                </a:lnTo>
                <a:lnTo>
                  <a:pt x="1355" y="679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79" name="Freeform 15"/>
          <p:cNvSpPr>
            <a:spLocks/>
          </p:cNvSpPr>
          <p:nvPr/>
        </p:nvSpPr>
        <p:spPr bwMode="auto">
          <a:xfrm>
            <a:off x="6604000" y="3692525"/>
            <a:ext cx="258763" cy="652463"/>
          </a:xfrm>
          <a:custGeom>
            <a:avLst/>
            <a:gdLst>
              <a:gd name="T0" fmla="*/ 0 w 163"/>
              <a:gd name="T1" fmla="*/ 0 h 411"/>
              <a:gd name="T2" fmla="*/ 2147483647 w 163"/>
              <a:gd name="T3" fmla="*/ 2147483647 h 411"/>
              <a:gd name="T4" fmla="*/ 2147483647 w 163"/>
              <a:gd name="T5" fmla="*/ 2147483647 h 411"/>
              <a:gd name="T6" fmla="*/ 2147483647 w 163"/>
              <a:gd name="T7" fmla="*/ 2147483647 h 411"/>
              <a:gd name="T8" fmla="*/ 2147483647 w 163"/>
              <a:gd name="T9" fmla="*/ 2147483647 h 411"/>
              <a:gd name="T10" fmla="*/ 2147483647 w 163"/>
              <a:gd name="T11" fmla="*/ 2147483647 h 411"/>
              <a:gd name="T12" fmla="*/ 2147483647 w 163"/>
              <a:gd name="T13" fmla="*/ 2147483647 h 411"/>
              <a:gd name="T14" fmla="*/ 2147483647 w 163"/>
              <a:gd name="T15" fmla="*/ 2147483647 h 411"/>
              <a:gd name="T16" fmla="*/ 2147483647 w 163"/>
              <a:gd name="T17" fmla="*/ 2147483647 h 411"/>
              <a:gd name="T18" fmla="*/ 2147483647 w 163"/>
              <a:gd name="T19" fmla="*/ 2147483647 h 411"/>
              <a:gd name="T20" fmla="*/ 2147483647 w 163"/>
              <a:gd name="T21" fmla="*/ 2147483647 h 411"/>
              <a:gd name="T22" fmla="*/ 2147483647 w 163"/>
              <a:gd name="T23" fmla="*/ 2147483647 h 411"/>
              <a:gd name="T24" fmla="*/ 2147483647 w 163"/>
              <a:gd name="T25" fmla="*/ 2147483647 h 411"/>
              <a:gd name="T26" fmla="*/ 2147483647 w 163"/>
              <a:gd name="T27" fmla="*/ 2147483647 h 411"/>
              <a:gd name="T28" fmla="*/ 2147483647 w 163"/>
              <a:gd name="T29" fmla="*/ 2147483647 h 411"/>
              <a:gd name="T30" fmla="*/ 2147483647 w 163"/>
              <a:gd name="T31" fmla="*/ 2147483647 h 411"/>
              <a:gd name="T32" fmla="*/ 2147483647 w 163"/>
              <a:gd name="T33" fmla="*/ 2147483647 h 41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63"/>
              <a:gd name="T52" fmla="*/ 0 h 411"/>
              <a:gd name="T53" fmla="*/ 163 w 163"/>
              <a:gd name="T54" fmla="*/ 411 h 411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63" h="411">
                <a:moveTo>
                  <a:pt x="0" y="0"/>
                </a:moveTo>
                <a:lnTo>
                  <a:pt x="19" y="22"/>
                </a:lnTo>
                <a:lnTo>
                  <a:pt x="36" y="43"/>
                </a:lnTo>
                <a:lnTo>
                  <a:pt x="54" y="67"/>
                </a:lnTo>
                <a:lnTo>
                  <a:pt x="69" y="88"/>
                </a:lnTo>
                <a:lnTo>
                  <a:pt x="84" y="114"/>
                </a:lnTo>
                <a:lnTo>
                  <a:pt x="97" y="138"/>
                </a:lnTo>
                <a:lnTo>
                  <a:pt x="110" y="163"/>
                </a:lnTo>
                <a:lnTo>
                  <a:pt x="120" y="189"/>
                </a:lnTo>
                <a:lnTo>
                  <a:pt x="131" y="215"/>
                </a:lnTo>
                <a:lnTo>
                  <a:pt x="140" y="243"/>
                </a:lnTo>
                <a:lnTo>
                  <a:pt x="146" y="269"/>
                </a:lnTo>
                <a:lnTo>
                  <a:pt x="152" y="297"/>
                </a:lnTo>
                <a:lnTo>
                  <a:pt x="157" y="325"/>
                </a:lnTo>
                <a:lnTo>
                  <a:pt x="161" y="353"/>
                </a:lnTo>
                <a:lnTo>
                  <a:pt x="163" y="383"/>
                </a:lnTo>
                <a:lnTo>
                  <a:pt x="163" y="411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80" name="Freeform 16"/>
          <p:cNvSpPr>
            <a:spLocks/>
          </p:cNvSpPr>
          <p:nvPr/>
        </p:nvSpPr>
        <p:spPr bwMode="auto">
          <a:xfrm>
            <a:off x="5911850" y="3549650"/>
            <a:ext cx="814388" cy="804863"/>
          </a:xfrm>
          <a:custGeom>
            <a:avLst/>
            <a:gdLst>
              <a:gd name="T0" fmla="*/ 0 w 513"/>
              <a:gd name="T1" fmla="*/ 0 h 507"/>
              <a:gd name="T2" fmla="*/ 2147483647 w 513"/>
              <a:gd name="T3" fmla="*/ 0 h 507"/>
              <a:gd name="T4" fmla="*/ 2147483647 w 513"/>
              <a:gd name="T5" fmla="*/ 0 h 507"/>
              <a:gd name="T6" fmla="*/ 2147483647 w 513"/>
              <a:gd name="T7" fmla="*/ 0 h 507"/>
              <a:gd name="T8" fmla="*/ 2147483647 w 513"/>
              <a:gd name="T9" fmla="*/ 2147483647 h 507"/>
              <a:gd name="T10" fmla="*/ 2147483647 w 513"/>
              <a:gd name="T11" fmla="*/ 2147483647 h 507"/>
              <a:gd name="T12" fmla="*/ 2147483647 w 513"/>
              <a:gd name="T13" fmla="*/ 2147483647 h 507"/>
              <a:gd name="T14" fmla="*/ 2147483647 w 513"/>
              <a:gd name="T15" fmla="*/ 2147483647 h 507"/>
              <a:gd name="T16" fmla="*/ 2147483647 w 513"/>
              <a:gd name="T17" fmla="*/ 2147483647 h 507"/>
              <a:gd name="T18" fmla="*/ 2147483647 w 513"/>
              <a:gd name="T19" fmla="*/ 2147483647 h 507"/>
              <a:gd name="T20" fmla="*/ 2147483647 w 513"/>
              <a:gd name="T21" fmla="*/ 2147483647 h 507"/>
              <a:gd name="T22" fmla="*/ 2147483647 w 513"/>
              <a:gd name="T23" fmla="*/ 2147483647 h 507"/>
              <a:gd name="T24" fmla="*/ 2147483647 w 513"/>
              <a:gd name="T25" fmla="*/ 2147483647 h 507"/>
              <a:gd name="T26" fmla="*/ 2147483647 w 513"/>
              <a:gd name="T27" fmla="*/ 2147483647 h 507"/>
              <a:gd name="T28" fmla="*/ 2147483647 w 513"/>
              <a:gd name="T29" fmla="*/ 2147483647 h 507"/>
              <a:gd name="T30" fmla="*/ 2147483647 w 513"/>
              <a:gd name="T31" fmla="*/ 2147483647 h 507"/>
              <a:gd name="T32" fmla="*/ 2147483647 w 513"/>
              <a:gd name="T33" fmla="*/ 2147483647 h 507"/>
              <a:gd name="T34" fmla="*/ 2147483647 w 513"/>
              <a:gd name="T35" fmla="*/ 2147483647 h 507"/>
              <a:gd name="T36" fmla="*/ 2147483647 w 513"/>
              <a:gd name="T37" fmla="*/ 2147483647 h 507"/>
              <a:gd name="T38" fmla="*/ 2147483647 w 513"/>
              <a:gd name="T39" fmla="*/ 2147483647 h 507"/>
              <a:gd name="T40" fmla="*/ 2147483647 w 513"/>
              <a:gd name="T41" fmla="*/ 2147483647 h 507"/>
              <a:gd name="T42" fmla="*/ 2147483647 w 513"/>
              <a:gd name="T43" fmla="*/ 2147483647 h 507"/>
              <a:gd name="T44" fmla="*/ 2147483647 w 513"/>
              <a:gd name="T45" fmla="*/ 2147483647 h 507"/>
              <a:gd name="T46" fmla="*/ 2147483647 w 513"/>
              <a:gd name="T47" fmla="*/ 2147483647 h 507"/>
              <a:gd name="T48" fmla="*/ 2147483647 w 513"/>
              <a:gd name="T49" fmla="*/ 2147483647 h 507"/>
              <a:gd name="T50" fmla="*/ 2147483647 w 513"/>
              <a:gd name="T51" fmla="*/ 2147483647 h 507"/>
              <a:gd name="T52" fmla="*/ 2147483647 w 513"/>
              <a:gd name="T53" fmla="*/ 2147483647 h 507"/>
              <a:gd name="T54" fmla="*/ 2147483647 w 513"/>
              <a:gd name="T55" fmla="*/ 2147483647 h 507"/>
              <a:gd name="T56" fmla="*/ 2147483647 w 513"/>
              <a:gd name="T57" fmla="*/ 2147483647 h 507"/>
              <a:gd name="T58" fmla="*/ 2147483647 w 513"/>
              <a:gd name="T59" fmla="*/ 2147483647 h 507"/>
              <a:gd name="T60" fmla="*/ 2147483647 w 513"/>
              <a:gd name="T61" fmla="*/ 2147483647 h 507"/>
              <a:gd name="T62" fmla="*/ 2147483647 w 513"/>
              <a:gd name="T63" fmla="*/ 2147483647 h 507"/>
              <a:gd name="T64" fmla="*/ 2147483647 w 513"/>
              <a:gd name="T65" fmla="*/ 2147483647 h 507"/>
              <a:gd name="T66" fmla="*/ 2147483647 w 513"/>
              <a:gd name="T67" fmla="*/ 2147483647 h 507"/>
              <a:gd name="T68" fmla="*/ 2147483647 w 513"/>
              <a:gd name="T69" fmla="*/ 2147483647 h 507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513"/>
              <a:gd name="T106" fmla="*/ 0 h 507"/>
              <a:gd name="T107" fmla="*/ 513 w 513"/>
              <a:gd name="T108" fmla="*/ 507 h 507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513" h="507">
                <a:moveTo>
                  <a:pt x="0" y="0"/>
                </a:moveTo>
                <a:lnTo>
                  <a:pt x="4" y="0"/>
                </a:lnTo>
                <a:lnTo>
                  <a:pt x="8" y="0"/>
                </a:lnTo>
                <a:lnTo>
                  <a:pt x="34" y="0"/>
                </a:lnTo>
                <a:lnTo>
                  <a:pt x="60" y="2"/>
                </a:lnTo>
                <a:lnTo>
                  <a:pt x="84" y="6"/>
                </a:lnTo>
                <a:lnTo>
                  <a:pt x="109" y="11"/>
                </a:lnTo>
                <a:lnTo>
                  <a:pt x="133" y="15"/>
                </a:lnTo>
                <a:lnTo>
                  <a:pt x="157" y="24"/>
                </a:lnTo>
                <a:lnTo>
                  <a:pt x="180" y="30"/>
                </a:lnTo>
                <a:lnTo>
                  <a:pt x="204" y="41"/>
                </a:lnTo>
                <a:lnTo>
                  <a:pt x="225" y="49"/>
                </a:lnTo>
                <a:lnTo>
                  <a:pt x="249" y="62"/>
                </a:lnTo>
                <a:lnTo>
                  <a:pt x="271" y="73"/>
                </a:lnTo>
                <a:lnTo>
                  <a:pt x="290" y="86"/>
                </a:lnTo>
                <a:lnTo>
                  <a:pt x="309" y="101"/>
                </a:lnTo>
                <a:lnTo>
                  <a:pt x="329" y="116"/>
                </a:lnTo>
                <a:lnTo>
                  <a:pt x="348" y="131"/>
                </a:lnTo>
                <a:lnTo>
                  <a:pt x="365" y="148"/>
                </a:lnTo>
                <a:lnTo>
                  <a:pt x="382" y="165"/>
                </a:lnTo>
                <a:lnTo>
                  <a:pt x="397" y="185"/>
                </a:lnTo>
                <a:lnTo>
                  <a:pt x="412" y="204"/>
                </a:lnTo>
                <a:lnTo>
                  <a:pt x="427" y="223"/>
                </a:lnTo>
                <a:lnTo>
                  <a:pt x="440" y="245"/>
                </a:lnTo>
                <a:lnTo>
                  <a:pt x="453" y="264"/>
                </a:lnTo>
                <a:lnTo>
                  <a:pt x="464" y="288"/>
                </a:lnTo>
                <a:lnTo>
                  <a:pt x="472" y="309"/>
                </a:lnTo>
                <a:lnTo>
                  <a:pt x="483" y="333"/>
                </a:lnTo>
                <a:lnTo>
                  <a:pt x="490" y="357"/>
                </a:lnTo>
                <a:lnTo>
                  <a:pt x="498" y="380"/>
                </a:lnTo>
                <a:lnTo>
                  <a:pt x="503" y="404"/>
                </a:lnTo>
                <a:lnTo>
                  <a:pt x="507" y="430"/>
                </a:lnTo>
                <a:lnTo>
                  <a:pt x="511" y="453"/>
                </a:lnTo>
                <a:lnTo>
                  <a:pt x="513" y="479"/>
                </a:lnTo>
                <a:lnTo>
                  <a:pt x="513" y="507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81" name="Freeform 17"/>
          <p:cNvSpPr>
            <a:spLocks/>
          </p:cNvSpPr>
          <p:nvPr/>
        </p:nvSpPr>
        <p:spPr bwMode="auto">
          <a:xfrm>
            <a:off x="5437188" y="3659188"/>
            <a:ext cx="1163637" cy="674687"/>
          </a:xfrm>
          <a:custGeom>
            <a:avLst/>
            <a:gdLst>
              <a:gd name="T0" fmla="*/ 0 w 733"/>
              <a:gd name="T1" fmla="*/ 2147483647 h 425"/>
              <a:gd name="T2" fmla="*/ 2147483647 w 733"/>
              <a:gd name="T3" fmla="*/ 2147483647 h 425"/>
              <a:gd name="T4" fmla="*/ 2147483647 w 733"/>
              <a:gd name="T5" fmla="*/ 2147483647 h 425"/>
              <a:gd name="T6" fmla="*/ 2147483647 w 733"/>
              <a:gd name="T7" fmla="*/ 2147483647 h 425"/>
              <a:gd name="T8" fmla="*/ 2147483647 w 733"/>
              <a:gd name="T9" fmla="*/ 2147483647 h 425"/>
              <a:gd name="T10" fmla="*/ 2147483647 w 733"/>
              <a:gd name="T11" fmla="*/ 2147483647 h 425"/>
              <a:gd name="T12" fmla="*/ 2147483647 w 733"/>
              <a:gd name="T13" fmla="*/ 2147483647 h 425"/>
              <a:gd name="T14" fmla="*/ 2147483647 w 733"/>
              <a:gd name="T15" fmla="*/ 2147483647 h 425"/>
              <a:gd name="T16" fmla="*/ 2147483647 w 733"/>
              <a:gd name="T17" fmla="*/ 2147483647 h 425"/>
              <a:gd name="T18" fmla="*/ 2147483647 w 733"/>
              <a:gd name="T19" fmla="*/ 2147483647 h 425"/>
              <a:gd name="T20" fmla="*/ 2147483647 w 733"/>
              <a:gd name="T21" fmla="*/ 2147483647 h 425"/>
              <a:gd name="T22" fmla="*/ 2147483647 w 733"/>
              <a:gd name="T23" fmla="*/ 0 h 425"/>
              <a:gd name="T24" fmla="*/ 2147483647 w 733"/>
              <a:gd name="T25" fmla="*/ 0 h 425"/>
              <a:gd name="T26" fmla="*/ 2147483647 w 733"/>
              <a:gd name="T27" fmla="*/ 0 h 425"/>
              <a:gd name="T28" fmla="*/ 2147483647 w 733"/>
              <a:gd name="T29" fmla="*/ 2147483647 h 425"/>
              <a:gd name="T30" fmla="*/ 2147483647 w 733"/>
              <a:gd name="T31" fmla="*/ 2147483647 h 425"/>
              <a:gd name="T32" fmla="*/ 2147483647 w 733"/>
              <a:gd name="T33" fmla="*/ 2147483647 h 425"/>
              <a:gd name="T34" fmla="*/ 2147483647 w 733"/>
              <a:gd name="T35" fmla="*/ 2147483647 h 425"/>
              <a:gd name="T36" fmla="*/ 2147483647 w 733"/>
              <a:gd name="T37" fmla="*/ 2147483647 h 425"/>
              <a:gd name="T38" fmla="*/ 2147483647 w 733"/>
              <a:gd name="T39" fmla="*/ 2147483647 h 425"/>
              <a:gd name="T40" fmla="*/ 2147483647 w 733"/>
              <a:gd name="T41" fmla="*/ 2147483647 h 425"/>
              <a:gd name="T42" fmla="*/ 2147483647 w 733"/>
              <a:gd name="T43" fmla="*/ 2147483647 h 425"/>
              <a:gd name="T44" fmla="*/ 2147483647 w 733"/>
              <a:gd name="T45" fmla="*/ 2147483647 h 425"/>
              <a:gd name="T46" fmla="*/ 2147483647 w 733"/>
              <a:gd name="T47" fmla="*/ 2147483647 h 425"/>
              <a:gd name="T48" fmla="*/ 2147483647 w 733"/>
              <a:gd name="T49" fmla="*/ 2147483647 h 425"/>
              <a:gd name="T50" fmla="*/ 2147483647 w 733"/>
              <a:gd name="T51" fmla="*/ 2147483647 h 425"/>
              <a:gd name="T52" fmla="*/ 2147483647 w 733"/>
              <a:gd name="T53" fmla="*/ 2147483647 h 425"/>
              <a:gd name="T54" fmla="*/ 2147483647 w 733"/>
              <a:gd name="T55" fmla="*/ 2147483647 h 425"/>
              <a:gd name="T56" fmla="*/ 2147483647 w 733"/>
              <a:gd name="T57" fmla="*/ 2147483647 h 425"/>
              <a:gd name="T58" fmla="*/ 2147483647 w 733"/>
              <a:gd name="T59" fmla="*/ 2147483647 h 425"/>
              <a:gd name="T60" fmla="*/ 2147483647 w 733"/>
              <a:gd name="T61" fmla="*/ 2147483647 h 425"/>
              <a:gd name="T62" fmla="*/ 2147483647 w 733"/>
              <a:gd name="T63" fmla="*/ 2147483647 h 425"/>
              <a:gd name="T64" fmla="*/ 2147483647 w 733"/>
              <a:gd name="T65" fmla="*/ 2147483647 h 42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33"/>
              <a:gd name="T100" fmla="*/ 0 h 425"/>
              <a:gd name="T101" fmla="*/ 733 w 733"/>
              <a:gd name="T102" fmla="*/ 425 h 42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33" h="425">
                <a:moveTo>
                  <a:pt x="0" y="131"/>
                </a:moveTo>
                <a:lnTo>
                  <a:pt x="15" y="116"/>
                </a:lnTo>
                <a:lnTo>
                  <a:pt x="30" y="103"/>
                </a:lnTo>
                <a:lnTo>
                  <a:pt x="48" y="88"/>
                </a:lnTo>
                <a:lnTo>
                  <a:pt x="65" y="75"/>
                </a:lnTo>
                <a:lnTo>
                  <a:pt x="101" y="53"/>
                </a:lnTo>
                <a:lnTo>
                  <a:pt x="140" y="34"/>
                </a:lnTo>
                <a:lnTo>
                  <a:pt x="179" y="19"/>
                </a:lnTo>
                <a:lnTo>
                  <a:pt x="222" y="8"/>
                </a:lnTo>
                <a:lnTo>
                  <a:pt x="241" y="4"/>
                </a:lnTo>
                <a:lnTo>
                  <a:pt x="262" y="2"/>
                </a:lnTo>
                <a:lnTo>
                  <a:pt x="284" y="0"/>
                </a:lnTo>
                <a:lnTo>
                  <a:pt x="307" y="0"/>
                </a:lnTo>
                <a:lnTo>
                  <a:pt x="329" y="0"/>
                </a:lnTo>
                <a:lnTo>
                  <a:pt x="350" y="2"/>
                </a:lnTo>
                <a:lnTo>
                  <a:pt x="372" y="4"/>
                </a:lnTo>
                <a:lnTo>
                  <a:pt x="391" y="8"/>
                </a:lnTo>
                <a:lnTo>
                  <a:pt x="432" y="19"/>
                </a:lnTo>
                <a:lnTo>
                  <a:pt x="473" y="34"/>
                </a:lnTo>
                <a:lnTo>
                  <a:pt x="509" y="51"/>
                </a:lnTo>
                <a:lnTo>
                  <a:pt x="544" y="73"/>
                </a:lnTo>
                <a:lnTo>
                  <a:pt x="576" y="96"/>
                </a:lnTo>
                <a:lnTo>
                  <a:pt x="606" y="124"/>
                </a:lnTo>
                <a:lnTo>
                  <a:pt x="634" y="154"/>
                </a:lnTo>
                <a:lnTo>
                  <a:pt x="660" y="189"/>
                </a:lnTo>
                <a:lnTo>
                  <a:pt x="681" y="223"/>
                </a:lnTo>
                <a:lnTo>
                  <a:pt x="698" y="260"/>
                </a:lnTo>
                <a:lnTo>
                  <a:pt x="713" y="298"/>
                </a:lnTo>
                <a:lnTo>
                  <a:pt x="724" y="339"/>
                </a:lnTo>
                <a:lnTo>
                  <a:pt x="726" y="361"/>
                </a:lnTo>
                <a:lnTo>
                  <a:pt x="731" y="382"/>
                </a:lnTo>
                <a:lnTo>
                  <a:pt x="731" y="404"/>
                </a:lnTo>
                <a:lnTo>
                  <a:pt x="733" y="425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82" name="Freeform 18"/>
          <p:cNvSpPr>
            <a:spLocks/>
          </p:cNvSpPr>
          <p:nvPr/>
        </p:nvSpPr>
        <p:spPr bwMode="auto">
          <a:xfrm>
            <a:off x="5376863" y="3795713"/>
            <a:ext cx="1076325" cy="538162"/>
          </a:xfrm>
          <a:custGeom>
            <a:avLst/>
            <a:gdLst>
              <a:gd name="T0" fmla="*/ 0 w 678"/>
              <a:gd name="T1" fmla="*/ 2147483647 h 339"/>
              <a:gd name="T2" fmla="*/ 2147483647 w 678"/>
              <a:gd name="T3" fmla="*/ 2147483647 h 339"/>
              <a:gd name="T4" fmla="*/ 2147483647 w 678"/>
              <a:gd name="T5" fmla="*/ 2147483647 h 339"/>
              <a:gd name="T6" fmla="*/ 2147483647 w 678"/>
              <a:gd name="T7" fmla="*/ 2147483647 h 339"/>
              <a:gd name="T8" fmla="*/ 2147483647 w 678"/>
              <a:gd name="T9" fmla="*/ 2147483647 h 339"/>
              <a:gd name="T10" fmla="*/ 2147483647 w 678"/>
              <a:gd name="T11" fmla="*/ 2147483647 h 339"/>
              <a:gd name="T12" fmla="*/ 2147483647 w 678"/>
              <a:gd name="T13" fmla="*/ 2147483647 h 339"/>
              <a:gd name="T14" fmla="*/ 2147483647 w 678"/>
              <a:gd name="T15" fmla="*/ 2147483647 h 339"/>
              <a:gd name="T16" fmla="*/ 2147483647 w 678"/>
              <a:gd name="T17" fmla="*/ 2147483647 h 339"/>
              <a:gd name="T18" fmla="*/ 2147483647 w 678"/>
              <a:gd name="T19" fmla="*/ 2147483647 h 339"/>
              <a:gd name="T20" fmla="*/ 2147483647 w 678"/>
              <a:gd name="T21" fmla="*/ 2147483647 h 339"/>
              <a:gd name="T22" fmla="*/ 2147483647 w 678"/>
              <a:gd name="T23" fmla="*/ 2147483647 h 339"/>
              <a:gd name="T24" fmla="*/ 2147483647 w 678"/>
              <a:gd name="T25" fmla="*/ 2147483647 h 339"/>
              <a:gd name="T26" fmla="*/ 2147483647 w 678"/>
              <a:gd name="T27" fmla="*/ 2147483647 h 339"/>
              <a:gd name="T28" fmla="*/ 2147483647 w 678"/>
              <a:gd name="T29" fmla="*/ 2147483647 h 339"/>
              <a:gd name="T30" fmla="*/ 2147483647 w 678"/>
              <a:gd name="T31" fmla="*/ 2147483647 h 339"/>
              <a:gd name="T32" fmla="*/ 2147483647 w 678"/>
              <a:gd name="T33" fmla="*/ 0 h 339"/>
              <a:gd name="T34" fmla="*/ 2147483647 w 678"/>
              <a:gd name="T35" fmla="*/ 2147483647 h 339"/>
              <a:gd name="T36" fmla="*/ 2147483647 w 678"/>
              <a:gd name="T37" fmla="*/ 2147483647 h 339"/>
              <a:gd name="T38" fmla="*/ 2147483647 w 678"/>
              <a:gd name="T39" fmla="*/ 2147483647 h 339"/>
              <a:gd name="T40" fmla="*/ 2147483647 w 678"/>
              <a:gd name="T41" fmla="*/ 2147483647 h 339"/>
              <a:gd name="T42" fmla="*/ 2147483647 w 678"/>
              <a:gd name="T43" fmla="*/ 2147483647 h 339"/>
              <a:gd name="T44" fmla="*/ 2147483647 w 678"/>
              <a:gd name="T45" fmla="*/ 2147483647 h 339"/>
              <a:gd name="T46" fmla="*/ 2147483647 w 678"/>
              <a:gd name="T47" fmla="*/ 2147483647 h 339"/>
              <a:gd name="T48" fmla="*/ 2147483647 w 678"/>
              <a:gd name="T49" fmla="*/ 2147483647 h 339"/>
              <a:gd name="T50" fmla="*/ 2147483647 w 678"/>
              <a:gd name="T51" fmla="*/ 2147483647 h 339"/>
              <a:gd name="T52" fmla="*/ 2147483647 w 678"/>
              <a:gd name="T53" fmla="*/ 2147483647 h 339"/>
              <a:gd name="T54" fmla="*/ 2147483647 w 678"/>
              <a:gd name="T55" fmla="*/ 2147483647 h 339"/>
              <a:gd name="T56" fmla="*/ 2147483647 w 678"/>
              <a:gd name="T57" fmla="*/ 2147483647 h 339"/>
              <a:gd name="T58" fmla="*/ 2147483647 w 678"/>
              <a:gd name="T59" fmla="*/ 2147483647 h 339"/>
              <a:gd name="T60" fmla="*/ 2147483647 w 678"/>
              <a:gd name="T61" fmla="*/ 2147483647 h 339"/>
              <a:gd name="T62" fmla="*/ 2147483647 w 678"/>
              <a:gd name="T63" fmla="*/ 2147483647 h 339"/>
              <a:gd name="T64" fmla="*/ 2147483647 w 678"/>
              <a:gd name="T65" fmla="*/ 2147483647 h 33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78"/>
              <a:gd name="T100" fmla="*/ 0 h 339"/>
              <a:gd name="T101" fmla="*/ 678 w 678"/>
              <a:gd name="T102" fmla="*/ 339 h 33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78" h="339">
                <a:moveTo>
                  <a:pt x="0" y="318"/>
                </a:moveTo>
                <a:lnTo>
                  <a:pt x="4" y="285"/>
                </a:lnTo>
                <a:lnTo>
                  <a:pt x="10" y="253"/>
                </a:lnTo>
                <a:lnTo>
                  <a:pt x="19" y="223"/>
                </a:lnTo>
                <a:lnTo>
                  <a:pt x="32" y="193"/>
                </a:lnTo>
                <a:lnTo>
                  <a:pt x="47" y="165"/>
                </a:lnTo>
                <a:lnTo>
                  <a:pt x="64" y="139"/>
                </a:lnTo>
                <a:lnTo>
                  <a:pt x="86" y="116"/>
                </a:lnTo>
                <a:lnTo>
                  <a:pt x="107" y="92"/>
                </a:lnTo>
                <a:lnTo>
                  <a:pt x="131" y="73"/>
                </a:lnTo>
                <a:lnTo>
                  <a:pt x="156" y="53"/>
                </a:lnTo>
                <a:lnTo>
                  <a:pt x="182" y="38"/>
                </a:lnTo>
                <a:lnTo>
                  <a:pt x="212" y="25"/>
                </a:lnTo>
                <a:lnTo>
                  <a:pt x="242" y="15"/>
                </a:lnTo>
                <a:lnTo>
                  <a:pt x="272" y="6"/>
                </a:lnTo>
                <a:lnTo>
                  <a:pt x="307" y="2"/>
                </a:lnTo>
                <a:lnTo>
                  <a:pt x="339" y="0"/>
                </a:lnTo>
                <a:lnTo>
                  <a:pt x="373" y="2"/>
                </a:lnTo>
                <a:lnTo>
                  <a:pt x="408" y="8"/>
                </a:lnTo>
                <a:lnTo>
                  <a:pt x="440" y="15"/>
                </a:lnTo>
                <a:lnTo>
                  <a:pt x="470" y="28"/>
                </a:lnTo>
                <a:lnTo>
                  <a:pt x="500" y="40"/>
                </a:lnTo>
                <a:lnTo>
                  <a:pt x="528" y="58"/>
                </a:lnTo>
                <a:lnTo>
                  <a:pt x="554" y="77"/>
                </a:lnTo>
                <a:lnTo>
                  <a:pt x="577" y="101"/>
                </a:lnTo>
                <a:lnTo>
                  <a:pt x="601" y="124"/>
                </a:lnTo>
                <a:lnTo>
                  <a:pt x="620" y="150"/>
                </a:lnTo>
                <a:lnTo>
                  <a:pt x="638" y="178"/>
                </a:lnTo>
                <a:lnTo>
                  <a:pt x="651" y="208"/>
                </a:lnTo>
                <a:lnTo>
                  <a:pt x="663" y="238"/>
                </a:lnTo>
                <a:lnTo>
                  <a:pt x="670" y="270"/>
                </a:lnTo>
                <a:lnTo>
                  <a:pt x="676" y="305"/>
                </a:lnTo>
                <a:lnTo>
                  <a:pt x="678" y="339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83" name="Freeform 19"/>
          <p:cNvSpPr>
            <a:spLocks/>
          </p:cNvSpPr>
          <p:nvPr/>
        </p:nvSpPr>
        <p:spPr bwMode="auto">
          <a:xfrm>
            <a:off x="5484813" y="3887788"/>
            <a:ext cx="839787" cy="715962"/>
          </a:xfrm>
          <a:custGeom>
            <a:avLst/>
            <a:gdLst>
              <a:gd name="T0" fmla="*/ 2147483647 w 529"/>
              <a:gd name="T1" fmla="*/ 2147483647 h 451"/>
              <a:gd name="T2" fmla="*/ 2147483647 w 529"/>
              <a:gd name="T3" fmla="*/ 2147483647 h 451"/>
              <a:gd name="T4" fmla="*/ 2147483647 w 529"/>
              <a:gd name="T5" fmla="*/ 2147483647 h 451"/>
              <a:gd name="T6" fmla="*/ 2147483647 w 529"/>
              <a:gd name="T7" fmla="*/ 2147483647 h 451"/>
              <a:gd name="T8" fmla="*/ 2147483647 w 529"/>
              <a:gd name="T9" fmla="*/ 2147483647 h 451"/>
              <a:gd name="T10" fmla="*/ 2147483647 w 529"/>
              <a:gd name="T11" fmla="*/ 2147483647 h 451"/>
              <a:gd name="T12" fmla="*/ 2147483647 w 529"/>
              <a:gd name="T13" fmla="*/ 2147483647 h 451"/>
              <a:gd name="T14" fmla="*/ 2147483647 w 529"/>
              <a:gd name="T15" fmla="*/ 2147483647 h 451"/>
              <a:gd name="T16" fmla="*/ 0 w 529"/>
              <a:gd name="T17" fmla="*/ 2147483647 h 451"/>
              <a:gd name="T18" fmla="*/ 2147483647 w 529"/>
              <a:gd name="T19" fmla="*/ 2147483647 h 451"/>
              <a:gd name="T20" fmla="*/ 2147483647 w 529"/>
              <a:gd name="T21" fmla="*/ 2147483647 h 451"/>
              <a:gd name="T22" fmla="*/ 2147483647 w 529"/>
              <a:gd name="T23" fmla="*/ 2147483647 h 451"/>
              <a:gd name="T24" fmla="*/ 2147483647 w 529"/>
              <a:gd name="T25" fmla="*/ 2147483647 h 451"/>
              <a:gd name="T26" fmla="*/ 2147483647 w 529"/>
              <a:gd name="T27" fmla="*/ 2147483647 h 451"/>
              <a:gd name="T28" fmla="*/ 2147483647 w 529"/>
              <a:gd name="T29" fmla="*/ 2147483647 h 451"/>
              <a:gd name="T30" fmla="*/ 2147483647 w 529"/>
              <a:gd name="T31" fmla="*/ 2147483647 h 451"/>
              <a:gd name="T32" fmla="*/ 2147483647 w 529"/>
              <a:gd name="T33" fmla="*/ 2147483647 h 451"/>
              <a:gd name="T34" fmla="*/ 2147483647 w 529"/>
              <a:gd name="T35" fmla="*/ 2147483647 h 451"/>
              <a:gd name="T36" fmla="*/ 2147483647 w 529"/>
              <a:gd name="T37" fmla="*/ 2147483647 h 451"/>
              <a:gd name="T38" fmla="*/ 2147483647 w 529"/>
              <a:gd name="T39" fmla="*/ 2147483647 h 451"/>
              <a:gd name="T40" fmla="*/ 2147483647 w 529"/>
              <a:gd name="T41" fmla="*/ 2147483647 h 451"/>
              <a:gd name="T42" fmla="*/ 2147483647 w 529"/>
              <a:gd name="T43" fmla="*/ 2147483647 h 451"/>
              <a:gd name="T44" fmla="*/ 2147483647 w 529"/>
              <a:gd name="T45" fmla="*/ 2147483647 h 451"/>
              <a:gd name="T46" fmla="*/ 2147483647 w 529"/>
              <a:gd name="T47" fmla="*/ 2147483647 h 451"/>
              <a:gd name="T48" fmla="*/ 2147483647 w 529"/>
              <a:gd name="T49" fmla="*/ 0 h 451"/>
              <a:gd name="T50" fmla="*/ 2147483647 w 529"/>
              <a:gd name="T51" fmla="*/ 2147483647 h 451"/>
              <a:gd name="T52" fmla="*/ 2147483647 w 529"/>
              <a:gd name="T53" fmla="*/ 2147483647 h 451"/>
              <a:gd name="T54" fmla="*/ 2147483647 w 529"/>
              <a:gd name="T55" fmla="*/ 2147483647 h 451"/>
              <a:gd name="T56" fmla="*/ 2147483647 w 529"/>
              <a:gd name="T57" fmla="*/ 2147483647 h 451"/>
              <a:gd name="T58" fmla="*/ 2147483647 w 529"/>
              <a:gd name="T59" fmla="*/ 2147483647 h 451"/>
              <a:gd name="T60" fmla="*/ 2147483647 w 529"/>
              <a:gd name="T61" fmla="*/ 2147483647 h 451"/>
              <a:gd name="T62" fmla="*/ 2147483647 w 529"/>
              <a:gd name="T63" fmla="*/ 2147483647 h 451"/>
              <a:gd name="T64" fmla="*/ 2147483647 w 529"/>
              <a:gd name="T65" fmla="*/ 2147483647 h 451"/>
              <a:gd name="T66" fmla="*/ 2147483647 w 529"/>
              <a:gd name="T67" fmla="*/ 2147483647 h 451"/>
              <a:gd name="T68" fmla="*/ 2147483647 w 529"/>
              <a:gd name="T69" fmla="*/ 2147483647 h 451"/>
              <a:gd name="T70" fmla="*/ 2147483647 w 529"/>
              <a:gd name="T71" fmla="*/ 2147483647 h 451"/>
              <a:gd name="T72" fmla="*/ 2147483647 w 529"/>
              <a:gd name="T73" fmla="*/ 2147483647 h 451"/>
              <a:gd name="T74" fmla="*/ 2147483647 w 529"/>
              <a:gd name="T75" fmla="*/ 2147483647 h 451"/>
              <a:gd name="T76" fmla="*/ 2147483647 w 529"/>
              <a:gd name="T77" fmla="*/ 2147483647 h 451"/>
              <a:gd name="T78" fmla="*/ 2147483647 w 529"/>
              <a:gd name="T79" fmla="*/ 2147483647 h 451"/>
              <a:gd name="T80" fmla="*/ 2147483647 w 529"/>
              <a:gd name="T81" fmla="*/ 2147483647 h 451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29"/>
              <a:gd name="T124" fmla="*/ 0 h 451"/>
              <a:gd name="T125" fmla="*/ 529 w 529"/>
              <a:gd name="T126" fmla="*/ 451 h 451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29" h="451">
                <a:moveTo>
                  <a:pt x="78" y="451"/>
                </a:moveTo>
                <a:lnTo>
                  <a:pt x="61" y="431"/>
                </a:lnTo>
                <a:lnTo>
                  <a:pt x="45" y="410"/>
                </a:lnTo>
                <a:lnTo>
                  <a:pt x="33" y="388"/>
                </a:lnTo>
                <a:lnTo>
                  <a:pt x="22" y="365"/>
                </a:lnTo>
                <a:lnTo>
                  <a:pt x="13" y="341"/>
                </a:lnTo>
                <a:lnTo>
                  <a:pt x="7" y="315"/>
                </a:lnTo>
                <a:lnTo>
                  <a:pt x="3" y="290"/>
                </a:lnTo>
                <a:lnTo>
                  <a:pt x="0" y="264"/>
                </a:lnTo>
                <a:lnTo>
                  <a:pt x="3" y="238"/>
                </a:lnTo>
                <a:lnTo>
                  <a:pt x="7" y="210"/>
                </a:lnTo>
                <a:lnTo>
                  <a:pt x="13" y="187"/>
                </a:lnTo>
                <a:lnTo>
                  <a:pt x="22" y="161"/>
                </a:lnTo>
                <a:lnTo>
                  <a:pt x="33" y="139"/>
                </a:lnTo>
                <a:lnTo>
                  <a:pt x="45" y="116"/>
                </a:lnTo>
                <a:lnTo>
                  <a:pt x="61" y="96"/>
                </a:lnTo>
                <a:lnTo>
                  <a:pt x="78" y="77"/>
                </a:lnTo>
                <a:lnTo>
                  <a:pt x="97" y="60"/>
                </a:lnTo>
                <a:lnTo>
                  <a:pt x="119" y="45"/>
                </a:lnTo>
                <a:lnTo>
                  <a:pt x="140" y="32"/>
                </a:lnTo>
                <a:lnTo>
                  <a:pt x="164" y="21"/>
                </a:lnTo>
                <a:lnTo>
                  <a:pt x="187" y="13"/>
                </a:lnTo>
                <a:lnTo>
                  <a:pt x="213" y="6"/>
                </a:lnTo>
                <a:lnTo>
                  <a:pt x="239" y="2"/>
                </a:lnTo>
                <a:lnTo>
                  <a:pt x="265" y="0"/>
                </a:lnTo>
                <a:lnTo>
                  <a:pt x="293" y="2"/>
                </a:lnTo>
                <a:lnTo>
                  <a:pt x="318" y="6"/>
                </a:lnTo>
                <a:lnTo>
                  <a:pt x="344" y="13"/>
                </a:lnTo>
                <a:lnTo>
                  <a:pt x="368" y="21"/>
                </a:lnTo>
                <a:lnTo>
                  <a:pt x="391" y="32"/>
                </a:lnTo>
                <a:lnTo>
                  <a:pt x="413" y="45"/>
                </a:lnTo>
                <a:lnTo>
                  <a:pt x="432" y="60"/>
                </a:lnTo>
                <a:lnTo>
                  <a:pt x="451" y="77"/>
                </a:lnTo>
                <a:lnTo>
                  <a:pt x="469" y="96"/>
                </a:lnTo>
                <a:lnTo>
                  <a:pt x="484" y="116"/>
                </a:lnTo>
                <a:lnTo>
                  <a:pt x="497" y="139"/>
                </a:lnTo>
                <a:lnTo>
                  <a:pt x="507" y="161"/>
                </a:lnTo>
                <a:lnTo>
                  <a:pt x="518" y="187"/>
                </a:lnTo>
                <a:lnTo>
                  <a:pt x="525" y="210"/>
                </a:lnTo>
                <a:lnTo>
                  <a:pt x="529" y="238"/>
                </a:lnTo>
                <a:lnTo>
                  <a:pt x="529" y="264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84" name="Freeform 20"/>
          <p:cNvSpPr>
            <a:spLocks/>
          </p:cNvSpPr>
          <p:nvPr/>
        </p:nvSpPr>
        <p:spPr bwMode="auto">
          <a:xfrm>
            <a:off x="5784850" y="4179888"/>
            <a:ext cx="266700" cy="266700"/>
          </a:xfrm>
          <a:custGeom>
            <a:avLst/>
            <a:gdLst>
              <a:gd name="T0" fmla="*/ 2147483647 w 168"/>
              <a:gd name="T1" fmla="*/ 2147483647 h 168"/>
              <a:gd name="T2" fmla="*/ 2147483647 w 168"/>
              <a:gd name="T3" fmla="*/ 2147483647 h 168"/>
              <a:gd name="T4" fmla="*/ 2147483647 w 168"/>
              <a:gd name="T5" fmla="*/ 2147483647 h 168"/>
              <a:gd name="T6" fmla="*/ 2147483647 w 168"/>
              <a:gd name="T7" fmla="*/ 2147483647 h 168"/>
              <a:gd name="T8" fmla="*/ 2147483647 w 168"/>
              <a:gd name="T9" fmla="*/ 2147483647 h 168"/>
              <a:gd name="T10" fmla="*/ 2147483647 w 168"/>
              <a:gd name="T11" fmla="*/ 2147483647 h 168"/>
              <a:gd name="T12" fmla="*/ 2147483647 w 168"/>
              <a:gd name="T13" fmla="*/ 2147483647 h 168"/>
              <a:gd name="T14" fmla="*/ 2147483647 w 168"/>
              <a:gd name="T15" fmla="*/ 2147483647 h 168"/>
              <a:gd name="T16" fmla="*/ 2147483647 w 168"/>
              <a:gd name="T17" fmla="*/ 2147483647 h 168"/>
              <a:gd name="T18" fmla="*/ 2147483647 w 168"/>
              <a:gd name="T19" fmla="*/ 2147483647 h 168"/>
              <a:gd name="T20" fmla="*/ 2147483647 w 168"/>
              <a:gd name="T21" fmla="*/ 2147483647 h 168"/>
              <a:gd name="T22" fmla="*/ 2147483647 w 168"/>
              <a:gd name="T23" fmla="*/ 2147483647 h 168"/>
              <a:gd name="T24" fmla="*/ 2147483647 w 168"/>
              <a:gd name="T25" fmla="*/ 2147483647 h 168"/>
              <a:gd name="T26" fmla="*/ 0 w 168"/>
              <a:gd name="T27" fmla="*/ 2147483647 h 168"/>
              <a:gd name="T28" fmla="*/ 2147483647 w 168"/>
              <a:gd name="T29" fmla="*/ 2147483647 h 168"/>
              <a:gd name="T30" fmla="*/ 2147483647 w 168"/>
              <a:gd name="T31" fmla="*/ 2147483647 h 168"/>
              <a:gd name="T32" fmla="*/ 2147483647 w 168"/>
              <a:gd name="T33" fmla="*/ 2147483647 h 168"/>
              <a:gd name="T34" fmla="*/ 2147483647 w 168"/>
              <a:gd name="T35" fmla="*/ 2147483647 h 168"/>
              <a:gd name="T36" fmla="*/ 2147483647 w 168"/>
              <a:gd name="T37" fmla="*/ 2147483647 h 168"/>
              <a:gd name="T38" fmla="*/ 2147483647 w 168"/>
              <a:gd name="T39" fmla="*/ 2147483647 h 168"/>
              <a:gd name="T40" fmla="*/ 2147483647 w 168"/>
              <a:gd name="T41" fmla="*/ 2147483647 h 168"/>
              <a:gd name="T42" fmla="*/ 2147483647 w 168"/>
              <a:gd name="T43" fmla="*/ 0 h 168"/>
              <a:gd name="T44" fmla="*/ 2147483647 w 168"/>
              <a:gd name="T45" fmla="*/ 2147483647 h 168"/>
              <a:gd name="T46" fmla="*/ 2147483647 w 168"/>
              <a:gd name="T47" fmla="*/ 2147483647 h 168"/>
              <a:gd name="T48" fmla="*/ 2147483647 w 168"/>
              <a:gd name="T49" fmla="*/ 2147483647 h 168"/>
              <a:gd name="T50" fmla="*/ 2147483647 w 168"/>
              <a:gd name="T51" fmla="*/ 2147483647 h 168"/>
              <a:gd name="T52" fmla="*/ 2147483647 w 168"/>
              <a:gd name="T53" fmla="*/ 2147483647 h 168"/>
              <a:gd name="T54" fmla="*/ 2147483647 w 168"/>
              <a:gd name="T55" fmla="*/ 2147483647 h 168"/>
              <a:gd name="T56" fmla="*/ 2147483647 w 168"/>
              <a:gd name="T57" fmla="*/ 2147483647 h 168"/>
              <a:gd name="T58" fmla="*/ 2147483647 w 168"/>
              <a:gd name="T59" fmla="*/ 2147483647 h 168"/>
              <a:gd name="T60" fmla="*/ 2147483647 w 168"/>
              <a:gd name="T61" fmla="*/ 2147483647 h 16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68"/>
              <a:gd name="T94" fmla="*/ 0 h 168"/>
              <a:gd name="T95" fmla="*/ 168 w 168"/>
              <a:gd name="T96" fmla="*/ 168 h 16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68" h="168">
                <a:moveTo>
                  <a:pt x="84" y="84"/>
                </a:moveTo>
                <a:lnTo>
                  <a:pt x="144" y="142"/>
                </a:lnTo>
                <a:lnTo>
                  <a:pt x="131" y="153"/>
                </a:lnTo>
                <a:lnTo>
                  <a:pt x="116" y="162"/>
                </a:lnTo>
                <a:lnTo>
                  <a:pt x="101" y="166"/>
                </a:lnTo>
                <a:lnTo>
                  <a:pt x="84" y="168"/>
                </a:lnTo>
                <a:lnTo>
                  <a:pt x="67" y="166"/>
                </a:lnTo>
                <a:lnTo>
                  <a:pt x="52" y="162"/>
                </a:lnTo>
                <a:lnTo>
                  <a:pt x="37" y="153"/>
                </a:lnTo>
                <a:lnTo>
                  <a:pt x="26" y="144"/>
                </a:lnTo>
                <a:lnTo>
                  <a:pt x="15" y="131"/>
                </a:lnTo>
                <a:lnTo>
                  <a:pt x="7" y="116"/>
                </a:lnTo>
                <a:lnTo>
                  <a:pt x="3" y="101"/>
                </a:lnTo>
                <a:lnTo>
                  <a:pt x="0" y="84"/>
                </a:lnTo>
                <a:lnTo>
                  <a:pt x="3" y="67"/>
                </a:lnTo>
                <a:lnTo>
                  <a:pt x="7" y="52"/>
                </a:lnTo>
                <a:lnTo>
                  <a:pt x="15" y="39"/>
                </a:lnTo>
                <a:lnTo>
                  <a:pt x="26" y="26"/>
                </a:lnTo>
                <a:lnTo>
                  <a:pt x="37" y="15"/>
                </a:lnTo>
                <a:lnTo>
                  <a:pt x="52" y="7"/>
                </a:lnTo>
                <a:lnTo>
                  <a:pt x="67" y="3"/>
                </a:lnTo>
                <a:lnTo>
                  <a:pt x="84" y="0"/>
                </a:lnTo>
                <a:lnTo>
                  <a:pt x="101" y="3"/>
                </a:lnTo>
                <a:lnTo>
                  <a:pt x="116" y="7"/>
                </a:lnTo>
                <a:lnTo>
                  <a:pt x="131" y="15"/>
                </a:lnTo>
                <a:lnTo>
                  <a:pt x="142" y="26"/>
                </a:lnTo>
                <a:lnTo>
                  <a:pt x="153" y="39"/>
                </a:lnTo>
                <a:lnTo>
                  <a:pt x="162" y="52"/>
                </a:lnTo>
                <a:lnTo>
                  <a:pt x="166" y="67"/>
                </a:lnTo>
                <a:lnTo>
                  <a:pt x="168" y="84"/>
                </a:lnTo>
                <a:lnTo>
                  <a:pt x="84" y="84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5685" name="Freeform 21"/>
          <p:cNvSpPr>
            <a:spLocks/>
          </p:cNvSpPr>
          <p:nvPr/>
        </p:nvSpPr>
        <p:spPr bwMode="auto">
          <a:xfrm>
            <a:off x="5659438" y="4064000"/>
            <a:ext cx="517525" cy="519113"/>
          </a:xfrm>
          <a:custGeom>
            <a:avLst/>
            <a:gdLst>
              <a:gd name="T0" fmla="*/ 2147483647 w 326"/>
              <a:gd name="T1" fmla="*/ 2147483647 h 327"/>
              <a:gd name="T2" fmla="*/ 2147483647 w 326"/>
              <a:gd name="T3" fmla="*/ 2147483647 h 327"/>
              <a:gd name="T4" fmla="*/ 2147483647 w 326"/>
              <a:gd name="T5" fmla="*/ 2147483647 h 327"/>
              <a:gd name="T6" fmla="*/ 2147483647 w 326"/>
              <a:gd name="T7" fmla="*/ 2147483647 h 327"/>
              <a:gd name="T8" fmla="*/ 2147483647 w 326"/>
              <a:gd name="T9" fmla="*/ 2147483647 h 327"/>
              <a:gd name="T10" fmla="*/ 2147483647 w 326"/>
              <a:gd name="T11" fmla="*/ 2147483647 h 327"/>
              <a:gd name="T12" fmla="*/ 2147483647 w 326"/>
              <a:gd name="T13" fmla="*/ 2147483647 h 327"/>
              <a:gd name="T14" fmla="*/ 2147483647 w 326"/>
              <a:gd name="T15" fmla="*/ 2147483647 h 327"/>
              <a:gd name="T16" fmla="*/ 2147483647 w 326"/>
              <a:gd name="T17" fmla="*/ 2147483647 h 327"/>
              <a:gd name="T18" fmla="*/ 2147483647 w 326"/>
              <a:gd name="T19" fmla="*/ 2147483647 h 327"/>
              <a:gd name="T20" fmla="*/ 2147483647 w 326"/>
              <a:gd name="T21" fmla="*/ 2147483647 h 327"/>
              <a:gd name="T22" fmla="*/ 2147483647 w 326"/>
              <a:gd name="T23" fmla="*/ 2147483647 h 327"/>
              <a:gd name="T24" fmla="*/ 2147483647 w 326"/>
              <a:gd name="T25" fmla="*/ 2147483647 h 327"/>
              <a:gd name="T26" fmla="*/ 2147483647 w 326"/>
              <a:gd name="T27" fmla="*/ 2147483647 h 327"/>
              <a:gd name="T28" fmla="*/ 2147483647 w 326"/>
              <a:gd name="T29" fmla="*/ 2147483647 h 327"/>
              <a:gd name="T30" fmla="*/ 2147483647 w 326"/>
              <a:gd name="T31" fmla="*/ 2147483647 h 327"/>
              <a:gd name="T32" fmla="*/ 0 w 326"/>
              <a:gd name="T33" fmla="*/ 2147483647 h 327"/>
              <a:gd name="T34" fmla="*/ 2147483647 w 326"/>
              <a:gd name="T35" fmla="*/ 2147483647 h 327"/>
              <a:gd name="T36" fmla="*/ 2147483647 w 326"/>
              <a:gd name="T37" fmla="*/ 2147483647 h 327"/>
              <a:gd name="T38" fmla="*/ 2147483647 w 326"/>
              <a:gd name="T39" fmla="*/ 2147483647 h 327"/>
              <a:gd name="T40" fmla="*/ 2147483647 w 326"/>
              <a:gd name="T41" fmla="*/ 2147483647 h 327"/>
              <a:gd name="T42" fmla="*/ 2147483647 w 326"/>
              <a:gd name="T43" fmla="*/ 2147483647 h 327"/>
              <a:gd name="T44" fmla="*/ 2147483647 w 326"/>
              <a:gd name="T45" fmla="*/ 2147483647 h 327"/>
              <a:gd name="T46" fmla="*/ 2147483647 w 326"/>
              <a:gd name="T47" fmla="*/ 2147483647 h 327"/>
              <a:gd name="T48" fmla="*/ 2147483647 w 326"/>
              <a:gd name="T49" fmla="*/ 2147483647 h 327"/>
              <a:gd name="T50" fmla="*/ 2147483647 w 326"/>
              <a:gd name="T51" fmla="*/ 2147483647 h 327"/>
              <a:gd name="T52" fmla="*/ 2147483647 w 326"/>
              <a:gd name="T53" fmla="*/ 2147483647 h 327"/>
              <a:gd name="T54" fmla="*/ 2147483647 w 326"/>
              <a:gd name="T55" fmla="*/ 2147483647 h 327"/>
              <a:gd name="T56" fmla="*/ 2147483647 w 326"/>
              <a:gd name="T57" fmla="*/ 2147483647 h 327"/>
              <a:gd name="T58" fmla="*/ 2147483647 w 326"/>
              <a:gd name="T59" fmla="*/ 2147483647 h 327"/>
              <a:gd name="T60" fmla="*/ 2147483647 w 326"/>
              <a:gd name="T61" fmla="*/ 2147483647 h 327"/>
              <a:gd name="T62" fmla="*/ 2147483647 w 326"/>
              <a:gd name="T63" fmla="*/ 0 h 327"/>
              <a:gd name="T64" fmla="*/ 2147483647 w 326"/>
              <a:gd name="T65" fmla="*/ 0 h 327"/>
              <a:gd name="T66" fmla="*/ 2147483647 w 326"/>
              <a:gd name="T67" fmla="*/ 0 h 327"/>
              <a:gd name="T68" fmla="*/ 2147483647 w 326"/>
              <a:gd name="T69" fmla="*/ 2147483647 h 327"/>
              <a:gd name="T70" fmla="*/ 2147483647 w 326"/>
              <a:gd name="T71" fmla="*/ 2147483647 h 327"/>
              <a:gd name="T72" fmla="*/ 2147483647 w 326"/>
              <a:gd name="T73" fmla="*/ 2147483647 h 327"/>
              <a:gd name="T74" fmla="*/ 2147483647 w 326"/>
              <a:gd name="T75" fmla="*/ 2147483647 h 327"/>
              <a:gd name="T76" fmla="*/ 2147483647 w 326"/>
              <a:gd name="T77" fmla="*/ 2147483647 h 327"/>
              <a:gd name="T78" fmla="*/ 2147483647 w 326"/>
              <a:gd name="T79" fmla="*/ 2147483647 h 327"/>
              <a:gd name="T80" fmla="*/ 2147483647 w 326"/>
              <a:gd name="T81" fmla="*/ 2147483647 h 327"/>
              <a:gd name="T82" fmla="*/ 2147483647 w 326"/>
              <a:gd name="T83" fmla="*/ 2147483647 h 327"/>
              <a:gd name="T84" fmla="*/ 2147483647 w 326"/>
              <a:gd name="T85" fmla="*/ 2147483647 h 327"/>
              <a:gd name="T86" fmla="*/ 2147483647 w 326"/>
              <a:gd name="T87" fmla="*/ 2147483647 h 327"/>
              <a:gd name="T88" fmla="*/ 2147483647 w 326"/>
              <a:gd name="T89" fmla="*/ 2147483647 h 327"/>
              <a:gd name="T90" fmla="*/ 2147483647 w 326"/>
              <a:gd name="T91" fmla="*/ 2147483647 h 327"/>
              <a:gd name="T92" fmla="*/ 2147483647 w 326"/>
              <a:gd name="T93" fmla="*/ 2147483647 h 327"/>
              <a:gd name="T94" fmla="*/ 2147483647 w 326"/>
              <a:gd name="T95" fmla="*/ 2147483647 h 327"/>
              <a:gd name="T96" fmla="*/ 2147483647 w 326"/>
              <a:gd name="T97" fmla="*/ 2147483647 h 32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26"/>
              <a:gd name="T148" fmla="*/ 0 h 327"/>
              <a:gd name="T149" fmla="*/ 326 w 326"/>
              <a:gd name="T150" fmla="*/ 327 h 327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26" h="327">
                <a:moveTo>
                  <a:pt x="163" y="327"/>
                </a:moveTo>
                <a:lnTo>
                  <a:pt x="146" y="325"/>
                </a:lnTo>
                <a:lnTo>
                  <a:pt x="131" y="323"/>
                </a:lnTo>
                <a:lnTo>
                  <a:pt x="116" y="318"/>
                </a:lnTo>
                <a:lnTo>
                  <a:pt x="101" y="314"/>
                </a:lnTo>
                <a:lnTo>
                  <a:pt x="86" y="308"/>
                </a:lnTo>
                <a:lnTo>
                  <a:pt x="73" y="299"/>
                </a:lnTo>
                <a:lnTo>
                  <a:pt x="60" y="288"/>
                </a:lnTo>
                <a:lnTo>
                  <a:pt x="47" y="277"/>
                </a:lnTo>
                <a:lnTo>
                  <a:pt x="39" y="267"/>
                </a:lnTo>
                <a:lnTo>
                  <a:pt x="28" y="254"/>
                </a:lnTo>
                <a:lnTo>
                  <a:pt x="19" y="241"/>
                </a:lnTo>
                <a:lnTo>
                  <a:pt x="13" y="226"/>
                </a:lnTo>
                <a:lnTo>
                  <a:pt x="9" y="211"/>
                </a:lnTo>
                <a:lnTo>
                  <a:pt x="4" y="196"/>
                </a:lnTo>
                <a:lnTo>
                  <a:pt x="2" y="181"/>
                </a:lnTo>
                <a:lnTo>
                  <a:pt x="0" y="164"/>
                </a:lnTo>
                <a:lnTo>
                  <a:pt x="2" y="146"/>
                </a:lnTo>
                <a:lnTo>
                  <a:pt x="4" y="131"/>
                </a:lnTo>
                <a:lnTo>
                  <a:pt x="9" y="114"/>
                </a:lnTo>
                <a:lnTo>
                  <a:pt x="13" y="99"/>
                </a:lnTo>
                <a:lnTo>
                  <a:pt x="19" y="86"/>
                </a:lnTo>
                <a:lnTo>
                  <a:pt x="28" y="73"/>
                </a:lnTo>
                <a:lnTo>
                  <a:pt x="39" y="61"/>
                </a:lnTo>
                <a:lnTo>
                  <a:pt x="47" y="48"/>
                </a:lnTo>
                <a:lnTo>
                  <a:pt x="60" y="37"/>
                </a:lnTo>
                <a:lnTo>
                  <a:pt x="73" y="28"/>
                </a:lnTo>
                <a:lnTo>
                  <a:pt x="86" y="20"/>
                </a:lnTo>
                <a:lnTo>
                  <a:pt x="101" y="13"/>
                </a:lnTo>
                <a:lnTo>
                  <a:pt x="116" y="7"/>
                </a:lnTo>
                <a:lnTo>
                  <a:pt x="131" y="5"/>
                </a:lnTo>
                <a:lnTo>
                  <a:pt x="146" y="0"/>
                </a:lnTo>
                <a:lnTo>
                  <a:pt x="163" y="0"/>
                </a:lnTo>
                <a:lnTo>
                  <a:pt x="180" y="0"/>
                </a:lnTo>
                <a:lnTo>
                  <a:pt x="195" y="5"/>
                </a:lnTo>
                <a:lnTo>
                  <a:pt x="213" y="7"/>
                </a:lnTo>
                <a:lnTo>
                  <a:pt x="225" y="13"/>
                </a:lnTo>
                <a:lnTo>
                  <a:pt x="241" y="20"/>
                </a:lnTo>
                <a:lnTo>
                  <a:pt x="253" y="28"/>
                </a:lnTo>
                <a:lnTo>
                  <a:pt x="266" y="37"/>
                </a:lnTo>
                <a:lnTo>
                  <a:pt x="279" y="48"/>
                </a:lnTo>
                <a:lnTo>
                  <a:pt x="288" y="61"/>
                </a:lnTo>
                <a:lnTo>
                  <a:pt x="299" y="73"/>
                </a:lnTo>
                <a:lnTo>
                  <a:pt x="307" y="86"/>
                </a:lnTo>
                <a:lnTo>
                  <a:pt x="314" y="99"/>
                </a:lnTo>
                <a:lnTo>
                  <a:pt x="318" y="114"/>
                </a:lnTo>
                <a:lnTo>
                  <a:pt x="322" y="131"/>
                </a:lnTo>
                <a:lnTo>
                  <a:pt x="324" y="146"/>
                </a:lnTo>
                <a:lnTo>
                  <a:pt x="326" y="164"/>
                </a:lnTo>
              </a:path>
            </a:pathLst>
          </a:custGeom>
          <a:noFill/>
          <a:ln w="3175">
            <a:solidFill>
              <a:srgbClr val="1F1A1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910263" y="4260850"/>
            <a:ext cx="2182812" cy="84138"/>
            <a:chOff x="1680" y="1104"/>
            <a:chExt cx="1375" cy="53"/>
          </a:xfrm>
        </p:grpSpPr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1680" y="1104"/>
              <a:ext cx="1375" cy="53"/>
              <a:chOff x="3798" y="2400"/>
              <a:chExt cx="1375" cy="53"/>
            </a:xfrm>
          </p:grpSpPr>
          <p:sp>
            <p:nvSpPr>
              <p:cNvPr id="146525" name="Rectangle 24"/>
              <p:cNvSpPr>
                <a:spLocks noChangeArrowheads="1"/>
              </p:cNvSpPr>
              <p:nvPr/>
            </p:nvSpPr>
            <p:spPr bwMode="auto">
              <a:xfrm>
                <a:off x="3803" y="2417"/>
                <a:ext cx="1368" cy="8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26" name="Rectangle 25"/>
              <p:cNvSpPr>
                <a:spLocks noChangeArrowheads="1"/>
              </p:cNvSpPr>
              <p:nvPr/>
            </p:nvSpPr>
            <p:spPr bwMode="auto">
              <a:xfrm>
                <a:off x="3798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27" name="Rectangle 26"/>
              <p:cNvSpPr>
                <a:spLocks noChangeArrowheads="1"/>
              </p:cNvSpPr>
              <p:nvPr/>
            </p:nvSpPr>
            <p:spPr bwMode="auto">
              <a:xfrm>
                <a:off x="3884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28" name="Rectangle 27"/>
              <p:cNvSpPr>
                <a:spLocks noChangeArrowheads="1"/>
              </p:cNvSpPr>
              <p:nvPr/>
            </p:nvSpPr>
            <p:spPr bwMode="auto">
              <a:xfrm>
                <a:off x="3970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29" name="Rectangle 28"/>
              <p:cNvSpPr>
                <a:spLocks noChangeArrowheads="1"/>
              </p:cNvSpPr>
              <p:nvPr/>
            </p:nvSpPr>
            <p:spPr bwMode="auto">
              <a:xfrm>
                <a:off x="4056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0" name="Rectangle 29"/>
              <p:cNvSpPr>
                <a:spLocks noChangeArrowheads="1"/>
              </p:cNvSpPr>
              <p:nvPr/>
            </p:nvSpPr>
            <p:spPr bwMode="auto">
              <a:xfrm>
                <a:off x="4142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1" name="Rectangle 30"/>
              <p:cNvSpPr>
                <a:spLocks noChangeArrowheads="1"/>
              </p:cNvSpPr>
              <p:nvPr/>
            </p:nvSpPr>
            <p:spPr bwMode="auto">
              <a:xfrm>
                <a:off x="4314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2" name="Rectangle 31"/>
              <p:cNvSpPr>
                <a:spLocks noChangeArrowheads="1"/>
              </p:cNvSpPr>
              <p:nvPr/>
            </p:nvSpPr>
            <p:spPr bwMode="auto">
              <a:xfrm>
                <a:off x="4398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3" name="Rectangle 32"/>
              <p:cNvSpPr>
                <a:spLocks noChangeArrowheads="1"/>
              </p:cNvSpPr>
              <p:nvPr/>
            </p:nvSpPr>
            <p:spPr bwMode="auto">
              <a:xfrm>
                <a:off x="4484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4" name="Rectangle 33"/>
              <p:cNvSpPr>
                <a:spLocks noChangeArrowheads="1"/>
              </p:cNvSpPr>
              <p:nvPr/>
            </p:nvSpPr>
            <p:spPr bwMode="auto">
              <a:xfrm>
                <a:off x="4570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5" name="Rectangle 34"/>
              <p:cNvSpPr>
                <a:spLocks noChangeArrowheads="1"/>
              </p:cNvSpPr>
              <p:nvPr/>
            </p:nvSpPr>
            <p:spPr bwMode="auto">
              <a:xfrm>
                <a:off x="4656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6" name="Rectangle 35"/>
              <p:cNvSpPr>
                <a:spLocks noChangeArrowheads="1"/>
              </p:cNvSpPr>
              <p:nvPr/>
            </p:nvSpPr>
            <p:spPr bwMode="auto">
              <a:xfrm>
                <a:off x="4741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7" name="Rectangle 36"/>
              <p:cNvSpPr>
                <a:spLocks noChangeArrowheads="1"/>
              </p:cNvSpPr>
              <p:nvPr/>
            </p:nvSpPr>
            <p:spPr bwMode="auto">
              <a:xfrm>
                <a:off x="4827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8" name="Rectangle 37"/>
              <p:cNvSpPr>
                <a:spLocks noChangeArrowheads="1"/>
              </p:cNvSpPr>
              <p:nvPr/>
            </p:nvSpPr>
            <p:spPr bwMode="auto">
              <a:xfrm>
                <a:off x="4911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39" name="Rectangle 38"/>
              <p:cNvSpPr>
                <a:spLocks noChangeArrowheads="1"/>
              </p:cNvSpPr>
              <p:nvPr/>
            </p:nvSpPr>
            <p:spPr bwMode="auto">
              <a:xfrm>
                <a:off x="4997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40" name="Rectangle 39"/>
              <p:cNvSpPr>
                <a:spLocks noChangeArrowheads="1"/>
              </p:cNvSpPr>
              <p:nvPr/>
            </p:nvSpPr>
            <p:spPr bwMode="auto">
              <a:xfrm>
                <a:off x="5083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41" name="Rectangle 40"/>
              <p:cNvSpPr>
                <a:spLocks noChangeArrowheads="1"/>
              </p:cNvSpPr>
              <p:nvPr/>
            </p:nvSpPr>
            <p:spPr bwMode="auto">
              <a:xfrm>
                <a:off x="5169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42" name="Rectangle 41"/>
              <p:cNvSpPr>
                <a:spLocks noChangeArrowheads="1"/>
              </p:cNvSpPr>
              <p:nvPr/>
            </p:nvSpPr>
            <p:spPr bwMode="auto">
              <a:xfrm>
                <a:off x="3798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43" name="Rectangle 42"/>
              <p:cNvSpPr>
                <a:spLocks noChangeArrowheads="1"/>
              </p:cNvSpPr>
              <p:nvPr/>
            </p:nvSpPr>
            <p:spPr bwMode="auto">
              <a:xfrm>
                <a:off x="3884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44" name="Rectangle 43"/>
              <p:cNvSpPr>
                <a:spLocks noChangeArrowheads="1"/>
              </p:cNvSpPr>
              <p:nvPr/>
            </p:nvSpPr>
            <p:spPr bwMode="auto">
              <a:xfrm>
                <a:off x="3970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45" name="Rectangle 44"/>
              <p:cNvSpPr>
                <a:spLocks noChangeArrowheads="1"/>
              </p:cNvSpPr>
              <p:nvPr/>
            </p:nvSpPr>
            <p:spPr bwMode="auto">
              <a:xfrm>
                <a:off x="4056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46" name="Rectangle 45"/>
              <p:cNvSpPr>
                <a:spLocks noChangeArrowheads="1"/>
              </p:cNvSpPr>
              <p:nvPr/>
            </p:nvSpPr>
            <p:spPr bwMode="auto">
              <a:xfrm>
                <a:off x="4142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47" name="Rectangle 46"/>
              <p:cNvSpPr>
                <a:spLocks noChangeArrowheads="1"/>
              </p:cNvSpPr>
              <p:nvPr/>
            </p:nvSpPr>
            <p:spPr bwMode="auto">
              <a:xfrm>
                <a:off x="4314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48" name="Rectangle 47"/>
              <p:cNvSpPr>
                <a:spLocks noChangeArrowheads="1"/>
              </p:cNvSpPr>
              <p:nvPr/>
            </p:nvSpPr>
            <p:spPr bwMode="auto">
              <a:xfrm>
                <a:off x="4398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49" name="Rectangle 48"/>
              <p:cNvSpPr>
                <a:spLocks noChangeArrowheads="1"/>
              </p:cNvSpPr>
              <p:nvPr/>
            </p:nvSpPr>
            <p:spPr bwMode="auto">
              <a:xfrm>
                <a:off x="4484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50" name="Rectangle 49"/>
              <p:cNvSpPr>
                <a:spLocks noChangeArrowheads="1"/>
              </p:cNvSpPr>
              <p:nvPr/>
            </p:nvSpPr>
            <p:spPr bwMode="auto">
              <a:xfrm>
                <a:off x="4570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51" name="Rectangle 50"/>
              <p:cNvSpPr>
                <a:spLocks noChangeArrowheads="1"/>
              </p:cNvSpPr>
              <p:nvPr/>
            </p:nvSpPr>
            <p:spPr bwMode="auto">
              <a:xfrm>
                <a:off x="4656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52" name="Rectangle 51"/>
              <p:cNvSpPr>
                <a:spLocks noChangeArrowheads="1"/>
              </p:cNvSpPr>
              <p:nvPr/>
            </p:nvSpPr>
            <p:spPr bwMode="auto">
              <a:xfrm>
                <a:off x="4741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53" name="Rectangle 52"/>
              <p:cNvSpPr>
                <a:spLocks noChangeArrowheads="1"/>
              </p:cNvSpPr>
              <p:nvPr/>
            </p:nvSpPr>
            <p:spPr bwMode="auto">
              <a:xfrm>
                <a:off x="4827" y="2400"/>
                <a:ext cx="5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54" name="Rectangle 53"/>
              <p:cNvSpPr>
                <a:spLocks noChangeArrowheads="1"/>
              </p:cNvSpPr>
              <p:nvPr/>
            </p:nvSpPr>
            <p:spPr bwMode="auto">
              <a:xfrm>
                <a:off x="4911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55" name="Rectangle 54"/>
              <p:cNvSpPr>
                <a:spLocks noChangeArrowheads="1"/>
              </p:cNvSpPr>
              <p:nvPr/>
            </p:nvSpPr>
            <p:spPr bwMode="auto">
              <a:xfrm>
                <a:off x="4997" y="2400"/>
                <a:ext cx="7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56" name="Rectangle 55"/>
              <p:cNvSpPr>
                <a:spLocks noChangeArrowheads="1"/>
              </p:cNvSpPr>
              <p:nvPr/>
            </p:nvSpPr>
            <p:spPr bwMode="auto">
              <a:xfrm>
                <a:off x="5083" y="2400"/>
                <a:ext cx="6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557" name="Rectangle 56"/>
              <p:cNvSpPr>
                <a:spLocks noChangeArrowheads="1"/>
              </p:cNvSpPr>
              <p:nvPr/>
            </p:nvSpPr>
            <p:spPr bwMode="auto">
              <a:xfrm>
                <a:off x="5169" y="2400"/>
                <a:ext cx="4" cy="53"/>
              </a:xfrm>
              <a:prstGeom prst="rect">
                <a:avLst/>
              </a:prstGeom>
              <a:solidFill>
                <a:srgbClr val="131516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6523" name="Line 57"/>
            <p:cNvSpPr>
              <a:spLocks noChangeShapeType="1"/>
            </p:cNvSpPr>
            <p:nvPr/>
          </p:nvSpPr>
          <p:spPr bwMode="auto">
            <a:xfrm>
              <a:off x="2112" y="1104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524" name="Line 58"/>
            <p:cNvSpPr>
              <a:spLocks noChangeShapeType="1"/>
            </p:cNvSpPr>
            <p:nvPr/>
          </p:nvSpPr>
          <p:spPr bwMode="auto">
            <a:xfrm>
              <a:off x="2712" y="1104"/>
              <a:ext cx="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5723" name="Text Box 59"/>
          <p:cNvSpPr txBox="1">
            <a:spLocks noChangeArrowheads="1"/>
          </p:cNvSpPr>
          <p:nvPr/>
        </p:nvSpPr>
        <p:spPr bwMode="auto">
          <a:xfrm>
            <a:off x="5943600" y="3848100"/>
            <a:ext cx="28860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0">
                <a:latin typeface="Times New Roman" pitchFamily="18" charset="0"/>
              </a:rPr>
              <a:t>16       13     10     8  7  6  5  4  3  2  1    P</a:t>
            </a:r>
          </a:p>
        </p:txBody>
      </p:sp>
      <p:sp>
        <p:nvSpPr>
          <p:cNvPr id="625724" name="Oval 60"/>
          <p:cNvSpPr>
            <a:spLocks noChangeArrowheads="1"/>
          </p:cNvSpPr>
          <p:nvPr/>
        </p:nvSpPr>
        <p:spPr bwMode="auto">
          <a:xfrm>
            <a:off x="8024813" y="4184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25" name="Oval 61"/>
          <p:cNvSpPr>
            <a:spLocks noChangeArrowheads="1"/>
          </p:cNvSpPr>
          <p:nvPr/>
        </p:nvSpPr>
        <p:spPr bwMode="auto">
          <a:xfrm>
            <a:off x="7339013" y="2889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26" name="Oval 62"/>
          <p:cNvSpPr>
            <a:spLocks noChangeArrowheads="1"/>
          </p:cNvSpPr>
          <p:nvPr/>
        </p:nvSpPr>
        <p:spPr bwMode="auto">
          <a:xfrm>
            <a:off x="5891213" y="2355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27" name="Oval 63"/>
          <p:cNvSpPr>
            <a:spLocks noChangeArrowheads="1"/>
          </p:cNvSpPr>
          <p:nvPr/>
        </p:nvSpPr>
        <p:spPr bwMode="auto">
          <a:xfrm>
            <a:off x="4595813" y="3117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28" name="Oval 64"/>
          <p:cNvSpPr>
            <a:spLocks noChangeArrowheads="1"/>
          </p:cNvSpPr>
          <p:nvPr/>
        </p:nvSpPr>
        <p:spPr bwMode="auto">
          <a:xfrm>
            <a:off x="4214813" y="4260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29" name="Oval 65"/>
          <p:cNvSpPr>
            <a:spLocks noChangeArrowheads="1"/>
          </p:cNvSpPr>
          <p:nvPr/>
        </p:nvSpPr>
        <p:spPr bwMode="auto">
          <a:xfrm>
            <a:off x="4824413" y="52514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30" name="Oval 66"/>
          <p:cNvSpPr>
            <a:spLocks noChangeArrowheads="1"/>
          </p:cNvSpPr>
          <p:nvPr/>
        </p:nvSpPr>
        <p:spPr bwMode="auto">
          <a:xfrm>
            <a:off x="5891213" y="56324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31" name="Oval 67"/>
          <p:cNvSpPr>
            <a:spLocks noChangeArrowheads="1"/>
          </p:cNvSpPr>
          <p:nvPr/>
        </p:nvSpPr>
        <p:spPr bwMode="auto">
          <a:xfrm>
            <a:off x="6805613" y="50990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32" name="Oval 68"/>
          <p:cNvSpPr>
            <a:spLocks noChangeArrowheads="1"/>
          </p:cNvSpPr>
          <p:nvPr/>
        </p:nvSpPr>
        <p:spPr bwMode="auto">
          <a:xfrm>
            <a:off x="6958013" y="42513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33" name="Oval 69"/>
          <p:cNvSpPr>
            <a:spLocks noChangeArrowheads="1"/>
          </p:cNvSpPr>
          <p:nvPr/>
        </p:nvSpPr>
        <p:spPr bwMode="auto">
          <a:xfrm>
            <a:off x="6577013" y="3651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34" name="Oval 70"/>
          <p:cNvSpPr>
            <a:spLocks noChangeArrowheads="1"/>
          </p:cNvSpPr>
          <p:nvPr/>
        </p:nvSpPr>
        <p:spPr bwMode="auto">
          <a:xfrm>
            <a:off x="5891213" y="3498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35" name="Oval 71"/>
          <p:cNvSpPr>
            <a:spLocks noChangeArrowheads="1"/>
          </p:cNvSpPr>
          <p:nvPr/>
        </p:nvSpPr>
        <p:spPr bwMode="auto">
          <a:xfrm>
            <a:off x="5434013" y="3803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36" name="Oval 72"/>
          <p:cNvSpPr>
            <a:spLocks noChangeArrowheads="1"/>
          </p:cNvSpPr>
          <p:nvPr/>
        </p:nvSpPr>
        <p:spPr bwMode="auto">
          <a:xfrm>
            <a:off x="5357813" y="4260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37" name="Oval 73"/>
          <p:cNvSpPr>
            <a:spLocks noChangeArrowheads="1"/>
          </p:cNvSpPr>
          <p:nvPr/>
        </p:nvSpPr>
        <p:spPr bwMode="auto">
          <a:xfrm>
            <a:off x="5586413" y="4565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38" name="Oval 74"/>
          <p:cNvSpPr>
            <a:spLocks noChangeArrowheads="1"/>
          </p:cNvSpPr>
          <p:nvPr/>
        </p:nvSpPr>
        <p:spPr bwMode="auto">
          <a:xfrm>
            <a:off x="5891213" y="4565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39" name="Oval 75"/>
          <p:cNvSpPr>
            <a:spLocks noChangeArrowheads="1"/>
          </p:cNvSpPr>
          <p:nvPr/>
        </p:nvSpPr>
        <p:spPr bwMode="auto">
          <a:xfrm>
            <a:off x="5967413" y="44132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40" name="Oval 76"/>
          <p:cNvSpPr>
            <a:spLocks noChangeArrowheads="1"/>
          </p:cNvSpPr>
          <p:nvPr/>
        </p:nvSpPr>
        <p:spPr bwMode="auto">
          <a:xfrm>
            <a:off x="5891213" y="4260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41" name="Arc 77"/>
          <p:cNvSpPr>
            <a:spLocks/>
          </p:cNvSpPr>
          <p:nvPr/>
        </p:nvSpPr>
        <p:spPr bwMode="auto">
          <a:xfrm rot="14518145" flipV="1">
            <a:off x="4595813" y="1985962"/>
            <a:ext cx="2749550" cy="3508375"/>
          </a:xfrm>
          <a:custGeom>
            <a:avLst/>
            <a:gdLst>
              <a:gd name="T0" fmla="*/ 0 w 29408"/>
              <a:gd name="T1" fmla="*/ 2147483647 h 41056"/>
              <a:gd name="T2" fmla="*/ 2147483647 w 29408"/>
              <a:gd name="T3" fmla="*/ 2147483647 h 41056"/>
              <a:gd name="T4" fmla="*/ 2147483647 w 29408"/>
              <a:gd name="T5" fmla="*/ 2147483647 h 41056"/>
              <a:gd name="T6" fmla="*/ 0 60000 65536"/>
              <a:gd name="T7" fmla="*/ 0 60000 65536"/>
              <a:gd name="T8" fmla="*/ 0 60000 65536"/>
              <a:gd name="T9" fmla="*/ 0 w 29408"/>
              <a:gd name="T10" fmla="*/ 0 h 41056"/>
              <a:gd name="T11" fmla="*/ 29408 w 29408"/>
              <a:gd name="T12" fmla="*/ 41056 h 4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408" h="41056" fill="none" extrusionOk="0">
                <a:moveTo>
                  <a:pt x="-1" y="1460"/>
                </a:moveTo>
                <a:cubicBezTo>
                  <a:pt x="2489" y="495"/>
                  <a:pt x="5137" y="-1"/>
                  <a:pt x="7808" y="0"/>
                </a:cubicBezTo>
                <a:cubicBezTo>
                  <a:pt x="19737" y="0"/>
                  <a:pt x="29408" y="9670"/>
                  <a:pt x="29408" y="21600"/>
                </a:cubicBezTo>
                <a:cubicBezTo>
                  <a:pt x="29408" y="29893"/>
                  <a:pt x="24659" y="37454"/>
                  <a:pt x="17189" y="41056"/>
                </a:cubicBezTo>
              </a:path>
              <a:path w="29408" h="41056" stroke="0" extrusionOk="0">
                <a:moveTo>
                  <a:pt x="-1" y="1460"/>
                </a:moveTo>
                <a:cubicBezTo>
                  <a:pt x="2489" y="495"/>
                  <a:pt x="5137" y="-1"/>
                  <a:pt x="7808" y="0"/>
                </a:cubicBezTo>
                <a:cubicBezTo>
                  <a:pt x="19737" y="0"/>
                  <a:pt x="29408" y="9670"/>
                  <a:pt x="29408" y="21600"/>
                </a:cubicBezTo>
                <a:cubicBezTo>
                  <a:pt x="29408" y="29893"/>
                  <a:pt x="24659" y="37454"/>
                  <a:pt x="17189" y="41056"/>
                </a:cubicBezTo>
                <a:lnTo>
                  <a:pt x="7808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42" name="Arc 78"/>
          <p:cNvSpPr>
            <a:spLocks/>
          </p:cNvSpPr>
          <p:nvPr/>
        </p:nvSpPr>
        <p:spPr bwMode="auto">
          <a:xfrm rot="15583732" flipH="1">
            <a:off x="4849813" y="3690938"/>
            <a:ext cx="1566862" cy="2411412"/>
          </a:xfrm>
          <a:custGeom>
            <a:avLst/>
            <a:gdLst>
              <a:gd name="T0" fmla="*/ 0 w 21600"/>
              <a:gd name="T1" fmla="*/ 0 h 36855"/>
              <a:gd name="T2" fmla="*/ 2147483647 w 21600"/>
              <a:gd name="T3" fmla="*/ 2147483647 h 36855"/>
              <a:gd name="T4" fmla="*/ 0 w 21600"/>
              <a:gd name="T5" fmla="*/ 2147483647 h 36855"/>
              <a:gd name="T6" fmla="*/ 0 60000 65536"/>
              <a:gd name="T7" fmla="*/ 0 60000 65536"/>
              <a:gd name="T8" fmla="*/ 0 60000 65536"/>
              <a:gd name="T9" fmla="*/ 0 w 21600"/>
              <a:gd name="T10" fmla="*/ 0 h 36855"/>
              <a:gd name="T11" fmla="*/ 21600 w 21600"/>
              <a:gd name="T12" fmla="*/ 36855 h 368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685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19"/>
                  <a:pt x="19331" y="32805"/>
                  <a:pt x="15291" y="36854"/>
                </a:cubicBezTo>
              </a:path>
              <a:path w="21600" h="3685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7319"/>
                  <a:pt x="19331" y="32805"/>
                  <a:pt x="15291" y="36854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43" name="Arc 79"/>
          <p:cNvSpPr>
            <a:spLocks/>
          </p:cNvSpPr>
          <p:nvPr/>
        </p:nvSpPr>
        <p:spPr bwMode="auto">
          <a:xfrm rot="798512">
            <a:off x="5761038" y="3595688"/>
            <a:ext cx="1331912" cy="1392237"/>
          </a:xfrm>
          <a:custGeom>
            <a:avLst/>
            <a:gdLst>
              <a:gd name="T0" fmla="*/ 0 w 30693"/>
              <a:gd name="T1" fmla="*/ 2147483647 h 31003"/>
              <a:gd name="T2" fmla="*/ 2147483647 w 30693"/>
              <a:gd name="T3" fmla="*/ 2147483647 h 31003"/>
              <a:gd name="T4" fmla="*/ 2147483647 w 30693"/>
              <a:gd name="T5" fmla="*/ 2147483647 h 31003"/>
              <a:gd name="T6" fmla="*/ 0 60000 65536"/>
              <a:gd name="T7" fmla="*/ 0 60000 65536"/>
              <a:gd name="T8" fmla="*/ 0 60000 65536"/>
              <a:gd name="T9" fmla="*/ 0 w 30693"/>
              <a:gd name="T10" fmla="*/ 0 h 31003"/>
              <a:gd name="T11" fmla="*/ 30693 w 30693"/>
              <a:gd name="T12" fmla="*/ 31003 h 310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93" h="31003" fill="none" extrusionOk="0">
                <a:moveTo>
                  <a:pt x="0" y="2007"/>
                </a:moveTo>
                <a:cubicBezTo>
                  <a:pt x="2849" y="684"/>
                  <a:pt x="5952" y="-1"/>
                  <a:pt x="9093" y="0"/>
                </a:cubicBezTo>
                <a:cubicBezTo>
                  <a:pt x="21022" y="0"/>
                  <a:pt x="30693" y="9670"/>
                  <a:pt x="30693" y="21600"/>
                </a:cubicBezTo>
                <a:cubicBezTo>
                  <a:pt x="30693" y="24856"/>
                  <a:pt x="29956" y="28071"/>
                  <a:pt x="28538" y="31002"/>
                </a:cubicBezTo>
              </a:path>
              <a:path w="30693" h="31003" stroke="0" extrusionOk="0">
                <a:moveTo>
                  <a:pt x="0" y="2007"/>
                </a:moveTo>
                <a:cubicBezTo>
                  <a:pt x="2849" y="684"/>
                  <a:pt x="5952" y="-1"/>
                  <a:pt x="9093" y="0"/>
                </a:cubicBezTo>
                <a:cubicBezTo>
                  <a:pt x="21022" y="0"/>
                  <a:pt x="30693" y="9670"/>
                  <a:pt x="30693" y="21600"/>
                </a:cubicBezTo>
                <a:cubicBezTo>
                  <a:pt x="30693" y="24856"/>
                  <a:pt x="29956" y="28071"/>
                  <a:pt x="28538" y="31002"/>
                </a:cubicBezTo>
                <a:lnTo>
                  <a:pt x="9093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44" name="Arc 80"/>
          <p:cNvSpPr>
            <a:spLocks/>
          </p:cNvSpPr>
          <p:nvPr/>
        </p:nvSpPr>
        <p:spPr bwMode="auto">
          <a:xfrm rot="21241474" flipH="1">
            <a:off x="5310188" y="3573463"/>
            <a:ext cx="684212" cy="795337"/>
          </a:xfrm>
          <a:custGeom>
            <a:avLst/>
            <a:gdLst>
              <a:gd name="T0" fmla="*/ 0 w 21453"/>
              <a:gd name="T1" fmla="*/ 0 h 21600"/>
              <a:gd name="T2" fmla="*/ 2147483647 w 21453"/>
              <a:gd name="T3" fmla="*/ 2147483647 h 21600"/>
              <a:gd name="T4" fmla="*/ 0 w 21453"/>
              <a:gd name="T5" fmla="*/ 2147483647 h 21600"/>
              <a:gd name="T6" fmla="*/ 0 60000 65536"/>
              <a:gd name="T7" fmla="*/ 0 60000 65536"/>
              <a:gd name="T8" fmla="*/ 0 60000 65536"/>
              <a:gd name="T9" fmla="*/ 0 w 21453"/>
              <a:gd name="T10" fmla="*/ 0 h 21600"/>
              <a:gd name="T11" fmla="*/ 21453 w 2145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53" h="21600" fill="none" extrusionOk="0">
                <a:moveTo>
                  <a:pt x="-1" y="0"/>
                </a:moveTo>
                <a:cubicBezTo>
                  <a:pt x="10957" y="0"/>
                  <a:pt x="20179" y="8204"/>
                  <a:pt x="21453" y="19087"/>
                </a:cubicBezTo>
              </a:path>
              <a:path w="21453" h="21600" stroke="0" extrusionOk="0">
                <a:moveTo>
                  <a:pt x="-1" y="0"/>
                </a:moveTo>
                <a:cubicBezTo>
                  <a:pt x="10957" y="0"/>
                  <a:pt x="20179" y="8204"/>
                  <a:pt x="21453" y="19087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5745" name="Arc 81"/>
          <p:cNvSpPr>
            <a:spLocks/>
          </p:cNvSpPr>
          <p:nvPr/>
        </p:nvSpPr>
        <p:spPr bwMode="auto">
          <a:xfrm rot="-9754742">
            <a:off x="5351463" y="4205288"/>
            <a:ext cx="679450" cy="434975"/>
          </a:xfrm>
          <a:custGeom>
            <a:avLst/>
            <a:gdLst>
              <a:gd name="T0" fmla="*/ 2147483647 w 43200"/>
              <a:gd name="T1" fmla="*/ 2147483647 h 38103"/>
              <a:gd name="T2" fmla="*/ 2147483647 w 43200"/>
              <a:gd name="T3" fmla="*/ 2147483647 h 38103"/>
              <a:gd name="T4" fmla="*/ 2147483647 w 43200"/>
              <a:gd name="T5" fmla="*/ 2147483647 h 38103"/>
              <a:gd name="T6" fmla="*/ 0 60000 65536"/>
              <a:gd name="T7" fmla="*/ 0 60000 65536"/>
              <a:gd name="T8" fmla="*/ 0 60000 65536"/>
              <a:gd name="T9" fmla="*/ 0 w 43200"/>
              <a:gd name="T10" fmla="*/ 0 h 38103"/>
              <a:gd name="T11" fmla="*/ 43200 w 43200"/>
              <a:gd name="T12" fmla="*/ 38103 h 381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38103" fill="none" extrusionOk="0">
                <a:moveTo>
                  <a:pt x="7664" y="38102"/>
                </a:moveTo>
                <a:cubicBezTo>
                  <a:pt x="2803" y="33998"/>
                  <a:pt x="0" y="279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38103" stroke="0" extrusionOk="0">
                <a:moveTo>
                  <a:pt x="7664" y="38102"/>
                </a:moveTo>
                <a:cubicBezTo>
                  <a:pt x="2803" y="33998"/>
                  <a:pt x="0" y="27961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82"/>
          <p:cNvGrpSpPr>
            <a:grpSpLocks/>
          </p:cNvGrpSpPr>
          <p:nvPr/>
        </p:nvGrpSpPr>
        <p:grpSpPr bwMode="auto">
          <a:xfrm>
            <a:off x="3300413" y="1898650"/>
            <a:ext cx="5310187" cy="4883150"/>
            <a:chOff x="2280" y="940"/>
            <a:chExt cx="3225" cy="3048"/>
          </a:xfrm>
        </p:grpSpPr>
        <p:grpSp>
          <p:nvGrpSpPr>
            <p:cNvPr id="5" name="Group 83"/>
            <p:cNvGrpSpPr>
              <a:grpSpLocks/>
            </p:cNvGrpSpPr>
            <p:nvPr/>
          </p:nvGrpSpPr>
          <p:grpSpPr bwMode="auto">
            <a:xfrm>
              <a:off x="2280" y="940"/>
              <a:ext cx="2767" cy="3048"/>
              <a:chOff x="1104" y="1263"/>
              <a:chExt cx="2609" cy="2873"/>
            </a:xfrm>
          </p:grpSpPr>
          <p:sp>
            <p:nvSpPr>
              <p:cNvPr id="146515" name="Text Box 84"/>
              <p:cNvSpPr txBox="1">
                <a:spLocks noChangeArrowheads="1"/>
              </p:cNvSpPr>
              <p:nvPr/>
            </p:nvSpPr>
            <p:spPr bwMode="auto">
              <a:xfrm>
                <a:off x="3456" y="1695"/>
                <a:ext cx="215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0">
                    <a:latin typeface="Times New Roman" pitchFamily="18" charset="0"/>
                  </a:rPr>
                  <a:t>1,9</a:t>
                </a:r>
              </a:p>
            </p:txBody>
          </p:sp>
          <p:sp>
            <p:nvSpPr>
              <p:cNvPr id="146516" name="Text Box 85"/>
              <p:cNvSpPr txBox="1">
                <a:spLocks noChangeArrowheads="1"/>
              </p:cNvSpPr>
              <p:nvPr/>
            </p:nvSpPr>
            <p:spPr bwMode="auto">
              <a:xfrm>
                <a:off x="2496" y="1263"/>
                <a:ext cx="25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0">
                    <a:latin typeface="Times New Roman" pitchFamily="18" charset="0"/>
                  </a:rPr>
                  <a:t>2,10</a:t>
                </a:r>
              </a:p>
            </p:txBody>
          </p:sp>
          <p:sp>
            <p:nvSpPr>
              <p:cNvPr id="146517" name="Text Box 86"/>
              <p:cNvSpPr txBox="1">
                <a:spLocks noChangeArrowheads="1"/>
              </p:cNvSpPr>
              <p:nvPr/>
            </p:nvSpPr>
            <p:spPr bwMode="auto">
              <a:xfrm>
                <a:off x="1441" y="1695"/>
                <a:ext cx="25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0">
                    <a:latin typeface="Times New Roman" pitchFamily="18" charset="0"/>
                  </a:rPr>
                  <a:t>3,11</a:t>
                </a:r>
              </a:p>
            </p:txBody>
          </p:sp>
          <p:sp>
            <p:nvSpPr>
              <p:cNvPr id="146518" name="Text Box 87"/>
              <p:cNvSpPr txBox="1">
                <a:spLocks noChangeArrowheads="1"/>
              </p:cNvSpPr>
              <p:nvPr/>
            </p:nvSpPr>
            <p:spPr bwMode="auto">
              <a:xfrm>
                <a:off x="1104" y="2607"/>
                <a:ext cx="258" cy="1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0">
                    <a:latin typeface="Times New Roman" pitchFamily="18" charset="0"/>
                  </a:rPr>
                  <a:t>4,12</a:t>
                </a:r>
              </a:p>
            </p:txBody>
          </p:sp>
          <p:sp>
            <p:nvSpPr>
              <p:cNvPr id="146519" name="Text Box 88"/>
              <p:cNvSpPr txBox="1">
                <a:spLocks noChangeArrowheads="1"/>
              </p:cNvSpPr>
              <p:nvPr/>
            </p:nvSpPr>
            <p:spPr bwMode="auto">
              <a:xfrm>
                <a:off x="1472" y="3543"/>
                <a:ext cx="25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0">
                    <a:latin typeface="Times New Roman" pitchFamily="18" charset="0"/>
                  </a:rPr>
                  <a:t>5,13</a:t>
                </a:r>
              </a:p>
            </p:txBody>
          </p:sp>
          <p:sp>
            <p:nvSpPr>
              <p:cNvPr id="146520" name="Text Box 89"/>
              <p:cNvSpPr txBox="1">
                <a:spLocks noChangeArrowheads="1"/>
              </p:cNvSpPr>
              <p:nvPr/>
            </p:nvSpPr>
            <p:spPr bwMode="auto">
              <a:xfrm>
                <a:off x="2464" y="3975"/>
                <a:ext cx="25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0">
                    <a:latin typeface="Times New Roman" pitchFamily="18" charset="0"/>
                  </a:rPr>
                  <a:t>6,14</a:t>
                </a:r>
              </a:p>
            </p:txBody>
          </p:sp>
          <p:sp>
            <p:nvSpPr>
              <p:cNvPr id="146521" name="Text Box 90"/>
              <p:cNvSpPr txBox="1">
                <a:spLocks noChangeArrowheads="1"/>
              </p:cNvSpPr>
              <p:nvPr/>
            </p:nvSpPr>
            <p:spPr bwMode="auto">
              <a:xfrm>
                <a:off x="3455" y="3519"/>
                <a:ext cx="258" cy="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0">
                    <a:latin typeface="Times New Roman" pitchFamily="18" charset="0"/>
                  </a:rPr>
                  <a:t>7,15</a:t>
                </a:r>
              </a:p>
            </p:txBody>
          </p:sp>
        </p:grpSp>
        <p:sp>
          <p:nvSpPr>
            <p:cNvPr id="146514" name="Text Box 91"/>
            <p:cNvSpPr txBox="1">
              <a:spLocks noChangeArrowheads="1"/>
            </p:cNvSpPr>
            <p:nvPr/>
          </p:nvSpPr>
          <p:spPr bwMode="auto">
            <a:xfrm>
              <a:off x="5232" y="2304"/>
              <a:ext cx="2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8,16</a:t>
              </a:r>
            </a:p>
          </p:txBody>
        </p:sp>
      </p:grpSp>
      <p:sp>
        <p:nvSpPr>
          <p:cNvPr id="625756" name="Text Box 92"/>
          <p:cNvSpPr txBox="1">
            <a:spLocks noChangeArrowheads="1"/>
          </p:cNvSpPr>
          <p:nvPr/>
        </p:nvSpPr>
        <p:spPr bwMode="auto">
          <a:xfrm>
            <a:off x="7186613" y="26336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625757" name="Text Box 93"/>
          <p:cNvSpPr txBox="1">
            <a:spLocks noChangeArrowheads="1"/>
          </p:cNvSpPr>
          <p:nvPr/>
        </p:nvSpPr>
        <p:spPr bwMode="auto">
          <a:xfrm>
            <a:off x="5624513" y="21383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25758" name="Text Box 94"/>
          <p:cNvSpPr txBox="1">
            <a:spLocks noChangeArrowheads="1"/>
          </p:cNvSpPr>
          <p:nvPr/>
        </p:nvSpPr>
        <p:spPr bwMode="auto">
          <a:xfrm>
            <a:off x="4367213" y="28622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625759" name="Text Box 95"/>
          <p:cNvSpPr txBox="1">
            <a:spLocks noChangeArrowheads="1"/>
          </p:cNvSpPr>
          <p:nvPr/>
        </p:nvSpPr>
        <p:spPr bwMode="auto">
          <a:xfrm>
            <a:off x="3957638" y="40814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625760" name="Text Box 96"/>
          <p:cNvSpPr txBox="1">
            <a:spLocks noChangeArrowheads="1"/>
          </p:cNvSpPr>
          <p:nvPr/>
        </p:nvSpPr>
        <p:spPr bwMode="auto">
          <a:xfrm>
            <a:off x="4595813" y="53006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625761" name="Text Box 97"/>
          <p:cNvSpPr txBox="1">
            <a:spLocks noChangeArrowheads="1"/>
          </p:cNvSpPr>
          <p:nvPr/>
        </p:nvSpPr>
        <p:spPr bwMode="auto">
          <a:xfrm>
            <a:off x="5627688" y="56816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6</a:t>
            </a:r>
          </a:p>
        </p:txBody>
      </p:sp>
      <p:sp>
        <p:nvSpPr>
          <p:cNvPr id="625762" name="Text Box 98"/>
          <p:cNvSpPr txBox="1">
            <a:spLocks noChangeArrowheads="1"/>
          </p:cNvSpPr>
          <p:nvPr/>
        </p:nvSpPr>
        <p:spPr bwMode="auto">
          <a:xfrm>
            <a:off x="6729413" y="51482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7</a:t>
            </a:r>
          </a:p>
        </p:txBody>
      </p:sp>
      <p:sp>
        <p:nvSpPr>
          <p:cNvPr id="625763" name="Text Box 99"/>
          <p:cNvSpPr txBox="1">
            <a:spLocks noChangeArrowheads="1"/>
          </p:cNvSpPr>
          <p:nvPr/>
        </p:nvSpPr>
        <p:spPr bwMode="auto">
          <a:xfrm>
            <a:off x="6958013" y="40814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8</a:t>
            </a:r>
          </a:p>
        </p:txBody>
      </p:sp>
      <p:sp>
        <p:nvSpPr>
          <p:cNvPr id="625764" name="Text Box 100"/>
          <p:cNvSpPr txBox="1">
            <a:spLocks noChangeArrowheads="1"/>
          </p:cNvSpPr>
          <p:nvPr/>
        </p:nvSpPr>
        <p:spPr bwMode="auto">
          <a:xfrm>
            <a:off x="6424613" y="3395663"/>
            <a:ext cx="29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9</a:t>
            </a:r>
          </a:p>
        </p:txBody>
      </p:sp>
      <p:sp>
        <p:nvSpPr>
          <p:cNvPr id="625765" name="Text Box 101"/>
          <p:cNvSpPr txBox="1">
            <a:spLocks noChangeArrowheads="1"/>
          </p:cNvSpPr>
          <p:nvPr/>
        </p:nvSpPr>
        <p:spPr bwMode="auto">
          <a:xfrm>
            <a:off x="5653088" y="3290888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10</a:t>
            </a:r>
          </a:p>
        </p:txBody>
      </p:sp>
      <p:sp>
        <p:nvSpPr>
          <p:cNvPr id="625766" name="Text Box 102"/>
          <p:cNvSpPr txBox="1">
            <a:spLocks noChangeArrowheads="1"/>
          </p:cNvSpPr>
          <p:nvPr/>
        </p:nvSpPr>
        <p:spPr bwMode="auto">
          <a:xfrm>
            <a:off x="5081588" y="371951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11</a:t>
            </a:r>
          </a:p>
        </p:txBody>
      </p:sp>
      <p:sp>
        <p:nvSpPr>
          <p:cNvPr id="625767" name="Text Box 103"/>
          <p:cNvSpPr txBox="1">
            <a:spLocks noChangeArrowheads="1"/>
          </p:cNvSpPr>
          <p:nvPr/>
        </p:nvSpPr>
        <p:spPr bwMode="auto">
          <a:xfrm>
            <a:off x="5024438" y="423386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12</a:t>
            </a:r>
          </a:p>
        </p:txBody>
      </p:sp>
      <p:sp>
        <p:nvSpPr>
          <p:cNvPr id="625768" name="Text Box 104"/>
          <p:cNvSpPr txBox="1">
            <a:spLocks noChangeArrowheads="1"/>
          </p:cNvSpPr>
          <p:nvPr/>
        </p:nvSpPr>
        <p:spPr bwMode="auto">
          <a:xfrm>
            <a:off x="5357813" y="461486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13</a:t>
            </a:r>
          </a:p>
        </p:txBody>
      </p:sp>
      <p:sp>
        <p:nvSpPr>
          <p:cNvPr id="625769" name="Text Box 105"/>
          <p:cNvSpPr txBox="1">
            <a:spLocks noChangeArrowheads="1"/>
          </p:cNvSpPr>
          <p:nvPr/>
        </p:nvSpPr>
        <p:spPr bwMode="auto">
          <a:xfrm>
            <a:off x="5815013" y="463391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14</a:t>
            </a:r>
          </a:p>
        </p:txBody>
      </p:sp>
      <p:sp>
        <p:nvSpPr>
          <p:cNvPr id="625770" name="Text Box 106"/>
          <p:cNvSpPr txBox="1">
            <a:spLocks noChangeArrowheads="1"/>
          </p:cNvSpPr>
          <p:nvPr/>
        </p:nvSpPr>
        <p:spPr bwMode="auto">
          <a:xfrm>
            <a:off x="5967413" y="431006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0">
                <a:latin typeface="Times New Roman" pitchFamily="18" charset="0"/>
              </a:rPr>
              <a:t>P</a:t>
            </a:r>
            <a:r>
              <a:rPr lang="en-US" sz="1000" b="0" baseline="-25000">
                <a:latin typeface="Times New Roman" pitchFamily="18" charset="0"/>
              </a:rPr>
              <a:t>15</a:t>
            </a:r>
          </a:p>
        </p:txBody>
      </p: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6934200" y="0"/>
            <a:ext cx="2209800" cy="1143000"/>
            <a:chOff x="4368" y="0"/>
            <a:chExt cx="1392" cy="720"/>
          </a:xfrm>
        </p:grpSpPr>
        <p:sp>
          <p:nvSpPr>
            <p:cNvPr id="146511" name="Rectangle 108"/>
            <p:cNvSpPr>
              <a:spLocks noChangeArrowheads="1"/>
            </p:cNvSpPr>
            <p:nvPr/>
          </p:nvSpPr>
          <p:spPr bwMode="auto">
            <a:xfrm>
              <a:off x="4368" y="0"/>
              <a:ext cx="1392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2" name="Text Box 109"/>
            <p:cNvSpPr txBox="1">
              <a:spLocks noChangeArrowheads="1"/>
            </p:cNvSpPr>
            <p:nvPr/>
          </p:nvSpPr>
          <p:spPr bwMode="auto">
            <a:xfrm>
              <a:off x="4368" y="48"/>
              <a:ext cx="135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u="sng"/>
                <a:t>SPIRAL </a:t>
              </a:r>
            </a:p>
            <a:p>
              <a:pPr algn="ctr"/>
              <a:r>
                <a:rPr lang="en-US" sz="1800" u="sng"/>
                <a:t>of </a:t>
              </a:r>
            </a:p>
            <a:p>
              <a:pPr algn="ctr"/>
              <a:r>
                <a:rPr lang="en-US" sz="1800" u="sng"/>
                <a:t>two convolutions</a:t>
              </a:r>
            </a:p>
          </p:txBody>
        </p:sp>
      </p:grpSp>
      <p:grpSp>
        <p:nvGrpSpPr>
          <p:cNvPr id="7" name="Group 110"/>
          <p:cNvGrpSpPr>
            <a:grpSpLocks/>
          </p:cNvGrpSpPr>
          <p:nvPr/>
        </p:nvGrpSpPr>
        <p:grpSpPr bwMode="auto">
          <a:xfrm>
            <a:off x="0" y="0"/>
            <a:ext cx="6400800" cy="914400"/>
            <a:chOff x="0" y="0"/>
            <a:chExt cx="4032" cy="576"/>
          </a:xfrm>
        </p:grpSpPr>
        <p:sp>
          <p:nvSpPr>
            <p:cNvPr id="146509" name="Rectangle 111"/>
            <p:cNvSpPr>
              <a:spLocks noChangeArrowheads="1"/>
            </p:cNvSpPr>
            <p:nvPr/>
          </p:nvSpPr>
          <p:spPr bwMode="auto">
            <a:xfrm>
              <a:off x="0" y="0"/>
              <a:ext cx="3984" cy="57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0" name="Text Box 112"/>
            <p:cNvSpPr txBox="1">
              <a:spLocks noChangeArrowheads="1"/>
            </p:cNvSpPr>
            <p:nvPr/>
          </p:nvSpPr>
          <p:spPr bwMode="auto">
            <a:xfrm>
              <a:off x="0" y="48"/>
              <a:ext cx="40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66"/>
                  </a:solidFill>
                  <a:latin typeface="Times New Roman" pitchFamily="18" charset="0"/>
                </a:rPr>
                <a:t>Problem 28</a:t>
              </a:r>
            </a:p>
            <a:p>
              <a:r>
                <a:rPr lang="en-US" sz="1400" b="0">
                  <a:latin typeface="Times New Roman" pitchFamily="18" charset="0"/>
                </a:rPr>
                <a:t>Point P is 80 mm from point O. It starts moving towards O and  reaches it in two revolutions around.it Draw locus of  point P (To draw a Spiral of TWO convolutions).</a:t>
              </a:r>
            </a:p>
          </p:txBody>
        </p:sp>
      </p:grpSp>
      <p:grpSp>
        <p:nvGrpSpPr>
          <p:cNvPr id="8" name="Group 113"/>
          <p:cNvGrpSpPr>
            <a:grpSpLocks/>
          </p:cNvGrpSpPr>
          <p:nvPr/>
        </p:nvGrpSpPr>
        <p:grpSpPr bwMode="auto">
          <a:xfrm>
            <a:off x="433388" y="914400"/>
            <a:ext cx="5414962" cy="776288"/>
            <a:chOff x="93" y="576"/>
            <a:chExt cx="3411" cy="489"/>
          </a:xfrm>
        </p:grpSpPr>
        <p:sp>
          <p:nvSpPr>
            <p:cNvPr id="146507" name="Rectangle 114"/>
            <p:cNvSpPr>
              <a:spLocks noChangeArrowheads="1"/>
            </p:cNvSpPr>
            <p:nvPr/>
          </p:nvSpPr>
          <p:spPr bwMode="auto">
            <a:xfrm>
              <a:off x="96" y="576"/>
              <a:ext cx="3408" cy="480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8" name="Text Box 115"/>
            <p:cNvSpPr txBox="1">
              <a:spLocks noChangeArrowheads="1"/>
            </p:cNvSpPr>
            <p:nvPr/>
          </p:nvSpPr>
          <p:spPr bwMode="auto">
            <a:xfrm>
              <a:off x="93" y="605"/>
              <a:ext cx="341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solidFill>
                    <a:srgbClr val="0000FF"/>
                  </a:solidFill>
                  <a:latin typeface="Arial" charset="0"/>
                </a:rPr>
                <a:t>IMPORTANT APPROACH FOR CONSTRUCTION!</a:t>
              </a:r>
            </a:p>
            <a:p>
              <a:pPr algn="ctr"/>
              <a:r>
                <a:rPr lang="en-US" sz="1400">
                  <a:solidFill>
                    <a:srgbClr val="FF0066"/>
                  </a:solidFill>
                  <a:latin typeface="Arial" charset="0"/>
                </a:rPr>
                <a:t>FIND TOTAL ANGULAR AND TOTAL LINEAR DISPLACEMENT</a:t>
              </a:r>
            </a:p>
            <a:p>
              <a:pPr algn="ctr"/>
              <a:r>
                <a:rPr lang="en-US" sz="1400">
                  <a:solidFill>
                    <a:srgbClr val="FF0066"/>
                  </a:solidFill>
                  <a:latin typeface="Arial" charset="0"/>
                </a:rPr>
                <a:t>AND DIVIDE BOTH IN TO SAME NUMBER OF EQUAL PARTS.</a:t>
              </a:r>
            </a:p>
          </p:txBody>
        </p:sp>
      </p:grp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57150" y="2667000"/>
            <a:ext cx="3295650" cy="3505200"/>
            <a:chOff x="36" y="1680"/>
            <a:chExt cx="2076" cy="2208"/>
          </a:xfrm>
        </p:grpSpPr>
        <p:sp>
          <p:nvSpPr>
            <p:cNvPr id="146505" name="AutoShape 117"/>
            <p:cNvSpPr>
              <a:spLocks noChangeArrowheads="1"/>
            </p:cNvSpPr>
            <p:nvPr/>
          </p:nvSpPr>
          <p:spPr bwMode="auto">
            <a:xfrm>
              <a:off x="36" y="1680"/>
              <a:ext cx="2016" cy="2208"/>
            </a:xfrm>
            <a:prstGeom prst="wedgeRoundRectCallout">
              <a:avLst>
                <a:gd name="adj1" fmla="val 65773"/>
                <a:gd name="adj2" fmla="val -31069"/>
                <a:gd name="adj3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200" b="0">
                <a:latin typeface="Times New Roman" pitchFamily="18" charset="0"/>
              </a:endParaRPr>
            </a:p>
          </p:txBody>
        </p:sp>
        <p:sp>
          <p:nvSpPr>
            <p:cNvPr id="146506" name="Text Box 118"/>
            <p:cNvSpPr txBox="1">
              <a:spLocks noChangeArrowheads="1"/>
            </p:cNvSpPr>
            <p:nvPr/>
          </p:nvSpPr>
          <p:spPr bwMode="auto">
            <a:xfrm>
              <a:off x="73" y="1776"/>
              <a:ext cx="2039" cy="2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  <a:latin typeface="Times New Roman" pitchFamily="18" charset="0"/>
                </a:rPr>
                <a:t>SOLUTION STEPS:</a:t>
              </a:r>
            </a:p>
            <a:p>
              <a:r>
                <a:rPr lang="en-US" b="0">
                  <a:solidFill>
                    <a:srgbClr val="FF0066"/>
                  </a:solidFill>
                  <a:latin typeface="Times New Roman" pitchFamily="18" charset="0"/>
                </a:rPr>
                <a:t>Total angular displacement here</a:t>
              </a:r>
            </a:p>
            <a:p>
              <a:r>
                <a:rPr lang="en-US" b="0">
                  <a:solidFill>
                    <a:srgbClr val="FF0066"/>
                  </a:solidFill>
                  <a:latin typeface="Times New Roman" pitchFamily="18" charset="0"/>
                </a:rPr>
                <a:t> is two revolutions And </a:t>
              </a:r>
            </a:p>
            <a:p>
              <a:r>
                <a:rPr lang="en-US" b="0">
                  <a:solidFill>
                    <a:srgbClr val="FF0066"/>
                  </a:solidFill>
                  <a:latin typeface="Times New Roman" pitchFamily="18" charset="0"/>
                </a:rPr>
                <a:t>Total Linear displacement here </a:t>
              </a:r>
            </a:p>
            <a:p>
              <a:r>
                <a:rPr lang="en-US" b="0">
                  <a:solidFill>
                    <a:srgbClr val="FF0066"/>
                  </a:solidFill>
                  <a:latin typeface="Times New Roman" pitchFamily="18" charset="0"/>
                </a:rPr>
                <a:t>is distance PO.</a:t>
              </a:r>
            </a:p>
            <a:p>
              <a:r>
                <a:rPr lang="en-US" b="0">
                  <a:solidFill>
                    <a:srgbClr val="FF0066"/>
                  </a:solidFill>
                  <a:latin typeface="Times New Roman" pitchFamily="18" charset="0"/>
                </a:rPr>
                <a:t>Just divide both in same parts i.e.</a:t>
              </a:r>
            </a:p>
            <a:p>
              <a:r>
                <a:rPr lang="en-US" b="0">
                  <a:solidFill>
                    <a:srgbClr val="FF0066"/>
                  </a:solidFill>
                  <a:latin typeface="Times New Roman" pitchFamily="18" charset="0"/>
                </a:rPr>
                <a:t>Circle in EIGHT parts.</a:t>
              </a:r>
            </a:p>
            <a:p>
              <a:r>
                <a:rPr lang="en-US" b="0">
                  <a:solidFill>
                    <a:srgbClr val="FF0066"/>
                  </a:solidFill>
                  <a:latin typeface="Times New Roman" pitchFamily="18" charset="0"/>
                </a:rPr>
                <a:t>( means total angular displacement</a:t>
              </a:r>
            </a:p>
            <a:p>
              <a:r>
                <a:rPr lang="en-US" b="0">
                  <a:solidFill>
                    <a:srgbClr val="FF0066"/>
                  </a:solidFill>
                  <a:latin typeface="Times New Roman" pitchFamily="18" charset="0"/>
                </a:rPr>
                <a:t> in SIXTEEN parts)</a:t>
              </a:r>
            </a:p>
            <a:p>
              <a:r>
                <a:rPr lang="en-US" b="0">
                  <a:solidFill>
                    <a:srgbClr val="FF0066"/>
                  </a:solidFill>
                  <a:latin typeface="Times New Roman" pitchFamily="18" charset="0"/>
                </a:rPr>
                <a:t>Divide PO also in SIXTEEN parts.</a:t>
              </a:r>
            </a:p>
            <a:p>
              <a:r>
                <a:rPr lang="en-US" b="0">
                  <a:solidFill>
                    <a:srgbClr val="FF0066"/>
                  </a:solidFill>
                  <a:latin typeface="Times New Roman" pitchFamily="18" charset="0"/>
                </a:rPr>
                <a:t>Rest steps are similar to the previous </a:t>
              </a:r>
            </a:p>
            <a:p>
              <a:r>
                <a:rPr lang="en-US" b="0">
                  <a:solidFill>
                    <a:srgbClr val="FF0066"/>
                  </a:solidFill>
                  <a:latin typeface="Times New Roman" pitchFamily="18" charset="0"/>
                </a:rPr>
                <a:t>problem.</a:t>
              </a:r>
            </a:p>
            <a:p>
              <a:endParaRPr lang="en-US" b="0">
                <a:solidFill>
                  <a:srgbClr val="FF0066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0" name="Group 126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46499" name="AutoShape 127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0" name="AutoShape 12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1" name="AutoShape 12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2" name="AutoShape 13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3" name="AutoShape 13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4" name="AutoShape 13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5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5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5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5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5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5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5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5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2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2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500"/>
                                        <p:tgtEl>
                                          <p:spTgt spid="6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500"/>
                                        <p:tgtEl>
                                          <p:spTgt spid="625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625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6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7" dur="500"/>
                                        <p:tgtEl>
                                          <p:spTgt spid="6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2" dur="500"/>
                                        <p:tgtEl>
                                          <p:spTgt spid="6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07" dur="500"/>
                                        <p:tgtEl>
                                          <p:spTgt spid="62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2" dur="500"/>
                                        <p:tgtEl>
                                          <p:spTgt spid="6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7" dur="500"/>
                                        <p:tgtEl>
                                          <p:spTgt spid="62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2" dur="500"/>
                                        <p:tgtEl>
                                          <p:spTgt spid="62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6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62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7" dur="500"/>
                                        <p:tgtEl>
                                          <p:spTgt spid="62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2" dur="500"/>
                                        <p:tgtEl>
                                          <p:spTgt spid="62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7" dur="500"/>
                                        <p:tgtEl>
                                          <p:spTgt spid="62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2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2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2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2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2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2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2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2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2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2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62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2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2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2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2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2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62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62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62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62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62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62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62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62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62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62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62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2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62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62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2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2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62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25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54" dur="500"/>
                                        <p:tgtEl>
                                          <p:spTgt spid="62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9" dur="500"/>
                                        <p:tgtEl>
                                          <p:spTgt spid="62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4" dur="500"/>
                                        <p:tgtEl>
                                          <p:spTgt spid="62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9" dur="500"/>
                                        <p:tgtEl>
                                          <p:spTgt spid="62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4" dur="500"/>
                                        <p:tgtEl>
                                          <p:spTgt spid="62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625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625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625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625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625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625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625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625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625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625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625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625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625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625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625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625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625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625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625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625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625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625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625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625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625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625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625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625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625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625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6" grpId="0" animBg="1"/>
      <p:bldP spid="625667" grpId="0" animBg="1"/>
      <p:bldP spid="625668" grpId="0" animBg="1"/>
      <p:bldP spid="625669" grpId="0" animBg="1"/>
      <p:bldP spid="625670" grpId="0" animBg="1"/>
      <p:bldP spid="625671" grpId="0" animBg="1"/>
      <p:bldP spid="625672" grpId="0" animBg="1"/>
      <p:bldP spid="625673" grpId="0" animBg="1"/>
      <p:bldP spid="625674" grpId="0" animBg="1"/>
      <p:bldP spid="625675" grpId="0" animBg="1"/>
      <p:bldP spid="625676" grpId="0" animBg="1"/>
      <p:bldP spid="625677" grpId="0" animBg="1"/>
      <p:bldP spid="625678" grpId="0" animBg="1"/>
      <p:bldP spid="625679" grpId="0" animBg="1"/>
      <p:bldP spid="625680" grpId="0" animBg="1"/>
      <p:bldP spid="625681" grpId="0" animBg="1"/>
      <p:bldP spid="625682" grpId="0" animBg="1"/>
      <p:bldP spid="625683" grpId="0" animBg="1"/>
      <p:bldP spid="625684" grpId="0" animBg="1"/>
      <p:bldP spid="625685" grpId="0" animBg="1"/>
      <p:bldP spid="625723" grpId="0" autoUpdateAnimBg="0"/>
      <p:bldP spid="625724" grpId="0" animBg="1"/>
      <p:bldP spid="625725" grpId="0" animBg="1"/>
      <p:bldP spid="625726" grpId="0" animBg="1"/>
      <p:bldP spid="625727" grpId="0" animBg="1"/>
      <p:bldP spid="625728" grpId="0" animBg="1"/>
      <p:bldP spid="625729" grpId="0" animBg="1"/>
      <p:bldP spid="625730" grpId="0" animBg="1"/>
      <p:bldP spid="625731" grpId="0" animBg="1"/>
      <p:bldP spid="625732" grpId="0" animBg="1"/>
      <p:bldP spid="625733" grpId="0" animBg="1"/>
      <p:bldP spid="625734" grpId="0" animBg="1"/>
      <p:bldP spid="625735" grpId="0" animBg="1"/>
      <p:bldP spid="625736" grpId="0" animBg="1"/>
      <p:bldP spid="625737" grpId="0" animBg="1"/>
      <p:bldP spid="625738" grpId="0" animBg="1"/>
      <p:bldP spid="625739" grpId="0" animBg="1"/>
      <p:bldP spid="625740" grpId="0" animBg="1"/>
      <p:bldP spid="625741" grpId="0" animBg="1"/>
      <p:bldP spid="625742" grpId="0" animBg="1"/>
      <p:bldP spid="625743" grpId="0" animBg="1"/>
      <p:bldP spid="625744" grpId="0" animBg="1"/>
      <p:bldP spid="625745" grpId="0" animBg="1"/>
      <p:bldP spid="625756" grpId="0" autoUpdateAnimBg="0"/>
      <p:bldP spid="625757" grpId="0" autoUpdateAnimBg="0"/>
      <p:bldP spid="625758" grpId="0" autoUpdateAnimBg="0"/>
      <p:bldP spid="625759" grpId="0" autoUpdateAnimBg="0"/>
      <p:bldP spid="625760" grpId="0" autoUpdateAnimBg="0"/>
      <p:bldP spid="625761" grpId="0" autoUpdateAnimBg="0"/>
      <p:bldP spid="625762" grpId="0" autoUpdateAnimBg="0"/>
      <p:bldP spid="625763" grpId="0" autoUpdateAnimBg="0"/>
      <p:bldP spid="625764" grpId="0" autoUpdateAnimBg="0"/>
      <p:bldP spid="625765" grpId="0" autoUpdateAnimBg="0"/>
      <p:bldP spid="625766" grpId="0" autoUpdateAnimBg="0"/>
      <p:bldP spid="625767" grpId="0" autoUpdateAnimBg="0"/>
      <p:bldP spid="625768" grpId="0" autoUpdateAnimBg="0"/>
      <p:bldP spid="625769" grpId="0" autoUpdateAnimBg="0"/>
      <p:bldP spid="62577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Oval 2"/>
          <p:cNvSpPr>
            <a:spLocks noChangeArrowheads="1"/>
          </p:cNvSpPr>
          <p:nvPr/>
        </p:nvSpPr>
        <p:spPr bwMode="auto">
          <a:xfrm>
            <a:off x="7275513" y="2487613"/>
            <a:ext cx="66675" cy="6826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8739" name="Line 3"/>
          <p:cNvSpPr>
            <a:spLocks noChangeShapeType="1"/>
          </p:cNvSpPr>
          <p:nvPr/>
        </p:nvSpPr>
        <p:spPr bwMode="auto">
          <a:xfrm flipV="1">
            <a:off x="4940300" y="2517775"/>
            <a:ext cx="2401888" cy="220186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740" name="Line 4"/>
          <p:cNvSpPr>
            <a:spLocks noChangeShapeType="1"/>
          </p:cNvSpPr>
          <p:nvPr/>
        </p:nvSpPr>
        <p:spPr bwMode="auto">
          <a:xfrm flipV="1">
            <a:off x="5408613" y="1917700"/>
            <a:ext cx="2335212" cy="3201988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741" name="Line 5"/>
          <p:cNvSpPr>
            <a:spLocks noChangeShapeType="1"/>
          </p:cNvSpPr>
          <p:nvPr/>
        </p:nvSpPr>
        <p:spPr bwMode="auto">
          <a:xfrm>
            <a:off x="6191250" y="1600200"/>
            <a:ext cx="2270125" cy="186848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8742" name="Text Box 6"/>
          <p:cNvSpPr txBox="1">
            <a:spLocks noChangeArrowheads="1"/>
          </p:cNvSpPr>
          <p:nvPr/>
        </p:nvSpPr>
        <p:spPr bwMode="auto">
          <a:xfrm rot="2389774">
            <a:off x="7853363" y="2976563"/>
            <a:ext cx="766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Tangent</a:t>
            </a:r>
          </a:p>
        </p:txBody>
      </p:sp>
      <p:sp>
        <p:nvSpPr>
          <p:cNvPr id="628743" name="Text Box 7"/>
          <p:cNvSpPr txBox="1">
            <a:spLocks noChangeArrowheads="1"/>
          </p:cNvSpPr>
          <p:nvPr/>
        </p:nvSpPr>
        <p:spPr bwMode="auto">
          <a:xfrm rot="-3038702">
            <a:off x="7107237" y="1939926"/>
            <a:ext cx="72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Normal</a:t>
            </a:r>
          </a:p>
        </p:txBody>
      </p:sp>
      <p:sp>
        <p:nvSpPr>
          <p:cNvPr id="628744" name="Text Box 8"/>
          <p:cNvSpPr txBox="1">
            <a:spLocks noChangeArrowheads="1"/>
          </p:cNvSpPr>
          <p:nvPr/>
        </p:nvSpPr>
        <p:spPr bwMode="auto">
          <a:xfrm>
            <a:off x="7342188" y="2351088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Q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19875" y="0"/>
            <a:ext cx="2524125" cy="1600200"/>
            <a:chOff x="4170" y="0"/>
            <a:chExt cx="1590" cy="1008"/>
          </a:xfrm>
        </p:grpSpPr>
        <p:sp>
          <p:nvSpPr>
            <p:cNvPr id="149569" name="Oval 10"/>
            <p:cNvSpPr>
              <a:spLocks noChangeArrowheads="1"/>
            </p:cNvSpPr>
            <p:nvPr/>
          </p:nvSpPr>
          <p:spPr bwMode="auto">
            <a:xfrm>
              <a:off x="4170" y="0"/>
              <a:ext cx="1590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70" name="Text Box 11"/>
            <p:cNvSpPr txBox="1">
              <a:spLocks noChangeArrowheads="1"/>
            </p:cNvSpPr>
            <p:nvPr/>
          </p:nvSpPr>
          <p:spPr bwMode="auto">
            <a:xfrm>
              <a:off x="4248" y="134"/>
              <a:ext cx="145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Involute</a:t>
              </a:r>
            </a:p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Method of Drawing</a:t>
              </a:r>
            </a:p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Tangent &amp; Normal</a:t>
              </a:r>
            </a:p>
          </p:txBody>
        </p:sp>
      </p:grpSp>
      <p:sp>
        <p:nvSpPr>
          <p:cNvPr id="628748" name="Text Box 12"/>
          <p:cNvSpPr txBox="1">
            <a:spLocks noChangeArrowheads="1"/>
          </p:cNvSpPr>
          <p:nvPr/>
        </p:nvSpPr>
        <p:spPr bwMode="auto">
          <a:xfrm>
            <a:off x="76200" y="304800"/>
            <a:ext cx="3733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0">
                <a:latin typeface="Times New Roman" pitchFamily="18" charset="0"/>
              </a:rPr>
              <a:t>STEPS:</a:t>
            </a:r>
          </a:p>
          <a:p>
            <a:r>
              <a:rPr lang="en-US" sz="1200" b="0">
                <a:latin typeface="Times New Roman" pitchFamily="18" charset="0"/>
              </a:rPr>
              <a:t>DRAW INVOLUTE AS USUAL.</a:t>
            </a:r>
          </a:p>
          <a:p>
            <a:endParaRPr lang="en-US" sz="1200" b="0">
              <a:latin typeface="Times New Roman" pitchFamily="18" charset="0"/>
            </a:endParaRPr>
          </a:p>
          <a:p>
            <a:r>
              <a:rPr lang="en-US" sz="1200" b="0">
                <a:latin typeface="Times New Roman" pitchFamily="18" charset="0"/>
              </a:rPr>
              <a:t>MARK POINT 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Q</a:t>
            </a:r>
            <a:r>
              <a:rPr lang="en-US" sz="1200" b="0">
                <a:latin typeface="Times New Roman" pitchFamily="18" charset="0"/>
              </a:rPr>
              <a:t> ON IT AS DIRECTED.</a:t>
            </a:r>
          </a:p>
          <a:p>
            <a:endParaRPr lang="en-US" sz="1200" b="0">
              <a:latin typeface="Times New Roman" pitchFamily="18" charset="0"/>
            </a:endParaRPr>
          </a:p>
          <a:p>
            <a:r>
              <a:rPr lang="en-US" sz="1200" b="0">
                <a:latin typeface="Times New Roman" pitchFamily="18" charset="0"/>
              </a:rPr>
              <a:t>JOIN 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Q</a:t>
            </a:r>
            <a:r>
              <a:rPr lang="en-US" sz="1200" b="0">
                <a:latin typeface="Times New Roman" pitchFamily="18" charset="0"/>
              </a:rPr>
              <a:t> TO THE CENTER OF CIRCLE 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C</a:t>
            </a:r>
            <a:r>
              <a:rPr lang="en-US" sz="1200" b="0">
                <a:latin typeface="Times New Roman" pitchFamily="18" charset="0"/>
              </a:rPr>
              <a:t>.</a:t>
            </a:r>
          </a:p>
          <a:p>
            <a:r>
              <a:rPr lang="en-US" sz="1200" b="0">
                <a:latin typeface="Times New Roman" pitchFamily="18" charset="0"/>
              </a:rPr>
              <a:t>CONSIDERING 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CQ</a:t>
            </a:r>
            <a:r>
              <a:rPr lang="en-US" sz="1200" b="0">
                <a:latin typeface="Times New Roman" pitchFamily="18" charset="0"/>
              </a:rPr>
              <a:t> DIAMETER, DRAW </a:t>
            </a:r>
          </a:p>
          <a:p>
            <a:r>
              <a:rPr lang="en-US" sz="1200" b="0">
                <a:latin typeface="Times New Roman" pitchFamily="18" charset="0"/>
              </a:rPr>
              <a:t>A SEMICIRCLE AS SHOWN.</a:t>
            </a:r>
          </a:p>
          <a:p>
            <a:endParaRPr lang="en-US" sz="1200" b="0">
              <a:latin typeface="Times New Roman" pitchFamily="18" charset="0"/>
            </a:endParaRPr>
          </a:p>
          <a:p>
            <a:r>
              <a:rPr lang="en-US" sz="1200" b="0">
                <a:latin typeface="Times New Roman" pitchFamily="18" charset="0"/>
              </a:rPr>
              <a:t>MARK POINT OF INTERSECTION OF </a:t>
            </a:r>
          </a:p>
          <a:p>
            <a:r>
              <a:rPr lang="en-US" sz="1200" b="0">
                <a:latin typeface="Times New Roman" pitchFamily="18" charset="0"/>
              </a:rPr>
              <a:t>THIS SEMICIRCLE AND POLE CIRCLE</a:t>
            </a:r>
          </a:p>
          <a:p>
            <a:r>
              <a:rPr lang="en-US" sz="1200" b="0">
                <a:latin typeface="Times New Roman" pitchFamily="18" charset="0"/>
              </a:rPr>
              <a:t>AND JOIN IT TO 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Q.</a:t>
            </a:r>
          </a:p>
          <a:p>
            <a:endParaRPr lang="en-US" sz="1200" b="0">
              <a:latin typeface="Times New Roman" pitchFamily="18" charset="0"/>
            </a:endParaRPr>
          </a:p>
          <a:p>
            <a:r>
              <a:rPr lang="en-US" sz="1200" b="0">
                <a:latin typeface="Times New Roman" pitchFamily="18" charset="0"/>
              </a:rPr>
              <a:t>THIS WILL BE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 NORMAL TO INVOLUTE.</a:t>
            </a:r>
          </a:p>
          <a:p>
            <a:endParaRPr lang="en-US" sz="1200" b="0">
              <a:latin typeface="Times New Roman" pitchFamily="18" charset="0"/>
            </a:endParaRPr>
          </a:p>
          <a:p>
            <a:r>
              <a:rPr lang="en-US" sz="1200" b="0">
                <a:latin typeface="Times New Roman" pitchFamily="18" charset="0"/>
              </a:rPr>
              <a:t>DRAW A LINE AT RIGHT ANGLE TO </a:t>
            </a:r>
          </a:p>
          <a:p>
            <a:r>
              <a:rPr lang="en-US" sz="1200" b="0">
                <a:latin typeface="Times New Roman" pitchFamily="18" charset="0"/>
              </a:rPr>
              <a:t>THIS LINE FROM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 Q. </a:t>
            </a:r>
          </a:p>
          <a:p>
            <a:endParaRPr lang="en-US" sz="1200">
              <a:solidFill>
                <a:srgbClr val="FF0066"/>
              </a:solidFill>
              <a:latin typeface="Times New Roman" pitchFamily="18" charset="0"/>
            </a:endParaRPr>
          </a:p>
          <a:p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IT WILL BE TANGENT TO INVOLUTE.</a:t>
            </a: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955925" y="1660525"/>
            <a:ext cx="6035675" cy="4710113"/>
            <a:chOff x="1862" y="1046"/>
            <a:chExt cx="3802" cy="2967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862" y="1046"/>
              <a:ext cx="3802" cy="2967"/>
              <a:chOff x="528" y="199"/>
              <a:chExt cx="4342" cy="3389"/>
            </a:xfrm>
          </p:grpSpPr>
          <p:sp>
            <p:nvSpPr>
              <p:cNvPr id="149526" name="Oval 15"/>
              <p:cNvSpPr>
                <a:spLocks noChangeArrowheads="1"/>
              </p:cNvSpPr>
              <p:nvPr/>
            </p:nvSpPr>
            <p:spPr bwMode="auto">
              <a:xfrm>
                <a:off x="1458" y="1968"/>
                <a:ext cx="912" cy="91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400" b="0">
                  <a:latin typeface="Times New Roman" pitchFamily="18" charset="0"/>
                </a:endParaRPr>
              </a:p>
            </p:txBody>
          </p:sp>
          <p:sp>
            <p:nvSpPr>
              <p:cNvPr id="149527" name="Line 16"/>
              <p:cNvSpPr>
                <a:spLocks noChangeShapeType="1"/>
              </p:cNvSpPr>
              <p:nvPr/>
            </p:nvSpPr>
            <p:spPr bwMode="auto">
              <a:xfrm>
                <a:off x="1920" y="1968"/>
                <a:ext cx="0" cy="9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8" name="Line 17"/>
              <p:cNvSpPr>
                <a:spLocks noChangeShapeType="1"/>
              </p:cNvSpPr>
              <p:nvPr/>
            </p:nvSpPr>
            <p:spPr bwMode="auto">
              <a:xfrm>
                <a:off x="1449" y="2421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29" name="Line 18"/>
              <p:cNvSpPr>
                <a:spLocks noChangeShapeType="1"/>
              </p:cNvSpPr>
              <p:nvPr/>
            </p:nvSpPr>
            <p:spPr bwMode="auto">
              <a:xfrm>
                <a:off x="1584" y="2112"/>
                <a:ext cx="672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0" name="Line 19"/>
              <p:cNvSpPr>
                <a:spLocks noChangeShapeType="1"/>
              </p:cNvSpPr>
              <p:nvPr/>
            </p:nvSpPr>
            <p:spPr bwMode="auto">
              <a:xfrm flipH="1">
                <a:off x="1584" y="2112"/>
                <a:ext cx="672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1" name="Line 20"/>
              <p:cNvSpPr>
                <a:spLocks noChangeShapeType="1"/>
              </p:cNvSpPr>
              <p:nvPr/>
            </p:nvSpPr>
            <p:spPr bwMode="auto">
              <a:xfrm>
                <a:off x="1920" y="2880"/>
                <a:ext cx="27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2" name="Line 21"/>
              <p:cNvSpPr>
                <a:spLocks noChangeShapeType="1"/>
              </p:cNvSpPr>
              <p:nvPr/>
            </p:nvSpPr>
            <p:spPr bwMode="auto">
              <a:xfrm>
                <a:off x="2304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3" name="Line 22"/>
              <p:cNvSpPr>
                <a:spLocks noChangeShapeType="1"/>
              </p:cNvSpPr>
              <p:nvPr/>
            </p:nvSpPr>
            <p:spPr bwMode="auto">
              <a:xfrm>
                <a:off x="2637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4" name="Line 23"/>
              <p:cNvSpPr>
                <a:spLocks noChangeShapeType="1"/>
              </p:cNvSpPr>
              <p:nvPr/>
            </p:nvSpPr>
            <p:spPr bwMode="auto">
              <a:xfrm>
                <a:off x="2970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5" name="Line 24"/>
              <p:cNvSpPr>
                <a:spLocks noChangeShapeType="1"/>
              </p:cNvSpPr>
              <p:nvPr/>
            </p:nvSpPr>
            <p:spPr bwMode="auto">
              <a:xfrm>
                <a:off x="3303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6" name="Line 25"/>
              <p:cNvSpPr>
                <a:spLocks noChangeShapeType="1"/>
              </p:cNvSpPr>
              <p:nvPr/>
            </p:nvSpPr>
            <p:spPr bwMode="auto">
              <a:xfrm>
                <a:off x="3636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7" name="Line 26"/>
              <p:cNvSpPr>
                <a:spLocks noChangeShapeType="1"/>
              </p:cNvSpPr>
              <p:nvPr/>
            </p:nvSpPr>
            <p:spPr bwMode="auto">
              <a:xfrm>
                <a:off x="3969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8" name="Line 27"/>
              <p:cNvSpPr>
                <a:spLocks noChangeShapeType="1"/>
              </p:cNvSpPr>
              <p:nvPr/>
            </p:nvSpPr>
            <p:spPr bwMode="auto">
              <a:xfrm>
                <a:off x="4302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539" name="Line 28"/>
              <p:cNvSpPr>
                <a:spLocks noChangeShapeType="1"/>
              </p:cNvSpPr>
              <p:nvPr/>
            </p:nvSpPr>
            <p:spPr bwMode="auto">
              <a:xfrm>
                <a:off x="4635" y="283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2226" y="2902"/>
                <a:ext cx="2578" cy="230"/>
                <a:chOff x="2274" y="3046"/>
                <a:chExt cx="2578" cy="230"/>
              </a:xfrm>
            </p:grpSpPr>
            <p:sp>
              <p:nvSpPr>
                <p:cNvPr id="14956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274" y="3046"/>
                  <a:ext cx="580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1          2</a:t>
                  </a:r>
                </a:p>
              </p:txBody>
            </p:sp>
            <p:sp>
              <p:nvSpPr>
                <p:cNvPr id="14956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929" y="3050"/>
                  <a:ext cx="580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3          4</a:t>
                  </a:r>
                </a:p>
              </p:txBody>
            </p:sp>
            <p:sp>
              <p:nvSpPr>
                <p:cNvPr id="14956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582" y="3057"/>
                  <a:ext cx="516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5        6</a:t>
                  </a:r>
                </a:p>
              </p:txBody>
            </p:sp>
            <p:sp>
              <p:nvSpPr>
                <p:cNvPr id="14956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272" y="3055"/>
                  <a:ext cx="580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7          8</a:t>
                  </a:r>
                </a:p>
              </p:txBody>
            </p:sp>
          </p:grpSp>
          <p:sp>
            <p:nvSpPr>
              <p:cNvPr id="149541" name="Oval 34"/>
              <p:cNvSpPr>
                <a:spLocks noChangeArrowheads="1"/>
              </p:cNvSpPr>
              <p:nvPr/>
            </p:nvSpPr>
            <p:spPr bwMode="auto">
              <a:xfrm>
                <a:off x="4608" y="2853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42" name="Text Box 35"/>
              <p:cNvSpPr txBox="1">
                <a:spLocks noChangeArrowheads="1"/>
              </p:cNvSpPr>
              <p:nvPr/>
            </p:nvSpPr>
            <p:spPr bwMode="auto">
              <a:xfrm>
                <a:off x="4667" y="2794"/>
                <a:ext cx="203" cy="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P</a:t>
                </a:r>
              </a:p>
            </p:txBody>
          </p:sp>
          <p:sp>
            <p:nvSpPr>
              <p:cNvPr id="149543" name="Text Box 36"/>
              <p:cNvSpPr txBox="1">
                <a:spLocks noChangeArrowheads="1"/>
              </p:cNvSpPr>
              <p:nvPr/>
            </p:nvSpPr>
            <p:spPr bwMode="auto">
              <a:xfrm>
                <a:off x="1902" y="2878"/>
                <a:ext cx="244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P</a:t>
                </a:r>
                <a:r>
                  <a:rPr lang="en-US" sz="1400" b="0" baseline="-25000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9544" name="Oval 37"/>
              <p:cNvSpPr>
                <a:spLocks noChangeArrowheads="1"/>
              </p:cNvSpPr>
              <p:nvPr/>
            </p:nvSpPr>
            <p:spPr bwMode="auto">
              <a:xfrm>
                <a:off x="1890" y="285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45" name="Arc 38"/>
              <p:cNvSpPr>
                <a:spLocks/>
              </p:cNvSpPr>
              <p:nvPr/>
            </p:nvSpPr>
            <p:spPr bwMode="auto">
              <a:xfrm rot="16383874" flipV="1">
                <a:off x="2079" y="659"/>
                <a:ext cx="2782" cy="2424"/>
              </a:xfrm>
              <a:custGeom>
                <a:avLst/>
                <a:gdLst>
                  <a:gd name="T0" fmla="*/ 0 w 21600"/>
                  <a:gd name="T1" fmla="*/ 0 h 24136"/>
                  <a:gd name="T2" fmla="*/ 0 w 21600"/>
                  <a:gd name="T3" fmla="*/ 0 h 24136"/>
                  <a:gd name="T4" fmla="*/ 0 w 21600"/>
                  <a:gd name="T5" fmla="*/ 0 h 2413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4136"/>
                  <a:gd name="T11" fmla="*/ 21600 w 21600"/>
                  <a:gd name="T12" fmla="*/ 24136 h 241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4136" fill="none" extrusionOk="0">
                    <a:moveTo>
                      <a:pt x="3152" y="0"/>
                    </a:moveTo>
                    <a:cubicBezTo>
                      <a:pt x="13749" y="1563"/>
                      <a:pt x="21600" y="10657"/>
                      <a:pt x="21600" y="21369"/>
                    </a:cubicBezTo>
                    <a:cubicBezTo>
                      <a:pt x="21600" y="22294"/>
                      <a:pt x="21540" y="23218"/>
                      <a:pt x="21422" y="24136"/>
                    </a:cubicBezTo>
                  </a:path>
                  <a:path w="21600" h="24136" stroke="0" extrusionOk="0">
                    <a:moveTo>
                      <a:pt x="3152" y="0"/>
                    </a:moveTo>
                    <a:cubicBezTo>
                      <a:pt x="13749" y="1563"/>
                      <a:pt x="21600" y="10657"/>
                      <a:pt x="21600" y="21369"/>
                    </a:cubicBezTo>
                    <a:cubicBezTo>
                      <a:pt x="21600" y="22294"/>
                      <a:pt x="21540" y="23218"/>
                      <a:pt x="21422" y="24136"/>
                    </a:cubicBezTo>
                    <a:lnTo>
                      <a:pt x="0" y="21369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en-US" sz="1400" b="0">
                  <a:latin typeface="Times New Roman" pitchFamily="18" charset="0"/>
                </a:endParaRPr>
              </a:p>
            </p:txBody>
          </p:sp>
          <p:sp>
            <p:nvSpPr>
              <p:cNvPr id="149546" name="Arc 39"/>
              <p:cNvSpPr>
                <a:spLocks/>
              </p:cNvSpPr>
              <p:nvPr/>
            </p:nvSpPr>
            <p:spPr bwMode="auto">
              <a:xfrm flipH="1">
                <a:off x="528" y="432"/>
                <a:ext cx="1824" cy="153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47" name="Arc 40"/>
              <p:cNvSpPr>
                <a:spLocks/>
              </p:cNvSpPr>
              <p:nvPr/>
            </p:nvSpPr>
            <p:spPr bwMode="auto">
              <a:xfrm rot="-23340" flipH="1" flipV="1">
                <a:off x="528" y="1968"/>
                <a:ext cx="912" cy="120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9548" name="Arc 41"/>
              <p:cNvSpPr>
                <a:spLocks/>
              </p:cNvSpPr>
              <p:nvPr/>
            </p:nvSpPr>
            <p:spPr bwMode="auto">
              <a:xfrm flipV="1">
                <a:off x="1440" y="2880"/>
                <a:ext cx="480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42"/>
              <p:cNvGrpSpPr>
                <a:grpSpLocks/>
              </p:cNvGrpSpPr>
              <p:nvPr/>
            </p:nvGrpSpPr>
            <p:grpSpPr bwMode="auto">
              <a:xfrm>
                <a:off x="1430" y="1921"/>
                <a:ext cx="988" cy="1011"/>
                <a:chOff x="1478" y="2065"/>
                <a:chExt cx="988" cy="1011"/>
              </a:xfrm>
            </p:grpSpPr>
            <p:sp>
              <p:nvSpPr>
                <p:cNvPr id="14955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222" y="2695"/>
                  <a:ext cx="196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49558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270" y="2407"/>
                  <a:ext cx="196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4955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136" y="2160"/>
                  <a:ext cx="173" cy="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3</a:t>
                  </a:r>
                </a:p>
              </p:txBody>
            </p:sp>
            <p:sp>
              <p:nvSpPr>
                <p:cNvPr id="149560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824" y="2065"/>
                  <a:ext cx="197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4</a:t>
                  </a:r>
                </a:p>
              </p:txBody>
            </p:sp>
            <p:sp>
              <p:nvSpPr>
                <p:cNvPr id="14956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536" y="2256"/>
                  <a:ext cx="197" cy="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5</a:t>
                  </a:r>
                </a:p>
              </p:txBody>
            </p:sp>
            <p:sp>
              <p:nvSpPr>
                <p:cNvPr id="149562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1478" y="2527"/>
                  <a:ext cx="197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6</a:t>
                  </a:r>
                </a:p>
              </p:txBody>
            </p:sp>
            <p:sp>
              <p:nvSpPr>
                <p:cNvPr id="149563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670" y="2791"/>
                  <a:ext cx="197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7</a:t>
                  </a:r>
                </a:p>
              </p:txBody>
            </p:sp>
            <p:sp>
              <p:nvSpPr>
                <p:cNvPr id="149564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1920" y="2857"/>
                  <a:ext cx="197" cy="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latin typeface="Times New Roman" pitchFamily="18" charset="0"/>
                    </a:rPr>
                    <a:t>8</a:t>
                  </a:r>
                </a:p>
              </p:txBody>
            </p:sp>
          </p:grpSp>
          <p:sp>
            <p:nvSpPr>
              <p:cNvPr id="149550" name="Text Box 51"/>
              <p:cNvSpPr txBox="1">
                <a:spLocks noChangeArrowheads="1"/>
              </p:cNvSpPr>
              <p:nvPr/>
            </p:nvSpPr>
            <p:spPr bwMode="auto">
              <a:xfrm>
                <a:off x="710" y="199"/>
                <a:ext cx="1681" cy="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u="sng">
                    <a:latin typeface="Times New Roman" pitchFamily="18" charset="0"/>
                  </a:rPr>
                  <a:t>INVOLUTE OF A CIRCLE</a:t>
                </a:r>
              </a:p>
            </p:txBody>
          </p:sp>
          <p:grpSp>
            <p:nvGrpSpPr>
              <p:cNvPr id="7" name="Group 52"/>
              <p:cNvGrpSpPr>
                <a:grpSpLocks/>
              </p:cNvGrpSpPr>
              <p:nvPr/>
            </p:nvGrpSpPr>
            <p:grpSpPr bwMode="auto">
              <a:xfrm>
                <a:off x="1920" y="3120"/>
                <a:ext cx="2712" cy="468"/>
                <a:chOff x="1968" y="3264"/>
                <a:chExt cx="2712" cy="468"/>
              </a:xfrm>
            </p:grpSpPr>
            <p:sp>
              <p:nvSpPr>
                <p:cNvPr id="149552" name="Line 53"/>
                <p:cNvSpPr>
                  <a:spLocks noChangeShapeType="1"/>
                </p:cNvSpPr>
                <p:nvPr/>
              </p:nvSpPr>
              <p:spPr bwMode="auto">
                <a:xfrm>
                  <a:off x="1968" y="3360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53" name="Line 54"/>
                <p:cNvSpPr>
                  <a:spLocks noChangeShapeType="1"/>
                </p:cNvSpPr>
                <p:nvPr/>
              </p:nvSpPr>
              <p:spPr bwMode="auto">
                <a:xfrm>
                  <a:off x="4674" y="3264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54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1968" y="3456"/>
                  <a:ext cx="110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55" name="Line 56"/>
                <p:cNvSpPr>
                  <a:spLocks noChangeShapeType="1"/>
                </p:cNvSpPr>
                <p:nvPr/>
              </p:nvSpPr>
              <p:spPr bwMode="auto">
                <a:xfrm>
                  <a:off x="3672" y="3456"/>
                  <a:ext cx="100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556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3215" y="3360"/>
                  <a:ext cx="289" cy="3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400" b="0"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D</a:t>
                  </a:r>
                  <a:r>
                    <a:rPr lang="en-US" sz="1400" b="0">
                      <a:latin typeface="Times New Roman" pitchFamily="18" charset="0"/>
                    </a:rPr>
                    <a:t> </a:t>
                  </a:r>
                </a:p>
              </p:txBody>
            </p:sp>
          </p:grpSp>
        </p:grpSp>
        <p:sp>
          <p:nvSpPr>
            <p:cNvPr id="149525" name="Text Box 58"/>
            <p:cNvSpPr txBox="1">
              <a:spLocks noChangeArrowheads="1"/>
            </p:cNvSpPr>
            <p:nvPr/>
          </p:nvSpPr>
          <p:spPr bwMode="auto">
            <a:xfrm>
              <a:off x="2916" y="291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628795" name="Arc 59"/>
          <p:cNvSpPr>
            <a:spLocks/>
          </p:cNvSpPr>
          <p:nvPr/>
        </p:nvSpPr>
        <p:spPr bwMode="auto">
          <a:xfrm rot="3431016">
            <a:off x="5496718" y="2561432"/>
            <a:ext cx="1890713" cy="3270250"/>
          </a:xfrm>
          <a:custGeom>
            <a:avLst/>
            <a:gdLst>
              <a:gd name="T0" fmla="*/ 0 w 24801"/>
              <a:gd name="T1" fmla="*/ 2147483647 h 42881"/>
              <a:gd name="T2" fmla="*/ 2147483647 w 24801"/>
              <a:gd name="T3" fmla="*/ 2147483647 h 42881"/>
              <a:gd name="T4" fmla="*/ 2147483647 w 24801"/>
              <a:gd name="T5" fmla="*/ 2147483647 h 42881"/>
              <a:gd name="T6" fmla="*/ 0 60000 65536"/>
              <a:gd name="T7" fmla="*/ 0 60000 65536"/>
              <a:gd name="T8" fmla="*/ 0 60000 65536"/>
              <a:gd name="T9" fmla="*/ 0 w 24801"/>
              <a:gd name="T10" fmla="*/ 0 h 42881"/>
              <a:gd name="T11" fmla="*/ 24801 w 24801"/>
              <a:gd name="T12" fmla="*/ 42881 h 428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801" h="42881" fill="none" extrusionOk="0">
                <a:moveTo>
                  <a:pt x="0" y="238"/>
                </a:moveTo>
                <a:cubicBezTo>
                  <a:pt x="1059" y="79"/>
                  <a:pt x="2129" y="-1"/>
                  <a:pt x="3201" y="0"/>
                </a:cubicBezTo>
                <a:cubicBezTo>
                  <a:pt x="15130" y="0"/>
                  <a:pt x="24801" y="9670"/>
                  <a:pt x="24801" y="21600"/>
                </a:cubicBezTo>
                <a:cubicBezTo>
                  <a:pt x="24801" y="32101"/>
                  <a:pt x="17248" y="41081"/>
                  <a:pt x="6901" y="42880"/>
                </a:cubicBezTo>
              </a:path>
              <a:path w="24801" h="42881" stroke="0" extrusionOk="0">
                <a:moveTo>
                  <a:pt x="0" y="238"/>
                </a:moveTo>
                <a:cubicBezTo>
                  <a:pt x="1059" y="79"/>
                  <a:pt x="2129" y="-1"/>
                  <a:pt x="3201" y="0"/>
                </a:cubicBezTo>
                <a:cubicBezTo>
                  <a:pt x="15130" y="0"/>
                  <a:pt x="24801" y="9670"/>
                  <a:pt x="24801" y="21600"/>
                </a:cubicBezTo>
                <a:cubicBezTo>
                  <a:pt x="24801" y="32101"/>
                  <a:pt x="17248" y="41081"/>
                  <a:pt x="6901" y="42880"/>
                </a:cubicBezTo>
                <a:lnTo>
                  <a:pt x="3201" y="21600"/>
                </a:lnTo>
                <a:close/>
              </a:path>
            </a:pathLst>
          </a:custGeom>
          <a:noFill/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49518" name="AutoShape 68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19" name="AutoShape 6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20" name="AutoShape 7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21" name="AutoShape 7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22" name="AutoShape 7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523" name="AutoShape 7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8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8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8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8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8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8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2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62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62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62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6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6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nimBg="1"/>
      <p:bldP spid="628739" grpId="0" animBg="1"/>
      <p:bldP spid="628740" grpId="0" animBg="1"/>
      <p:bldP spid="628741" grpId="0" animBg="1"/>
      <p:bldP spid="628742" grpId="0" autoUpdateAnimBg="0"/>
      <p:bldP spid="628743" grpId="0" autoUpdateAnimBg="0"/>
      <p:bldP spid="628744" grpId="0" autoUpdateAnimBg="0"/>
      <p:bldP spid="628748" grpId="0" autoUpdateAnimBg="0"/>
      <p:bldP spid="62879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Oval 2"/>
          <p:cNvSpPr>
            <a:spLocks noChangeArrowheads="1"/>
          </p:cNvSpPr>
          <p:nvPr/>
        </p:nvSpPr>
        <p:spPr bwMode="auto">
          <a:xfrm>
            <a:off x="5943600" y="4173538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9763" name="Text Box 3"/>
          <p:cNvSpPr txBox="1">
            <a:spLocks noChangeArrowheads="1"/>
          </p:cNvSpPr>
          <p:nvPr/>
        </p:nvSpPr>
        <p:spPr bwMode="auto">
          <a:xfrm>
            <a:off x="5734050" y="388778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629764" name="Line 4"/>
          <p:cNvSpPr>
            <a:spLocks noChangeShapeType="1"/>
          </p:cNvSpPr>
          <p:nvPr/>
        </p:nvSpPr>
        <p:spPr bwMode="auto">
          <a:xfrm rot="2028034">
            <a:off x="5734050" y="4116388"/>
            <a:ext cx="1588" cy="914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765" name="Line 5"/>
          <p:cNvSpPr>
            <a:spLocks noChangeShapeType="1"/>
          </p:cNvSpPr>
          <p:nvPr/>
        </p:nvSpPr>
        <p:spPr bwMode="auto">
          <a:xfrm>
            <a:off x="5486400" y="4859338"/>
            <a:ext cx="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766" name="Line 6"/>
          <p:cNvSpPr>
            <a:spLocks noChangeShapeType="1"/>
          </p:cNvSpPr>
          <p:nvPr/>
        </p:nvSpPr>
        <p:spPr bwMode="auto">
          <a:xfrm flipV="1">
            <a:off x="5505450" y="2762250"/>
            <a:ext cx="852488" cy="31242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767" name="Line 7"/>
          <p:cNvSpPr>
            <a:spLocks noChangeShapeType="1"/>
          </p:cNvSpPr>
          <p:nvPr/>
        </p:nvSpPr>
        <p:spPr bwMode="auto">
          <a:xfrm>
            <a:off x="4800600" y="3868738"/>
            <a:ext cx="2514600" cy="693737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9768" name="Text Box 8"/>
          <p:cNvSpPr txBox="1">
            <a:spLocks noChangeArrowheads="1"/>
          </p:cNvSpPr>
          <p:nvPr/>
        </p:nvSpPr>
        <p:spPr bwMode="auto">
          <a:xfrm>
            <a:off x="5394325" y="5880100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629769" name="Text Box 9"/>
          <p:cNvSpPr txBox="1">
            <a:spLocks noChangeArrowheads="1"/>
          </p:cNvSpPr>
          <p:nvPr/>
        </p:nvSpPr>
        <p:spPr bwMode="auto">
          <a:xfrm rot="-4397348">
            <a:off x="5732462" y="2954338"/>
            <a:ext cx="72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Normal</a:t>
            </a:r>
          </a:p>
        </p:txBody>
      </p:sp>
      <p:sp>
        <p:nvSpPr>
          <p:cNvPr id="629770" name="Text Box 10"/>
          <p:cNvSpPr txBox="1">
            <a:spLocks noChangeArrowheads="1"/>
          </p:cNvSpPr>
          <p:nvPr/>
        </p:nvSpPr>
        <p:spPr bwMode="auto">
          <a:xfrm rot="997505">
            <a:off x="6496050" y="4097338"/>
            <a:ext cx="766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Tangent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619875" y="0"/>
            <a:ext cx="2524125" cy="1600200"/>
            <a:chOff x="4170" y="0"/>
            <a:chExt cx="1590" cy="1008"/>
          </a:xfrm>
        </p:grpSpPr>
        <p:sp>
          <p:nvSpPr>
            <p:cNvPr id="150576" name="Oval 12"/>
            <p:cNvSpPr>
              <a:spLocks noChangeArrowheads="1"/>
            </p:cNvSpPr>
            <p:nvPr/>
          </p:nvSpPr>
          <p:spPr bwMode="auto">
            <a:xfrm>
              <a:off x="4170" y="0"/>
              <a:ext cx="1590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77" name="Text Box 13"/>
            <p:cNvSpPr txBox="1">
              <a:spLocks noChangeArrowheads="1"/>
            </p:cNvSpPr>
            <p:nvPr/>
          </p:nvSpPr>
          <p:spPr bwMode="auto">
            <a:xfrm>
              <a:off x="4248" y="134"/>
              <a:ext cx="145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CYCLOID</a:t>
              </a:r>
            </a:p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Method of Drawing</a:t>
              </a:r>
            </a:p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Tangent &amp; Normal</a:t>
              </a:r>
            </a:p>
          </p:txBody>
        </p:sp>
      </p:grpSp>
      <p:sp>
        <p:nvSpPr>
          <p:cNvPr id="629774" name="Text Box 14"/>
          <p:cNvSpPr txBox="1">
            <a:spLocks noChangeArrowheads="1"/>
          </p:cNvSpPr>
          <p:nvPr/>
        </p:nvSpPr>
        <p:spPr bwMode="auto">
          <a:xfrm>
            <a:off x="76200" y="152400"/>
            <a:ext cx="37338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chemeClr val="accent2"/>
                </a:solidFill>
                <a:latin typeface="Times New Roman" pitchFamily="18" charset="0"/>
              </a:rPr>
              <a:t>STEPS:</a:t>
            </a:r>
          </a:p>
          <a:p>
            <a:r>
              <a:rPr lang="en-US" sz="1200" b="0">
                <a:latin typeface="Times New Roman" pitchFamily="18" charset="0"/>
              </a:rPr>
              <a:t>DRAW CYCLOID AS USUAL.</a:t>
            </a:r>
          </a:p>
          <a:p>
            <a:r>
              <a:rPr lang="en-US" sz="1200" b="0">
                <a:latin typeface="Times New Roman" pitchFamily="18" charset="0"/>
              </a:rPr>
              <a:t>MARK POINT 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Q</a:t>
            </a:r>
            <a:r>
              <a:rPr lang="en-US" sz="1200" b="0">
                <a:latin typeface="Times New Roman" pitchFamily="18" charset="0"/>
              </a:rPr>
              <a:t> ON IT AS DIRECTED.</a:t>
            </a:r>
          </a:p>
          <a:p>
            <a:endParaRPr lang="en-US" sz="1200" b="0">
              <a:latin typeface="Times New Roman" pitchFamily="18" charset="0"/>
            </a:endParaRPr>
          </a:p>
          <a:p>
            <a:r>
              <a:rPr lang="en-US" sz="1200" b="0">
                <a:latin typeface="Times New Roman" pitchFamily="18" charset="0"/>
              </a:rPr>
              <a:t>WITH CP DISTANCE, FROM 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Q. </a:t>
            </a:r>
            <a:r>
              <a:rPr lang="en-US" sz="1200" b="0">
                <a:latin typeface="Times New Roman" pitchFamily="18" charset="0"/>
              </a:rPr>
              <a:t>CUT THE </a:t>
            </a:r>
          </a:p>
          <a:p>
            <a:r>
              <a:rPr lang="en-US" sz="1200" b="0">
                <a:latin typeface="Times New Roman" pitchFamily="18" charset="0"/>
              </a:rPr>
              <a:t>POINT ON LOCUS OF 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C</a:t>
            </a:r>
            <a:r>
              <a:rPr lang="en-US" sz="1200" b="0">
                <a:latin typeface="Times New Roman" pitchFamily="18" charset="0"/>
              </a:rPr>
              <a:t> AND JOIN IT TO 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Q.</a:t>
            </a:r>
          </a:p>
          <a:p>
            <a:endParaRPr lang="en-US" sz="1200" b="0">
              <a:latin typeface="Times New Roman" pitchFamily="18" charset="0"/>
            </a:endParaRPr>
          </a:p>
          <a:p>
            <a:r>
              <a:rPr lang="en-US" sz="1200" b="0">
                <a:latin typeface="Times New Roman" pitchFamily="18" charset="0"/>
              </a:rPr>
              <a:t>FROM THIS POINT DROP A PERPENDICULAR </a:t>
            </a:r>
          </a:p>
          <a:p>
            <a:r>
              <a:rPr lang="en-US" sz="1200" b="0">
                <a:latin typeface="Times New Roman" pitchFamily="18" charset="0"/>
              </a:rPr>
              <a:t>ON GROUND LINE AND NAME IT N</a:t>
            </a:r>
          </a:p>
          <a:p>
            <a:endParaRPr lang="en-US" sz="1200" b="0">
              <a:latin typeface="Times New Roman" pitchFamily="18" charset="0"/>
            </a:endParaRPr>
          </a:p>
          <a:p>
            <a:r>
              <a:rPr lang="en-US" sz="1200" b="0">
                <a:latin typeface="Times New Roman" pitchFamily="18" charset="0"/>
              </a:rPr>
              <a:t>JOIN N WITH Q.THIS WILL BE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 NORMAL TO CYCLOID.</a:t>
            </a:r>
            <a:endParaRPr lang="en-US" sz="1200" b="0">
              <a:latin typeface="Times New Roman" pitchFamily="18" charset="0"/>
            </a:endParaRPr>
          </a:p>
          <a:p>
            <a:endParaRPr lang="en-US" sz="1200" b="0">
              <a:latin typeface="Times New Roman" pitchFamily="18" charset="0"/>
            </a:endParaRPr>
          </a:p>
          <a:p>
            <a:r>
              <a:rPr lang="en-US" sz="1200" b="0">
                <a:latin typeface="Times New Roman" pitchFamily="18" charset="0"/>
              </a:rPr>
              <a:t>DRAW A LINE AT RIGHT ANGLE TO </a:t>
            </a:r>
          </a:p>
          <a:p>
            <a:r>
              <a:rPr lang="en-US" sz="1200" b="0">
                <a:latin typeface="Times New Roman" pitchFamily="18" charset="0"/>
              </a:rPr>
              <a:t>THIS LINE FROM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 Q. </a:t>
            </a:r>
          </a:p>
          <a:p>
            <a:endParaRPr lang="en-US" sz="1200">
              <a:solidFill>
                <a:srgbClr val="FF0066"/>
              </a:solidFill>
              <a:latin typeface="Times New Roman" pitchFamily="18" charset="0"/>
            </a:endParaRPr>
          </a:p>
          <a:p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IT WILL BE TANGENT TO CYCLOID.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309688" y="3270250"/>
            <a:ext cx="7681912" cy="3341688"/>
            <a:chOff x="825" y="2060"/>
            <a:chExt cx="4839" cy="2105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825" y="2060"/>
              <a:ext cx="4839" cy="2105"/>
              <a:chOff x="537" y="1111"/>
              <a:chExt cx="4839" cy="2105"/>
            </a:xfrm>
          </p:grpSpPr>
          <p:sp>
            <p:nvSpPr>
              <p:cNvPr id="150552" name="Oval 17"/>
              <p:cNvSpPr>
                <a:spLocks noChangeArrowheads="1"/>
              </p:cNvSpPr>
              <p:nvPr/>
            </p:nvSpPr>
            <p:spPr bwMode="auto">
              <a:xfrm>
                <a:off x="576" y="1632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53" name="Line 18"/>
              <p:cNvSpPr>
                <a:spLocks noChangeShapeType="1"/>
              </p:cNvSpPr>
              <p:nvPr/>
            </p:nvSpPr>
            <p:spPr bwMode="auto">
              <a:xfrm>
                <a:off x="576" y="2744"/>
                <a:ext cx="4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54" name="Line 19"/>
              <p:cNvSpPr>
                <a:spLocks noChangeShapeType="1"/>
              </p:cNvSpPr>
              <p:nvPr/>
            </p:nvSpPr>
            <p:spPr bwMode="auto">
              <a:xfrm>
                <a:off x="1123" y="1618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55" name="Line 20"/>
              <p:cNvSpPr>
                <a:spLocks noChangeShapeType="1"/>
              </p:cNvSpPr>
              <p:nvPr/>
            </p:nvSpPr>
            <p:spPr bwMode="auto">
              <a:xfrm>
                <a:off x="538" y="218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56" name="Line 21"/>
              <p:cNvSpPr>
                <a:spLocks noChangeShapeType="1"/>
              </p:cNvSpPr>
              <p:nvPr/>
            </p:nvSpPr>
            <p:spPr bwMode="auto">
              <a:xfrm>
                <a:off x="706" y="1797"/>
                <a:ext cx="835" cy="77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57" name="Line 22"/>
              <p:cNvSpPr>
                <a:spLocks noChangeShapeType="1"/>
              </p:cNvSpPr>
              <p:nvPr/>
            </p:nvSpPr>
            <p:spPr bwMode="auto">
              <a:xfrm flipH="1">
                <a:off x="706" y="1797"/>
                <a:ext cx="835" cy="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58" name="Text Box 23"/>
              <p:cNvSpPr txBox="1">
                <a:spLocks noChangeArrowheads="1"/>
              </p:cNvSpPr>
              <p:nvPr/>
            </p:nvSpPr>
            <p:spPr bwMode="auto">
              <a:xfrm>
                <a:off x="1008" y="2736"/>
                <a:ext cx="17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solidFill>
                      <a:srgbClr val="FF0000"/>
                    </a:solidFill>
                    <a:latin typeface="Times New Roman" pitchFamily="18" charset="0"/>
                  </a:rPr>
                  <a:t>P</a:t>
                </a:r>
              </a:p>
            </p:txBody>
          </p:sp>
          <p:sp>
            <p:nvSpPr>
              <p:cNvPr id="150559" name="Text Box 24"/>
              <p:cNvSpPr txBox="1">
                <a:spLocks noChangeArrowheads="1"/>
              </p:cNvSpPr>
              <p:nvPr/>
            </p:nvSpPr>
            <p:spPr bwMode="auto">
              <a:xfrm>
                <a:off x="1412" y="2016"/>
                <a:ext cx="333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latin typeface="Times New Roman" pitchFamily="18" charset="0"/>
                  </a:rPr>
                  <a:t>C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  <a:r>
                  <a:rPr lang="en-US" sz="1400" b="0">
                    <a:latin typeface="Times New Roman" pitchFamily="18" charset="0"/>
                  </a:rPr>
                  <a:t>              C</a:t>
                </a:r>
                <a:r>
                  <a:rPr lang="en-US" sz="1400" b="0" baseline="-25000">
                    <a:latin typeface="Times New Roman" pitchFamily="18" charset="0"/>
                  </a:rPr>
                  <a:t>2  </a:t>
                </a:r>
                <a:r>
                  <a:rPr lang="en-US" sz="1400" b="0">
                    <a:latin typeface="Times New Roman" pitchFamily="18" charset="0"/>
                  </a:rPr>
                  <a:t>            C</a:t>
                </a:r>
                <a:r>
                  <a:rPr lang="en-US" sz="1400" b="0" baseline="-25000">
                    <a:latin typeface="Times New Roman" pitchFamily="18" charset="0"/>
                  </a:rPr>
                  <a:t>3</a:t>
                </a:r>
                <a:r>
                  <a:rPr lang="en-US" sz="1400" b="0">
                    <a:latin typeface="Times New Roman" pitchFamily="18" charset="0"/>
                  </a:rPr>
                  <a:t>            C</a:t>
                </a:r>
                <a:r>
                  <a:rPr lang="en-US" sz="1400" b="0" baseline="-25000">
                    <a:latin typeface="Times New Roman" pitchFamily="18" charset="0"/>
                  </a:rPr>
                  <a:t>4</a:t>
                </a:r>
                <a:r>
                  <a:rPr lang="en-US" sz="1400" b="0">
                    <a:latin typeface="Times New Roman" pitchFamily="18" charset="0"/>
                  </a:rPr>
                  <a:t>            C</a:t>
                </a:r>
                <a:r>
                  <a:rPr lang="en-US" sz="1400" b="0" baseline="-25000">
                    <a:latin typeface="Times New Roman" pitchFamily="18" charset="0"/>
                  </a:rPr>
                  <a:t>5</a:t>
                </a:r>
                <a:r>
                  <a:rPr lang="en-US" sz="1400" b="0">
                    <a:latin typeface="Times New Roman" pitchFamily="18" charset="0"/>
                  </a:rPr>
                  <a:t>           C</a:t>
                </a:r>
                <a:r>
                  <a:rPr lang="en-US" sz="1400" b="0" baseline="-25000">
                    <a:latin typeface="Times New Roman" pitchFamily="18" charset="0"/>
                  </a:rPr>
                  <a:t>6</a:t>
                </a:r>
                <a:r>
                  <a:rPr lang="en-US" sz="1400" b="0">
                    <a:latin typeface="Times New Roman" pitchFamily="18" charset="0"/>
                  </a:rPr>
                  <a:t>          C</a:t>
                </a:r>
                <a:r>
                  <a:rPr lang="en-US" sz="1400" b="0" baseline="-25000">
                    <a:latin typeface="Times New Roman" pitchFamily="18" charset="0"/>
                  </a:rPr>
                  <a:t>7</a:t>
                </a:r>
                <a:r>
                  <a:rPr lang="en-US" sz="1400" b="0">
                    <a:latin typeface="Times New Roman" pitchFamily="18" charset="0"/>
                  </a:rPr>
                  <a:t>           C</a:t>
                </a:r>
                <a:r>
                  <a:rPr lang="en-US" sz="1400" b="0" baseline="-25000"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50560" name="Line 25"/>
              <p:cNvSpPr>
                <a:spLocks noChangeShapeType="1"/>
              </p:cNvSpPr>
              <p:nvPr/>
            </p:nvSpPr>
            <p:spPr bwMode="auto">
              <a:xfrm>
                <a:off x="1104" y="2160"/>
                <a:ext cx="350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61" name="Line 26"/>
              <p:cNvSpPr>
                <a:spLocks noChangeShapeType="1"/>
              </p:cNvSpPr>
              <p:nvPr/>
            </p:nvSpPr>
            <p:spPr bwMode="auto">
              <a:xfrm>
                <a:off x="720" y="2560"/>
                <a:ext cx="398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62" name="Line 27"/>
              <p:cNvSpPr>
                <a:spLocks noChangeShapeType="1"/>
              </p:cNvSpPr>
              <p:nvPr/>
            </p:nvSpPr>
            <p:spPr bwMode="auto">
              <a:xfrm>
                <a:off x="720" y="1808"/>
                <a:ext cx="398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63" name="Line 28"/>
              <p:cNvSpPr>
                <a:spLocks noChangeShapeType="1"/>
              </p:cNvSpPr>
              <p:nvPr/>
            </p:nvSpPr>
            <p:spPr bwMode="auto">
              <a:xfrm>
                <a:off x="1104" y="1624"/>
                <a:ext cx="355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64" name="Line 29"/>
              <p:cNvSpPr>
                <a:spLocks noChangeShapeType="1"/>
              </p:cNvSpPr>
              <p:nvPr/>
            </p:nvSpPr>
            <p:spPr bwMode="auto">
              <a:xfrm flipH="1">
                <a:off x="1152" y="2176"/>
                <a:ext cx="440" cy="38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565" name="Oval 30"/>
              <p:cNvSpPr>
                <a:spLocks noChangeArrowheads="1"/>
              </p:cNvSpPr>
              <p:nvPr/>
            </p:nvSpPr>
            <p:spPr bwMode="auto">
              <a:xfrm>
                <a:off x="1104" y="272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6" name="Arc 31"/>
              <p:cNvSpPr>
                <a:spLocks/>
              </p:cNvSpPr>
              <p:nvPr/>
            </p:nvSpPr>
            <p:spPr bwMode="auto">
              <a:xfrm rot="-5943100">
                <a:off x="460" y="1601"/>
                <a:ext cx="528" cy="374"/>
              </a:xfrm>
              <a:custGeom>
                <a:avLst/>
                <a:gdLst>
                  <a:gd name="T0" fmla="*/ 0 w 21600"/>
                  <a:gd name="T1" fmla="*/ 0 h 15303"/>
                  <a:gd name="T2" fmla="*/ 0 w 21600"/>
                  <a:gd name="T3" fmla="*/ 0 h 15303"/>
                  <a:gd name="T4" fmla="*/ 0 w 21600"/>
                  <a:gd name="T5" fmla="*/ 0 h 15303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5303"/>
                  <a:gd name="T11" fmla="*/ 21600 w 21600"/>
                  <a:gd name="T12" fmla="*/ 15303 h 1530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5303" fill="none" extrusionOk="0">
                    <a:moveTo>
                      <a:pt x="15243" y="0"/>
                    </a:moveTo>
                    <a:cubicBezTo>
                      <a:pt x="19312" y="4053"/>
                      <a:pt x="21600" y="9559"/>
                      <a:pt x="21600" y="15303"/>
                    </a:cubicBezTo>
                  </a:path>
                  <a:path w="21600" h="15303" stroke="0" extrusionOk="0">
                    <a:moveTo>
                      <a:pt x="15243" y="0"/>
                    </a:moveTo>
                    <a:cubicBezTo>
                      <a:pt x="19312" y="4053"/>
                      <a:pt x="21600" y="9559"/>
                      <a:pt x="21600" y="15303"/>
                    </a:cubicBezTo>
                    <a:lnTo>
                      <a:pt x="0" y="15303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7" name="Arc 32"/>
              <p:cNvSpPr>
                <a:spLocks/>
              </p:cNvSpPr>
              <p:nvPr/>
            </p:nvSpPr>
            <p:spPr bwMode="auto">
              <a:xfrm flipH="1">
                <a:off x="1136" y="1632"/>
                <a:ext cx="1776" cy="110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0568" name="Arc 33"/>
              <p:cNvSpPr>
                <a:spLocks/>
              </p:cNvSpPr>
              <p:nvPr/>
            </p:nvSpPr>
            <p:spPr bwMode="auto">
              <a:xfrm>
                <a:off x="2832" y="1632"/>
                <a:ext cx="1776" cy="110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" name="Group 34"/>
              <p:cNvGrpSpPr>
                <a:grpSpLocks/>
              </p:cNvGrpSpPr>
              <p:nvPr/>
            </p:nvGrpSpPr>
            <p:grpSpPr bwMode="auto">
              <a:xfrm>
                <a:off x="1104" y="2928"/>
                <a:ext cx="3504" cy="288"/>
                <a:chOff x="1104" y="2928"/>
                <a:chExt cx="3504" cy="288"/>
              </a:xfrm>
            </p:grpSpPr>
            <p:sp>
              <p:nvSpPr>
                <p:cNvPr id="150571" name="Line 35"/>
                <p:cNvSpPr>
                  <a:spLocks noChangeShapeType="1"/>
                </p:cNvSpPr>
                <p:nvPr/>
              </p:nvSpPr>
              <p:spPr bwMode="auto">
                <a:xfrm>
                  <a:off x="1120" y="2928"/>
                  <a:ext cx="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72" name="Line 36"/>
                <p:cNvSpPr>
                  <a:spLocks noChangeShapeType="1"/>
                </p:cNvSpPr>
                <p:nvPr/>
              </p:nvSpPr>
              <p:spPr bwMode="auto">
                <a:xfrm>
                  <a:off x="4608" y="2976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73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1104" y="3072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74" name="Line 38"/>
                <p:cNvSpPr>
                  <a:spLocks noChangeShapeType="1"/>
                </p:cNvSpPr>
                <p:nvPr/>
              </p:nvSpPr>
              <p:spPr bwMode="auto">
                <a:xfrm>
                  <a:off x="3168" y="3072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57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688" y="2976"/>
                  <a:ext cx="48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400" b="0"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D</a:t>
                  </a:r>
                  <a:endParaRPr lang="en-US" sz="1400" b="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50570" name="Text Box 40"/>
              <p:cNvSpPr txBox="1">
                <a:spLocks noChangeArrowheads="1"/>
              </p:cNvSpPr>
              <p:nvPr/>
            </p:nvSpPr>
            <p:spPr bwMode="auto">
              <a:xfrm>
                <a:off x="2390" y="1111"/>
                <a:ext cx="64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u="sng">
                    <a:latin typeface="Times New Roman" pitchFamily="18" charset="0"/>
                  </a:rPr>
                  <a:t>CYCLOID</a:t>
                </a:r>
              </a:p>
            </p:txBody>
          </p:sp>
        </p:grpSp>
        <p:sp>
          <p:nvSpPr>
            <p:cNvPr id="150551" name="Text Box 41"/>
            <p:cNvSpPr txBox="1">
              <a:spLocks noChangeArrowheads="1"/>
            </p:cNvSpPr>
            <p:nvPr/>
          </p:nvSpPr>
          <p:spPr bwMode="auto">
            <a:xfrm>
              <a:off x="1236" y="3000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629802" name="Text Box 42"/>
          <p:cNvSpPr txBox="1">
            <a:spLocks noChangeArrowheads="1"/>
          </p:cNvSpPr>
          <p:nvPr/>
        </p:nvSpPr>
        <p:spPr bwMode="auto">
          <a:xfrm rot="-3196892">
            <a:off x="5447507" y="4391819"/>
            <a:ext cx="387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Times New Roman" pitchFamily="18" charset="0"/>
              </a:rPr>
              <a:t>C</a:t>
            </a:r>
            <a:r>
              <a:rPr lang="en-US" sz="1200">
                <a:solidFill>
                  <a:srgbClr val="FF0066"/>
                </a:solidFill>
                <a:latin typeface="Times New Roman" pitchFamily="18" charset="0"/>
              </a:rPr>
              <a:t>P</a:t>
            </a:r>
          </a:p>
        </p:txBody>
      </p: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50544" name="AutoShape 5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5" name="AutoShape 5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6" name="AutoShape 5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7" name="AutoShape 5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8" name="AutoShape 5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549" name="AutoShape 5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9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9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9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29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9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9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29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62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9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5" dur="500"/>
                                        <p:tgtEl>
                                          <p:spTgt spid="6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6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62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629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2" grpId="0" animBg="1"/>
      <p:bldP spid="629763" grpId="0" autoUpdateAnimBg="0"/>
      <p:bldP spid="629764" grpId="0" animBg="1"/>
      <p:bldP spid="629765" grpId="0" animBg="1"/>
      <p:bldP spid="629766" grpId="0" animBg="1"/>
      <p:bldP spid="629767" grpId="0" animBg="1"/>
      <p:bldP spid="629768" grpId="0" autoUpdateAnimBg="0"/>
      <p:bldP spid="629769" grpId="0" autoUpdateAnimBg="0"/>
      <p:bldP spid="629770" grpId="0" autoUpdateAnimBg="0"/>
      <p:bldP spid="629774" grpId="0" autoUpdateAnimBg="0"/>
      <p:bldP spid="62980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990600"/>
            <a:ext cx="4386263" cy="4800600"/>
            <a:chOff x="1104" y="1015"/>
            <a:chExt cx="2873" cy="3144"/>
          </a:xfrm>
        </p:grpSpPr>
        <p:sp>
          <p:nvSpPr>
            <p:cNvPr id="151593" name="Oval 3"/>
            <p:cNvSpPr>
              <a:spLocks noChangeArrowheads="1"/>
            </p:cNvSpPr>
            <p:nvPr/>
          </p:nvSpPr>
          <p:spPr bwMode="auto">
            <a:xfrm>
              <a:off x="1256" y="1432"/>
              <a:ext cx="2544" cy="25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 b="0">
                <a:latin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200" y="1408"/>
              <a:ext cx="2592" cy="2592"/>
              <a:chOff x="538" y="1618"/>
              <a:chExt cx="1134" cy="1134"/>
            </a:xfrm>
          </p:grpSpPr>
          <p:sp>
            <p:nvSpPr>
              <p:cNvPr id="151635" name="Line 5"/>
              <p:cNvSpPr>
                <a:spLocks noChangeShapeType="1"/>
              </p:cNvSpPr>
              <p:nvPr/>
            </p:nvSpPr>
            <p:spPr bwMode="auto">
              <a:xfrm>
                <a:off x="1123" y="1618"/>
                <a:ext cx="0" cy="113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36" name="Line 6"/>
              <p:cNvSpPr>
                <a:spLocks noChangeShapeType="1"/>
              </p:cNvSpPr>
              <p:nvPr/>
            </p:nvSpPr>
            <p:spPr bwMode="auto">
              <a:xfrm>
                <a:off x="538" y="2181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37" name="Line 7"/>
              <p:cNvSpPr>
                <a:spLocks noChangeShapeType="1"/>
              </p:cNvSpPr>
              <p:nvPr/>
            </p:nvSpPr>
            <p:spPr bwMode="auto">
              <a:xfrm>
                <a:off x="706" y="1797"/>
                <a:ext cx="835" cy="77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38" name="Line 8"/>
              <p:cNvSpPr>
                <a:spLocks noChangeShapeType="1"/>
              </p:cNvSpPr>
              <p:nvPr/>
            </p:nvSpPr>
            <p:spPr bwMode="auto">
              <a:xfrm flipH="1">
                <a:off x="706" y="1797"/>
                <a:ext cx="835" cy="7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2692" y="2672"/>
              <a:ext cx="1088" cy="56"/>
              <a:chOff x="2692" y="2672"/>
              <a:chExt cx="1088" cy="56"/>
            </a:xfrm>
          </p:grpSpPr>
          <p:sp>
            <p:nvSpPr>
              <p:cNvPr id="151627" name="Line 10"/>
              <p:cNvSpPr>
                <a:spLocks noChangeShapeType="1"/>
              </p:cNvSpPr>
              <p:nvPr/>
            </p:nvSpPr>
            <p:spPr bwMode="auto">
              <a:xfrm>
                <a:off x="2692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28" name="Line 11"/>
              <p:cNvSpPr>
                <a:spLocks noChangeShapeType="1"/>
              </p:cNvSpPr>
              <p:nvPr/>
            </p:nvSpPr>
            <p:spPr bwMode="auto">
              <a:xfrm>
                <a:off x="2847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29" name="Line 12"/>
              <p:cNvSpPr>
                <a:spLocks noChangeShapeType="1"/>
              </p:cNvSpPr>
              <p:nvPr/>
            </p:nvSpPr>
            <p:spPr bwMode="auto">
              <a:xfrm>
                <a:off x="3003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30" name="Line 13"/>
              <p:cNvSpPr>
                <a:spLocks noChangeShapeType="1"/>
              </p:cNvSpPr>
              <p:nvPr/>
            </p:nvSpPr>
            <p:spPr bwMode="auto">
              <a:xfrm>
                <a:off x="3158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31" name="Line 14"/>
              <p:cNvSpPr>
                <a:spLocks noChangeShapeType="1"/>
              </p:cNvSpPr>
              <p:nvPr/>
            </p:nvSpPr>
            <p:spPr bwMode="auto">
              <a:xfrm>
                <a:off x="3314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32" name="Line 15"/>
              <p:cNvSpPr>
                <a:spLocks noChangeShapeType="1"/>
              </p:cNvSpPr>
              <p:nvPr/>
            </p:nvSpPr>
            <p:spPr bwMode="auto">
              <a:xfrm>
                <a:off x="3469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33" name="Line 16"/>
              <p:cNvSpPr>
                <a:spLocks noChangeShapeType="1"/>
              </p:cNvSpPr>
              <p:nvPr/>
            </p:nvSpPr>
            <p:spPr bwMode="auto">
              <a:xfrm>
                <a:off x="3625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634" name="Line 17"/>
              <p:cNvSpPr>
                <a:spLocks noChangeShapeType="1"/>
              </p:cNvSpPr>
              <p:nvPr/>
            </p:nvSpPr>
            <p:spPr bwMode="auto">
              <a:xfrm>
                <a:off x="3780" y="2672"/>
                <a:ext cx="0" cy="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1596" name="Text Box 18"/>
            <p:cNvSpPr txBox="1">
              <a:spLocks noChangeArrowheads="1"/>
            </p:cNvSpPr>
            <p:nvPr/>
          </p:nvSpPr>
          <p:spPr bwMode="auto">
            <a:xfrm>
              <a:off x="2508" y="2670"/>
              <a:ext cx="1256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    7   6    5   4    3    2   1</a:t>
              </a:r>
            </a:p>
          </p:txBody>
        </p:sp>
        <p:sp>
          <p:nvSpPr>
            <p:cNvPr id="151597" name="Text Box 19"/>
            <p:cNvSpPr txBox="1">
              <a:spLocks noChangeArrowheads="1"/>
            </p:cNvSpPr>
            <p:nvPr/>
          </p:nvSpPr>
          <p:spPr bwMode="auto">
            <a:xfrm>
              <a:off x="3792" y="2592"/>
              <a:ext cx="185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151598" name="Text Box 20"/>
            <p:cNvSpPr txBox="1">
              <a:spLocks noChangeArrowheads="1"/>
            </p:cNvSpPr>
            <p:nvPr/>
          </p:nvSpPr>
          <p:spPr bwMode="auto">
            <a:xfrm>
              <a:off x="3456" y="1680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51599" name="Text Box 21"/>
            <p:cNvSpPr txBox="1">
              <a:spLocks noChangeArrowheads="1"/>
            </p:cNvSpPr>
            <p:nvPr/>
          </p:nvSpPr>
          <p:spPr bwMode="auto">
            <a:xfrm>
              <a:off x="2496" y="1248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1600" name="Text Box 22"/>
            <p:cNvSpPr txBox="1">
              <a:spLocks noChangeArrowheads="1"/>
            </p:cNvSpPr>
            <p:nvPr/>
          </p:nvSpPr>
          <p:spPr bwMode="auto">
            <a:xfrm>
              <a:off x="1440" y="1680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51601" name="Text Box 23"/>
            <p:cNvSpPr txBox="1">
              <a:spLocks noChangeArrowheads="1"/>
            </p:cNvSpPr>
            <p:nvPr/>
          </p:nvSpPr>
          <p:spPr bwMode="auto">
            <a:xfrm>
              <a:off x="1104" y="2592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1602" name="Text Box 24"/>
            <p:cNvSpPr txBox="1">
              <a:spLocks noChangeArrowheads="1"/>
            </p:cNvSpPr>
            <p:nvPr/>
          </p:nvSpPr>
          <p:spPr bwMode="auto">
            <a:xfrm>
              <a:off x="1472" y="3528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1603" name="Text Box 25"/>
            <p:cNvSpPr txBox="1">
              <a:spLocks noChangeArrowheads="1"/>
            </p:cNvSpPr>
            <p:nvPr/>
          </p:nvSpPr>
          <p:spPr bwMode="auto">
            <a:xfrm>
              <a:off x="2464" y="3960"/>
              <a:ext cx="179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1604" name="Text Box 26"/>
            <p:cNvSpPr txBox="1">
              <a:spLocks noChangeArrowheads="1"/>
            </p:cNvSpPr>
            <p:nvPr/>
          </p:nvSpPr>
          <p:spPr bwMode="auto">
            <a:xfrm>
              <a:off x="3456" y="3504"/>
              <a:ext cx="179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51605" name="Oval 27"/>
            <p:cNvSpPr>
              <a:spLocks noChangeArrowheads="1"/>
            </p:cNvSpPr>
            <p:nvPr/>
          </p:nvSpPr>
          <p:spPr bwMode="auto">
            <a:xfrm>
              <a:off x="3774" y="267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06" name="Oval 28"/>
            <p:cNvSpPr>
              <a:spLocks noChangeArrowheads="1"/>
            </p:cNvSpPr>
            <p:nvPr/>
          </p:nvSpPr>
          <p:spPr bwMode="auto">
            <a:xfrm>
              <a:off x="3324" y="192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07" name="Oval 29"/>
            <p:cNvSpPr>
              <a:spLocks noChangeArrowheads="1"/>
            </p:cNvSpPr>
            <p:nvPr/>
          </p:nvSpPr>
          <p:spPr bwMode="auto">
            <a:xfrm>
              <a:off x="2514" y="174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08" name="Oval 30"/>
            <p:cNvSpPr>
              <a:spLocks noChangeArrowheads="1"/>
            </p:cNvSpPr>
            <p:nvPr/>
          </p:nvSpPr>
          <p:spPr bwMode="auto">
            <a:xfrm>
              <a:off x="1848" y="26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09" name="Oval 31"/>
            <p:cNvSpPr>
              <a:spLocks noChangeArrowheads="1"/>
            </p:cNvSpPr>
            <p:nvPr/>
          </p:nvSpPr>
          <p:spPr bwMode="auto">
            <a:xfrm>
              <a:off x="1944" y="213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0" name="Oval 32"/>
            <p:cNvSpPr>
              <a:spLocks noChangeArrowheads="1"/>
            </p:cNvSpPr>
            <p:nvPr/>
          </p:nvSpPr>
          <p:spPr bwMode="auto">
            <a:xfrm>
              <a:off x="2142" y="302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1" name="Oval 33"/>
            <p:cNvSpPr>
              <a:spLocks noChangeArrowheads="1"/>
            </p:cNvSpPr>
            <p:nvPr/>
          </p:nvSpPr>
          <p:spPr bwMode="auto">
            <a:xfrm>
              <a:off x="2514" y="300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2" name="Oval 34"/>
            <p:cNvSpPr>
              <a:spLocks noChangeArrowheads="1"/>
            </p:cNvSpPr>
            <p:nvPr/>
          </p:nvSpPr>
          <p:spPr bwMode="auto">
            <a:xfrm>
              <a:off x="2640" y="279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3" name="Oval 35"/>
            <p:cNvSpPr>
              <a:spLocks noChangeArrowheads="1"/>
            </p:cNvSpPr>
            <p:nvPr/>
          </p:nvSpPr>
          <p:spPr bwMode="auto">
            <a:xfrm>
              <a:off x="2514" y="26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4" name="Arc 36"/>
            <p:cNvSpPr>
              <a:spLocks/>
            </p:cNvSpPr>
            <p:nvPr/>
          </p:nvSpPr>
          <p:spPr bwMode="auto">
            <a:xfrm rot="15722646" flipV="1">
              <a:off x="2633" y="1687"/>
              <a:ext cx="1090" cy="107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5" name="Arc 37"/>
            <p:cNvSpPr>
              <a:spLocks/>
            </p:cNvSpPr>
            <p:nvPr/>
          </p:nvSpPr>
          <p:spPr bwMode="auto">
            <a:xfrm rot="20844294" flipH="1">
              <a:off x="1776" y="1858"/>
              <a:ext cx="833" cy="827"/>
            </a:xfrm>
            <a:custGeom>
              <a:avLst/>
              <a:gdLst>
                <a:gd name="T0" fmla="*/ 0 w 21546"/>
                <a:gd name="T1" fmla="*/ 0 h 21600"/>
                <a:gd name="T2" fmla="*/ 0 w 21546"/>
                <a:gd name="T3" fmla="*/ 0 h 21600"/>
                <a:gd name="T4" fmla="*/ 0 w 21546"/>
                <a:gd name="T5" fmla="*/ 0 h 21600"/>
                <a:gd name="T6" fmla="*/ 0 60000 65536"/>
                <a:gd name="T7" fmla="*/ 0 60000 65536"/>
                <a:gd name="T8" fmla="*/ 0 60000 65536"/>
                <a:gd name="T9" fmla="*/ 0 w 21546"/>
                <a:gd name="T10" fmla="*/ 0 h 21600"/>
                <a:gd name="T11" fmla="*/ 21546 w 2154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46" h="21600" fill="none" extrusionOk="0">
                  <a:moveTo>
                    <a:pt x="-1" y="0"/>
                  </a:moveTo>
                  <a:cubicBezTo>
                    <a:pt x="11338" y="0"/>
                    <a:pt x="20747" y="8767"/>
                    <a:pt x="21546" y="20077"/>
                  </a:cubicBezTo>
                </a:path>
                <a:path w="21546" h="21600" stroke="0" extrusionOk="0">
                  <a:moveTo>
                    <a:pt x="-1" y="0"/>
                  </a:moveTo>
                  <a:cubicBezTo>
                    <a:pt x="11338" y="0"/>
                    <a:pt x="20747" y="8767"/>
                    <a:pt x="21546" y="2007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6" name="Arc 38"/>
            <p:cNvSpPr>
              <a:spLocks/>
            </p:cNvSpPr>
            <p:nvPr/>
          </p:nvSpPr>
          <p:spPr bwMode="auto">
            <a:xfrm rot="5398109" flipV="1">
              <a:off x="1989" y="2493"/>
              <a:ext cx="477" cy="716"/>
            </a:xfrm>
            <a:custGeom>
              <a:avLst/>
              <a:gdLst>
                <a:gd name="T0" fmla="*/ 0 w 21600"/>
                <a:gd name="T1" fmla="*/ 0 h 32843"/>
                <a:gd name="T2" fmla="*/ 0 w 21600"/>
                <a:gd name="T3" fmla="*/ 0 h 32843"/>
                <a:gd name="T4" fmla="*/ 0 w 21600"/>
                <a:gd name="T5" fmla="*/ 0 h 32843"/>
                <a:gd name="T6" fmla="*/ 0 60000 65536"/>
                <a:gd name="T7" fmla="*/ 0 60000 65536"/>
                <a:gd name="T8" fmla="*/ 0 60000 65536"/>
                <a:gd name="T9" fmla="*/ 0 w 21600"/>
                <a:gd name="T10" fmla="*/ 0 h 32843"/>
                <a:gd name="T11" fmla="*/ 21600 w 21600"/>
                <a:gd name="T12" fmla="*/ 32843 h 328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2843" fill="none" extrusionOk="0">
                  <a:moveTo>
                    <a:pt x="635" y="0"/>
                  </a:moveTo>
                  <a:cubicBezTo>
                    <a:pt x="12312" y="344"/>
                    <a:pt x="21600" y="9909"/>
                    <a:pt x="21600" y="21591"/>
                  </a:cubicBezTo>
                  <a:cubicBezTo>
                    <a:pt x="21600" y="25560"/>
                    <a:pt x="20505" y="29454"/>
                    <a:pt x="18437" y="32842"/>
                  </a:cubicBezTo>
                </a:path>
                <a:path w="21600" h="32843" stroke="0" extrusionOk="0">
                  <a:moveTo>
                    <a:pt x="635" y="0"/>
                  </a:moveTo>
                  <a:cubicBezTo>
                    <a:pt x="12312" y="344"/>
                    <a:pt x="21600" y="9909"/>
                    <a:pt x="21600" y="21591"/>
                  </a:cubicBezTo>
                  <a:cubicBezTo>
                    <a:pt x="21600" y="25560"/>
                    <a:pt x="20505" y="29454"/>
                    <a:pt x="18437" y="32842"/>
                  </a:cubicBezTo>
                  <a:lnTo>
                    <a:pt x="0" y="21591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7" name="Arc 39"/>
            <p:cNvSpPr>
              <a:spLocks/>
            </p:cNvSpPr>
            <p:nvPr/>
          </p:nvSpPr>
          <p:spPr bwMode="auto">
            <a:xfrm rot="21341398" flipV="1">
              <a:off x="2522" y="2682"/>
              <a:ext cx="155" cy="336"/>
            </a:xfrm>
            <a:custGeom>
              <a:avLst/>
              <a:gdLst>
                <a:gd name="T0" fmla="*/ 0 w 23197"/>
                <a:gd name="T1" fmla="*/ 0 h 43200"/>
                <a:gd name="T2" fmla="*/ 0 w 23197"/>
                <a:gd name="T3" fmla="*/ 0 h 43200"/>
                <a:gd name="T4" fmla="*/ 0 w 23197"/>
                <a:gd name="T5" fmla="*/ 0 h 43200"/>
                <a:gd name="T6" fmla="*/ 0 60000 65536"/>
                <a:gd name="T7" fmla="*/ 0 60000 65536"/>
                <a:gd name="T8" fmla="*/ 0 60000 65536"/>
                <a:gd name="T9" fmla="*/ 0 w 23197"/>
                <a:gd name="T10" fmla="*/ 0 h 43200"/>
                <a:gd name="T11" fmla="*/ 23197 w 23197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97" h="43200" fill="none" extrusionOk="0">
                  <a:moveTo>
                    <a:pt x="1596" y="0"/>
                  </a:moveTo>
                  <a:cubicBezTo>
                    <a:pt x="13526" y="0"/>
                    <a:pt x="23197" y="9670"/>
                    <a:pt x="23197" y="21600"/>
                  </a:cubicBezTo>
                  <a:cubicBezTo>
                    <a:pt x="23197" y="33529"/>
                    <a:pt x="13526" y="43200"/>
                    <a:pt x="1597" y="43200"/>
                  </a:cubicBezTo>
                  <a:cubicBezTo>
                    <a:pt x="1064" y="43200"/>
                    <a:pt x="531" y="43180"/>
                    <a:pt x="0" y="43140"/>
                  </a:cubicBezTo>
                </a:path>
                <a:path w="23197" h="43200" stroke="0" extrusionOk="0">
                  <a:moveTo>
                    <a:pt x="1596" y="0"/>
                  </a:moveTo>
                  <a:cubicBezTo>
                    <a:pt x="13526" y="0"/>
                    <a:pt x="23197" y="9670"/>
                    <a:pt x="23197" y="21600"/>
                  </a:cubicBezTo>
                  <a:cubicBezTo>
                    <a:pt x="23197" y="33529"/>
                    <a:pt x="13526" y="43200"/>
                    <a:pt x="1597" y="43200"/>
                  </a:cubicBezTo>
                  <a:cubicBezTo>
                    <a:pt x="1064" y="43200"/>
                    <a:pt x="531" y="43180"/>
                    <a:pt x="0" y="43140"/>
                  </a:cubicBezTo>
                  <a:lnTo>
                    <a:pt x="1597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618" name="Text Box 40"/>
            <p:cNvSpPr txBox="1">
              <a:spLocks noChangeArrowheads="1"/>
            </p:cNvSpPr>
            <p:nvPr/>
          </p:nvSpPr>
          <p:spPr bwMode="auto">
            <a:xfrm>
              <a:off x="2352" y="1572"/>
              <a:ext cx="222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1619" name="Text Box 41"/>
            <p:cNvSpPr txBox="1">
              <a:spLocks noChangeArrowheads="1"/>
            </p:cNvSpPr>
            <p:nvPr/>
          </p:nvSpPr>
          <p:spPr bwMode="auto">
            <a:xfrm>
              <a:off x="2496" y="3006"/>
              <a:ext cx="223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1620" name="Text Box 42"/>
            <p:cNvSpPr txBox="1">
              <a:spLocks noChangeArrowheads="1"/>
            </p:cNvSpPr>
            <p:nvPr/>
          </p:nvSpPr>
          <p:spPr bwMode="auto">
            <a:xfrm>
              <a:off x="3264" y="1776"/>
              <a:ext cx="222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51621" name="Text Box 43"/>
            <p:cNvSpPr txBox="1">
              <a:spLocks noChangeArrowheads="1"/>
            </p:cNvSpPr>
            <p:nvPr/>
          </p:nvSpPr>
          <p:spPr bwMode="auto">
            <a:xfrm>
              <a:off x="1764" y="2040"/>
              <a:ext cx="223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51622" name="Text Box 44"/>
            <p:cNvSpPr txBox="1">
              <a:spLocks noChangeArrowheads="1"/>
            </p:cNvSpPr>
            <p:nvPr/>
          </p:nvSpPr>
          <p:spPr bwMode="auto">
            <a:xfrm>
              <a:off x="2064" y="3024"/>
              <a:ext cx="222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1623" name="Text Box 45"/>
            <p:cNvSpPr txBox="1">
              <a:spLocks noChangeArrowheads="1"/>
            </p:cNvSpPr>
            <p:nvPr/>
          </p:nvSpPr>
          <p:spPr bwMode="auto">
            <a:xfrm>
              <a:off x="2640" y="2784"/>
              <a:ext cx="222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51624" name="Text Box 46"/>
            <p:cNvSpPr txBox="1">
              <a:spLocks noChangeArrowheads="1"/>
            </p:cNvSpPr>
            <p:nvPr/>
          </p:nvSpPr>
          <p:spPr bwMode="auto">
            <a:xfrm>
              <a:off x="1680" y="2545"/>
              <a:ext cx="223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P</a:t>
              </a:r>
              <a:r>
                <a:rPr lang="en-US" sz="1400" b="0" baseline="-250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1625" name="Text Box 47"/>
            <p:cNvSpPr txBox="1">
              <a:spLocks noChangeArrowheads="1"/>
            </p:cNvSpPr>
            <p:nvPr/>
          </p:nvSpPr>
          <p:spPr bwMode="auto">
            <a:xfrm>
              <a:off x="2352" y="2592"/>
              <a:ext cx="205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51626" name="Text Box 48"/>
            <p:cNvSpPr txBox="1">
              <a:spLocks noChangeArrowheads="1"/>
            </p:cNvSpPr>
            <p:nvPr/>
          </p:nvSpPr>
          <p:spPr bwMode="auto">
            <a:xfrm>
              <a:off x="1910" y="1015"/>
              <a:ext cx="1846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u="sng">
                  <a:latin typeface="Times New Roman" pitchFamily="18" charset="0"/>
                </a:rPr>
                <a:t>SPIRAL (ONE CONVOLUSION.)</a:t>
              </a:r>
            </a:p>
          </p:txBody>
        </p:sp>
      </p:grpSp>
      <p:sp>
        <p:nvSpPr>
          <p:cNvPr id="630833" name="Oval 49"/>
          <p:cNvSpPr>
            <a:spLocks noChangeArrowheads="1"/>
          </p:cNvSpPr>
          <p:nvPr/>
        </p:nvSpPr>
        <p:spPr bwMode="auto">
          <a:xfrm>
            <a:off x="1828800" y="2351088"/>
            <a:ext cx="76200" cy="76200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0834" name="Line 50"/>
          <p:cNvSpPr>
            <a:spLocks noChangeShapeType="1"/>
          </p:cNvSpPr>
          <p:nvPr/>
        </p:nvSpPr>
        <p:spPr bwMode="auto">
          <a:xfrm>
            <a:off x="1443038" y="1665288"/>
            <a:ext cx="1096962" cy="18288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835" name="Line 51"/>
          <p:cNvSpPr>
            <a:spLocks noChangeShapeType="1"/>
          </p:cNvSpPr>
          <p:nvPr/>
        </p:nvSpPr>
        <p:spPr bwMode="auto">
          <a:xfrm flipV="1">
            <a:off x="1054100" y="1576388"/>
            <a:ext cx="1981200" cy="1371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0836" name="Text Box 52"/>
          <p:cNvSpPr txBox="1">
            <a:spLocks noChangeArrowheads="1"/>
          </p:cNvSpPr>
          <p:nvPr/>
        </p:nvSpPr>
        <p:spPr bwMode="auto">
          <a:xfrm rot="3591469">
            <a:off x="1325562" y="1670051"/>
            <a:ext cx="727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Normal</a:t>
            </a:r>
          </a:p>
        </p:txBody>
      </p:sp>
      <p:sp>
        <p:nvSpPr>
          <p:cNvPr id="630837" name="Text Box 53"/>
          <p:cNvSpPr txBox="1">
            <a:spLocks noChangeArrowheads="1"/>
          </p:cNvSpPr>
          <p:nvPr/>
        </p:nvSpPr>
        <p:spPr bwMode="auto">
          <a:xfrm rot="-2065172">
            <a:off x="2222500" y="1563688"/>
            <a:ext cx="766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Tangent</a:t>
            </a:r>
          </a:p>
        </p:txBody>
      </p:sp>
      <p:sp>
        <p:nvSpPr>
          <p:cNvPr id="630838" name="Text Box 54"/>
          <p:cNvSpPr txBox="1">
            <a:spLocks noChangeArrowheads="1"/>
          </p:cNvSpPr>
          <p:nvPr/>
        </p:nvSpPr>
        <p:spPr bwMode="auto">
          <a:xfrm>
            <a:off x="1562100" y="218598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66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630839" name="Arc 55"/>
          <p:cNvSpPr>
            <a:spLocks/>
          </p:cNvSpPr>
          <p:nvPr/>
        </p:nvSpPr>
        <p:spPr bwMode="auto">
          <a:xfrm>
            <a:off x="2247900" y="3398838"/>
            <a:ext cx="312738" cy="338137"/>
          </a:xfrm>
          <a:custGeom>
            <a:avLst/>
            <a:gdLst>
              <a:gd name="T0" fmla="*/ 2147483647 w 43200"/>
              <a:gd name="T1" fmla="*/ 0 h 43200"/>
              <a:gd name="T2" fmla="*/ 2147483647 w 43200"/>
              <a:gd name="T3" fmla="*/ 215938280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0550"/>
                  <a:pt x="8338" y="1282"/>
                  <a:pt x="19326" y="119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-1" y="10550"/>
                  <a:pt x="8338" y="1282"/>
                  <a:pt x="19326" y="11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6619875" y="0"/>
            <a:ext cx="2524125" cy="1600200"/>
            <a:chOff x="4170" y="0"/>
            <a:chExt cx="1590" cy="1008"/>
          </a:xfrm>
        </p:grpSpPr>
        <p:sp>
          <p:nvSpPr>
            <p:cNvPr id="151591" name="Oval 57"/>
            <p:cNvSpPr>
              <a:spLocks noChangeArrowheads="1"/>
            </p:cNvSpPr>
            <p:nvPr/>
          </p:nvSpPr>
          <p:spPr bwMode="auto">
            <a:xfrm>
              <a:off x="4170" y="0"/>
              <a:ext cx="1590" cy="100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92" name="Text Box 58"/>
            <p:cNvSpPr txBox="1">
              <a:spLocks noChangeArrowheads="1"/>
            </p:cNvSpPr>
            <p:nvPr/>
          </p:nvSpPr>
          <p:spPr bwMode="auto">
            <a:xfrm>
              <a:off x="4248" y="96"/>
              <a:ext cx="145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Spiral.</a:t>
              </a:r>
            </a:p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Method of Drawing</a:t>
              </a:r>
            </a:p>
            <a:p>
              <a:pPr algn="ctr"/>
              <a:r>
                <a:rPr lang="en-US" sz="2000">
                  <a:solidFill>
                    <a:srgbClr val="FF0066"/>
                  </a:solidFill>
                  <a:latin typeface="Times New Roman" pitchFamily="18" charset="0"/>
                </a:rPr>
                <a:t>Tangent &amp; Normal</a:t>
              </a:r>
            </a:p>
          </p:txBody>
        </p:sp>
      </p:grp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4648200" y="1828800"/>
            <a:ext cx="4267200" cy="4546600"/>
            <a:chOff x="2928" y="1152"/>
            <a:chExt cx="2688" cy="2864"/>
          </a:xfrm>
        </p:grpSpPr>
        <p:sp>
          <p:nvSpPr>
            <p:cNvPr id="151571" name="Rectangle 60"/>
            <p:cNvSpPr>
              <a:spLocks noChangeArrowheads="1"/>
            </p:cNvSpPr>
            <p:nvPr/>
          </p:nvSpPr>
          <p:spPr bwMode="auto">
            <a:xfrm>
              <a:off x="2928" y="2325"/>
              <a:ext cx="2688" cy="16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72" name="Rectangle 61"/>
            <p:cNvSpPr>
              <a:spLocks noChangeArrowheads="1"/>
            </p:cNvSpPr>
            <p:nvPr/>
          </p:nvSpPr>
          <p:spPr bwMode="auto">
            <a:xfrm>
              <a:off x="2928" y="1152"/>
              <a:ext cx="2688" cy="1152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 b="0">
                <a:latin typeface="Times New Roman" pitchFamily="18" charset="0"/>
              </a:endParaRPr>
            </a:p>
          </p:txBody>
        </p:sp>
        <p:grpSp>
          <p:nvGrpSpPr>
            <p:cNvPr id="7" name="Group 62"/>
            <p:cNvGrpSpPr>
              <a:grpSpLocks/>
            </p:cNvGrpSpPr>
            <p:nvPr/>
          </p:nvGrpSpPr>
          <p:grpSpPr bwMode="auto">
            <a:xfrm>
              <a:off x="2928" y="1248"/>
              <a:ext cx="2664" cy="1056"/>
              <a:chOff x="2928" y="2976"/>
              <a:chExt cx="2664" cy="1056"/>
            </a:xfrm>
          </p:grpSpPr>
          <p:grpSp>
            <p:nvGrpSpPr>
              <p:cNvPr id="8" name="Group 63"/>
              <p:cNvGrpSpPr>
                <a:grpSpLocks/>
              </p:cNvGrpSpPr>
              <p:nvPr/>
            </p:nvGrpSpPr>
            <p:grpSpPr bwMode="auto">
              <a:xfrm>
                <a:off x="2928" y="2976"/>
                <a:ext cx="2664" cy="488"/>
                <a:chOff x="3120" y="1768"/>
                <a:chExt cx="2664" cy="488"/>
              </a:xfrm>
            </p:grpSpPr>
            <p:sp>
              <p:nvSpPr>
                <p:cNvPr id="15158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120" y="1872"/>
                  <a:ext cx="1041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0">
                      <a:solidFill>
                        <a:srgbClr val="FF0066"/>
                      </a:solidFill>
                      <a:latin typeface="Times New Roman" pitchFamily="18" charset="0"/>
                    </a:rPr>
                    <a:t>Constant of the Curve =</a:t>
                  </a:r>
                </a:p>
              </p:txBody>
            </p:sp>
            <p:sp>
              <p:nvSpPr>
                <p:cNvPr id="151588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4064" y="1768"/>
                  <a:ext cx="1720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200" b="0">
                      <a:solidFill>
                        <a:srgbClr val="FF0066"/>
                      </a:solidFill>
                      <a:latin typeface="Times New Roman" pitchFamily="18" charset="0"/>
                    </a:rPr>
                    <a:t>Difference in length of any radius vectors</a:t>
                  </a:r>
                </a:p>
              </p:txBody>
            </p:sp>
            <p:sp>
              <p:nvSpPr>
                <p:cNvPr id="15158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4224" y="1968"/>
                  <a:ext cx="1436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rgbClr val="FF0066"/>
                      </a:solidFill>
                      <a:latin typeface="Times New Roman" pitchFamily="18" charset="0"/>
                    </a:rPr>
                    <a:t>Angle between the corresponding </a:t>
                  </a:r>
                </a:p>
                <a:p>
                  <a:pPr algn="ctr"/>
                  <a:r>
                    <a:rPr lang="en-US" sz="1200" b="0">
                      <a:solidFill>
                        <a:srgbClr val="FF0066"/>
                      </a:solidFill>
                      <a:latin typeface="Times New Roman" pitchFamily="18" charset="0"/>
                    </a:rPr>
                    <a:t>radius vector in radian.</a:t>
                  </a:r>
                </a:p>
              </p:txBody>
            </p:sp>
            <p:sp>
              <p:nvSpPr>
                <p:cNvPr id="151590" name="Line 67"/>
                <p:cNvSpPr>
                  <a:spLocks noChangeShapeType="1"/>
                </p:cNvSpPr>
                <p:nvPr/>
              </p:nvSpPr>
              <p:spPr bwMode="auto">
                <a:xfrm>
                  <a:off x="4128" y="1952"/>
                  <a:ext cx="16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8"/>
              <p:cNvGrpSpPr>
                <a:grpSpLocks/>
              </p:cNvGrpSpPr>
              <p:nvPr/>
            </p:nvGrpSpPr>
            <p:grpSpPr bwMode="auto">
              <a:xfrm>
                <a:off x="3936" y="3456"/>
                <a:ext cx="550" cy="416"/>
                <a:chOff x="3206" y="3559"/>
                <a:chExt cx="550" cy="416"/>
              </a:xfrm>
            </p:grpSpPr>
            <p:sp>
              <p:nvSpPr>
                <p:cNvPr id="151584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206" y="3559"/>
                  <a:ext cx="55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solidFill>
                        <a:srgbClr val="FF0066"/>
                      </a:solidFill>
                      <a:latin typeface="Times New Roman" pitchFamily="18" charset="0"/>
                    </a:rPr>
                    <a:t>OP – OP</a:t>
                  </a:r>
                  <a:r>
                    <a:rPr lang="en-US" sz="1400" b="0" baseline="-25000">
                      <a:solidFill>
                        <a:srgbClr val="FF0066"/>
                      </a:solidFill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51585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216" y="3744"/>
                  <a:ext cx="52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800" b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/2</a:t>
                  </a:r>
                  <a:endParaRPr lang="en-US" sz="1800" b="0">
                    <a:solidFill>
                      <a:srgbClr val="FF0066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151586" name="Line 71"/>
                <p:cNvSpPr>
                  <a:spLocks noChangeShapeType="1"/>
                </p:cNvSpPr>
                <p:nvPr/>
              </p:nvSpPr>
              <p:spPr bwMode="auto">
                <a:xfrm>
                  <a:off x="3248" y="3752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72"/>
              <p:cNvGrpSpPr>
                <a:grpSpLocks/>
              </p:cNvGrpSpPr>
              <p:nvPr/>
            </p:nvGrpSpPr>
            <p:grpSpPr bwMode="auto">
              <a:xfrm>
                <a:off x="4704" y="3456"/>
                <a:ext cx="550" cy="377"/>
                <a:chOff x="4298" y="3655"/>
                <a:chExt cx="550" cy="377"/>
              </a:xfrm>
            </p:grpSpPr>
            <p:sp>
              <p:nvSpPr>
                <p:cNvPr id="151581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298" y="3655"/>
                  <a:ext cx="550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0">
                      <a:solidFill>
                        <a:srgbClr val="FF0066"/>
                      </a:solidFill>
                      <a:latin typeface="Times New Roman" pitchFamily="18" charset="0"/>
                    </a:rPr>
                    <a:t>OP – OP</a:t>
                  </a:r>
                  <a:r>
                    <a:rPr lang="en-US" sz="1400" b="0" baseline="-25000">
                      <a:solidFill>
                        <a:srgbClr val="FF0066"/>
                      </a:solidFill>
                      <a:latin typeface="Times New Roman" pitchFamily="18" charset="0"/>
                    </a:rPr>
                    <a:t>2</a:t>
                  </a:r>
                </a:p>
              </p:txBody>
            </p:sp>
            <p:sp>
              <p:nvSpPr>
                <p:cNvPr id="151582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4308" y="3840"/>
                  <a:ext cx="528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1400" b="0">
                      <a:solidFill>
                        <a:srgbClr val="FF0066"/>
                      </a:solidFill>
                      <a:latin typeface="Times New Roman" pitchFamily="18" charset="0"/>
                    </a:rPr>
                    <a:t>1.57</a:t>
                  </a:r>
                </a:p>
              </p:txBody>
            </p:sp>
            <p:sp>
              <p:nvSpPr>
                <p:cNvPr id="151583" name="Line 75"/>
                <p:cNvSpPr>
                  <a:spLocks noChangeShapeType="1"/>
                </p:cNvSpPr>
                <p:nvPr/>
              </p:nvSpPr>
              <p:spPr bwMode="auto">
                <a:xfrm>
                  <a:off x="4340" y="3848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51578" name="Text Box 76"/>
              <p:cNvSpPr txBox="1">
                <a:spLocks noChangeArrowheads="1"/>
              </p:cNvSpPr>
              <p:nvPr/>
            </p:nvSpPr>
            <p:spPr bwMode="auto">
              <a:xfrm>
                <a:off x="3800" y="3840"/>
                <a:ext cx="71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solidFill>
                      <a:srgbClr val="FF0066"/>
                    </a:solidFill>
                    <a:latin typeface="Times New Roman" pitchFamily="18" charset="0"/>
                  </a:rPr>
                  <a:t>= 3.185 m.m.</a:t>
                </a:r>
              </a:p>
            </p:txBody>
          </p:sp>
          <p:sp>
            <p:nvSpPr>
              <p:cNvPr id="151579" name="Text Box 77"/>
              <p:cNvSpPr txBox="1">
                <a:spLocks noChangeArrowheads="1"/>
              </p:cNvSpPr>
              <p:nvPr/>
            </p:nvSpPr>
            <p:spPr bwMode="auto">
              <a:xfrm>
                <a:off x="4512" y="3552"/>
                <a:ext cx="17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  <p:sp>
            <p:nvSpPr>
              <p:cNvPr id="151580" name="Text Box 78"/>
              <p:cNvSpPr txBox="1">
                <a:spLocks noChangeArrowheads="1"/>
              </p:cNvSpPr>
              <p:nvPr/>
            </p:nvSpPr>
            <p:spPr bwMode="auto">
              <a:xfrm>
                <a:off x="3792" y="3536"/>
                <a:ext cx="17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0">
                    <a:solidFill>
                      <a:srgbClr val="FF0066"/>
                    </a:solidFill>
                    <a:latin typeface="Times New Roman" pitchFamily="18" charset="0"/>
                  </a:rPr>
                  <a:t>=</a:t>
                </a:r>
              </a:p>
            </p:txBody>
          </p:sp>
        </p:grpSp>
        <p:sp>
          <p:nvSpPr>
            <p:cNvPr id="151574" name="Text Box 79"/>
            <p:cNvSpPr txBox="1">
              <a:spLocks noChangeArrowheads="1"/>
            </p:cNvSpPr>
            <p:nvPr/>
          </p:nvSpPr>
          <p:spPr bwMode="auto">
            <a:xfrm>
              <a:off x="2928" y="2348"/>
              <a:ext cx="2527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chemeClr val="accent2"/>
                  </a:solidFill>
                  <a:latin typeface="Times New Roman" pitchFamily="18" charset="0"/>
                </a:rPr>
                <a:t>STEPS:</a:t>
              </a:r>
            </a:p>
            <a:p>
              <a:r>
                <a:rPr lang="en-US" sz="1200" b="0">
                  <a:latin typeface="Times New Roman" pitchFamily="18" charset="0"/>
                </a:rPr>
                <a:t>*DRAW SPIRAL AS USUAL.</a:t>
              </a:r>
            </a:p>
            <a:p>
              <a:r>
                <a:rPr lang="en-US" sz="1200" b="0">
                  <a:latin typeface="Times New Roman" pitchFamily="18" charset="0"/>
                </a:rPr>
                <a:t>  DRAW A SMALL CIRCLE OF RADIUS EQUAL TO THE </a:t>
              </a:r>
            </a:p>
            <a:p>
              <a:r>
                <a:rPr lang="en-US" sz="1200" b="0">
                  <a:latin typeface="Times New Roman" pitchFamily="18" charset="0"/>
                </a:rPr>
                <a:t>  CONSTANT OF CURVE CALCULATED ABOVE.</a:t>
              </a:r>
            </a:p>
            <a:p>
              <a:endParaRPr lang="en-US" sz="1200" b="0">
                <a:latin typeface="Times New Roman" pitchFamily="18" charset="0"/>
              </a:endParaRPr>
            </a:p>
            <a:p>
              <a:r>
                <a:rPr lang="en-US" sz="1200" b="0">
                  <a:latin typeface="Times New Roman" pitchFamily="18" charset="0"/>
                </a:rPr>
                <a:t>* LOCATE POINT </a:t>
              </a:r>
              <a:r>
                <a:rPr lang="en-US" sz="1200">
                  <a:solidFill>
                    <a:srgbClr val="FF0066"/>
                  </a:solidFill>
                  <a:latin typeface="Times New Roman" pitchFamily="18" charset="0"/>
                </a:rPr>
                <a:t>Q</a:t>
              </a:r>
              <a:r>
                <a:rPr lang="en-US" sz="1200" b="0">
                  <a:latin typeface="Times New Roman" pitchFamily="18" charset="0"/>
                </a:rPr>
                <a:t> AS DISCRIBED IN PROBLEM AND</a:t>
              </a:r>
            </a:p>
            <a:p>
              <a:r>
                <a:rPr lang="en-US" sz="1200" b="0">
                  <a:latin typeface="Times New Roman" pitchFamily="18" charset="0"/>
                </a:rPr>
                <a:t>  THROUGH IT DRAW A TANGENTTO THIS SMALLER </a:t>
              </a:r>
            </a:p>
            <a:p>
              <a:r>
                <a:rPr lang="en-US" sz="1200" b="0">
                  <a:latin typeface="Times New Roman" pitchFamily="18" charset="0"/>
                </a:rPr>
                <a:t>  CIRCLE.THIS IS A</a:t>
              </a:r>
              <a:r>
                <a:rPr lang="en-US" sz="1200">
                  <a:solidFill>
                    <a:srgbClr val="FF0066"/>
                  </a:solidFill>
                  <a:latin typeface="Times New Roman" pitchFamily="18" charset="0"/>
                </a:rPr>
                <a:t> NORMAL</a:t>
              </a:r>
              <a:r>
                <a:rPr lang="en-US" sz="1200" b="0">
                  <a:latin typeface="Times New Roman" pitchFamily="18" charset="0"/>
                </a:rPr>
                <a:t> TO THE SPIRAL.</a:t>
              </a:r>
            </a:p>
            <a:p>
              <a:endParaRPr lang="en-US" sz="1200" b="0">
                <a:latin typeface="Times New Roman" pitchFamily="18" charset="0"/>
              </a:endParaRPr>
            </a:p>
            <a:p>
              <a:r>
                <a:rPr lang="en-US" sz="1200" b="0">
                  <a:latin typeface="Times New Roman" pitchFamily="18" charset="0"/>
                </a:rPr>
                <a:t>*DRAW A LINE AT RIGHT ANGLE </a:t>
              </a:r>
            </a:p>
            <a:p>
              <a:endParaRPr lang="en-US" sz="1200" b="0">
                <a:latin typeface="Times New Roman" pitchFamily="18" charset="0"/>
              </a:endParaRPr>
            </a:p>
            <a:p>
              <a:r>
                <a:rPr lang="en-US" sz="1200" b="0">
                  <a:latin typeface="Times New Roman" pitchFamily="18" charset="0"/>
                </a:rPr>
                <a:t>*TO THIS LINE FROM</a:t>
              </a:r>
              <a:r>
                <a:rPr lang="en-US" sz="1200">
                  <a:solidFill>
                    <a:srgbClr val="FF0066"/>
                  </a:solidFill>
                  <a:latin typeface="Times New Roman" pitchFamily="18" charset="0"/>
                </a:rPr>
                <a:t> Q. </a:t>
              </a:r>
            </a:p>
            <a:p>
              <a:r>
                <a:rPr lang="en-US" sz="1200">
                  <a:solidFill>
                    <a:srgbClr val="FF0066"/>
                  </a:solidFill>
                  <a:latin typeface="Times New Roman" pitchFamily="18" charset="0"/>
                </a:rPr>
                <a:t>  IT WILL BE TANGENT TO CYCLOID.</a:t>
              </a:r>
            </a:p>
            <a:p>
              <a:endParaRPr lang="en-US" sz="1200" b="0">
                <a:latin typeface="Times New Roman" pitchFamily="18" charset="0"/>
              </a:endParaRPr>
            </a:p>
          </p:txBody>
        </p:sp>
      </p:grp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51565" name="AutoShape 88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66" name="AutoShape 8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67" name="AutoShape 9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68" name="AutoShape 9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69" name="AutoShape 9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70" name="AutoShape 9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0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0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30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30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0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0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63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63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9" dur="500"/>
                                        <p:tgtEl>
                                          <p:spTgt spid="63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63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833" grpId="0" animBg="1"/>
      <p:bldP spid="630834" grpId="0" animBg="1"/>
      <p:bldP spid="630835" grpId="0" animBg="1"/>
      <p:bldP spid="630836" grpId="0" autoUpdateAnimBg="0"/>
      <p:bldP spid="630837" grpId="0" autoUpdateAnimBg="0"/>
      <p:bldP spid="630838" grpId="0" autoUpdateAnimBg="0"/>
      <p:bldP spid="63083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543800" cy="2593975"/>
          </a:xfrm>
        </p:spPr>
        <p:txBody>
          <a:bodyPr/>
          <a:lstStyle/>
          <a:p>
            <a:pPr algn="ctr"/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83991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8600"/>
            <a:ext cx="9144000" cy="6515100"/>
            <a:chOff x="0" y="144"/>
            <a:chExt cx="5760" cy="4104"/>
          </a:xfrm>
        </p:grpSpPr>
        <p:sp>
          <p:nvSpPr>
            <p:cNvPr id="115723" name="Rectangle 3"/>
            <p:cNvSpPr>
              <a:spLocks noChangeArrowheads="1"/>
            </p:cNvSpPr>
            <p:nvPr/>
          </p:nvSpPr>
          <p:spPr bwMode="auto">
            <a:xfrm>
              <a:off x="0" y="2304"/>
              <a:ext cx="5760" cy="144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4" name="AutoShape 4"/>
            <p:cNvSpPr>
              <a:spLocks noChangeArrowheads="1"/>
            </p:cNvSpPr>
            <p:nvPr/>
          </p:nvSpPr>
          <p:spPr bwMode="auto">
            <a:xfrm>
              <a:off x="12" y="144"/>
              <a:ext cx="5712" cy="1728"/>
            </a:xfrm>
            <a:custGeom>
              <a:avLst/>
              <a:gdLst>
                <a:gd name="T0" fmla="*/ 2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15 w 21600"/>
                <a:gd name="T13" fmla="*/ 3613 h 21600"/>
                <a:gd name="T14" fmla="*/ 17985 w 21600"/>
                <a:gd name="T15" fmla="*/ 179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30" y="21600"/>
                  </a:lnTo>
                  <a:lnTo>
                    <a:pt x="1797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5" name="Text Box 5"/>
            <p:cNvSpPr txBox="1">
              <a:spLocks noChangeArrowheads="1"/>
            </p:cNvSpPr>
            <p:nvPr/>
          </p:nvSpPr>
          <p:spPr bwMode="auto">
            <a:xfrm>
              <a:off x="245" y="175"/>
              <a:ext cx="5299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 algn="ctr"/>
              <a:endParaRPr lang="en-US" sz="2000" b="0">
                <a:solidFill>
                  <a:schemeClr val="accent2"/>
                </a:solidFill>
                <a:latin typeface="Times New Roman" pitchFamily="18" charset="0"/>
              </a:endParaRPr>
            </a:p>
            <a:p>
              <a:pPr marL="457200" indent="-457200" algn="ctr"/>
              <a:r>
                <a:rPr lang="en-US" sz="2000" b="0">
                  <a:solidFill>
                    <a:schemeClr val="accent2"/>
                  </a:solidFill>
                  <a:latin typeface="Times New Roman" pitchFamily="18" charset="0"/>
                </a:rPr>
                <a:t>These are the loci of points moving in a plane such that the ratio of it’s distances </a:t>
              </a:r>
            </a:p>
            <a:p>
              <a:pPr marL="457200" indent="-457200" algn="ctr"/>
              <a:r>
                <a:rPr lang="en-US" sz="2000" b="0">
                  <a:solidFill>
                    <a:schemeClr val="accent2"/>
                  </a:solidFill>
                  <a:latin typeface="Times New Roman" pitchFamily="18" charset="0"/>
                </a:rPr>
                <a:t>from a </a:t>
              </a:r>
              <a:r>
                <a:rPr lang="en-US" sz="2000" i="1">
                  <a:solidFill>
                    <a:schemeClr val="accent2"/>
                  </a:solidFill>
                  <a:latin typeface="Times New Roman" pitchFamily="18" charset="0"/>
                </a:rPr>
                <a:t>fixed point</a:t>
              </a:r>
              <a:r>
                <a:rPr lang="en-US" sz="2000" b="0">
                  <a:solidFill>
                    <a:schemeClr val="accent2"/>
                  </a:solidFill>
                  <a:latin typeface="Times New Roman" pitchFamily="18" charset="0"/>
                </a:rPr>
                <a:t> And a </a:t>
              </a:r>
              <a:r>
                <a:rPr lang="en-US" sz="2000" i="1">
                  <a:solidFill>
                    <a:schemeClr val="accent2"/>
                  </a:solidFill>
                  <a:latin typeface="Times New Roman" pitchFamily="18" charset="0"/>
                </a:rPr>
                <a:t>fixed line</a:t>
              </a:r>
              <a:r>
                <a:rPr lang="en-US" sz="2000" b="0">
                  <a:solidFill>
                    <a:schemeClr val="accent2"/>
                  </a:solidFill>
                  <a:latin typeface="Times New Roman" pitchFamily="18" charset="0"/>
                </a:rPr>
                <a:t> always remains constant.</a:t>
              </a:r>
            </a:p>
            <a:p>
              <a:pPr marL="457200" indent="-457200" algn="ctr"/>
              <a:r>
                <a:rPr lang="en-US" sz="2000" b="0">
                  <a:solidFill>
                    <a:schemeClr val="accent2"/>
                  </a:solidFill>
                  <a:latin typeface="Times New Roman" pitchFamily="18" charset="0"/>
                </a:rPr>
                <a:t>The Ratio is called </a:t>
              </a:r>
              <a:r>
                <a:rPr lang="en-US" sz="2000">
                  <a:solidFill>
                    <a:schemeClr val="accent2"/>
                  </a:solidFill>
                  <a:latin typeface="Times New Roman" pitchFamily="18" charset="0"/>
                </a:rPr>
                <a:t>ECCENTRICITY. (E)</a:t>
              </a:r>
            </a:p>
            <a:p>
              <a:pPr marL="457200" indent="-457200" algn="ctr">
                <a:buFontTx/>
                <a:buAutoNum type="alphaUcParenR"/>
              </a:pPr>
              <a:r>
                <a:rPr lang="en-US" sz="2000">
                  <a:latin typeface="Times New Roman" pitchFamily="18" charset="0"/>
                </a:rPr>
                <a:t>For Ellipse        E&lt;1 </a:t>
              </a:r>
            </a:p>
            <a:p>
              <a:pPr marL="457200" indent="-457200" algn="ctr">
                <a:buFontTx/>
                <a:buAutoNum type="alphaUcParenR"/>
              </a:pPr>
              <a:r>
                <a:rPr lang="en-US" sz="2000">
                  <a:latin typeface="Times New Roman" pitchFamily="18" charset="0"/>
                </a:rPr>
                <a:t>For Parabola    E=1</a:t>
              </a:r>
            </a:p>
            <a:p>
              <a:pPr marL="457200" indent="-457200" algn="ctr">
                <a:buFontTx/>
                <a:buAutoNum type="alphaUcParenR"/>
              </a:pPr>
              <a:r>
                <a:rPr lang="en-US" sz="2000">
                  <a:latin typeface="Times New Roman" pitchFamily="18" charset="0"/>
                </a:rPr>
                <a:t>For Hyperbola E&gt;1</a:t>
              </a:r>
            </a:p>
          </p:txBody>
        </p:sp>
        <p:sp>
          <p:nvSpPr>
            <p:cNvPr id="115726" name="Text Box 6"/>
            <p:cNvSpPr txBox="1">
              <a:spLocks noChangeArrowheads="1"/>
            </p:cNvSpPr>
            <p:nvPr/>
          </p:nvSpPr>
          <p:spPr bwMode="auto">
            <a:xfrm>
              <a:off x="439" y="2273"/>
              <a:ext cx="4715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FF0066"/>
                  </a:solidFill>
                  <a:latin typeface="Times New Roman" pitchFamily="18" charset="0"/>
                </a:rPr>
                <a:t>SECOND DEFINATION OF AN ELLIPSE</a:t>
              </a:r>
              <a:r>
                <a:rPr lang="en-US" sz="1800" b="0">
                  <a:latin typeface="Times New Roman" pitchFamily="18" charset="0"/>
                </a:rPr>
                <a:t>:-</a:t>
              </a:r>
            </a:p>
            <a:p>
              <a:pPr algn="ctr"/>
              <a:r>
                <a:rPr lang="en-US" sz="2400" b="0">
                  <a:latin typeface="Times New Roman" pitchFamily="18" charset="0"/>
                </a:rPr>
                <a:t>It is a locus of a point moving in a plane </a:t>
              </a:r>
            </a:p>
            <a:p>
              <a:pPr algn="ctr"/>
              <a:r>
                <a:rPr lang="en-US" sz="2400" b="0">
                  <a:latin typeface="Times New Roman" pitchFamily="18" charset="0"/>
                </a:rPr>
                <a:t>such that the SUM of it’s distances from TWO fixed points </a:t>
              </a:r>
            </a:p>
            <a:p>
              <a:pPr algn="ctr"/>
              <a:r>
                <a:rPr lang="en-US" sz="2400" b="0">
                  <a:latin typeface="Times New Roman" pitchFamily="18" charset="0"/>
                </a:rPr>
                <a:t>always remains constant. </a:t>
              </a:r>
            </a:p>
            <a:p>
              <a:pPr algn="ctr"/>
              <a:r>
                <a:rPr lang="en-US" sz="2400" b="0">
                  <a:latin typeface="Times New Roman" pitchFamily="18" charset="0"/>
                </a:rPr>
                <a:t>{And this </a:t>
              </a:r>
              <a:r>
                <a:rPr lang="en-US" sz="2400" i="1">
                  <a:latin typeface="Times New Roman" pitchFamily="18" charset="0"/>
                </a:rPr>
                <a:t>sum equals</a:t>
              </a:r>
              <a:r>
                <a:rPr lang="en-US" sz="2400" b="0">
                  <a:latin typeface="Times New Roman" pitchFamily="18" charset="0"/>
                </a:rPr>
                <a:t> to the length of </a:t>
              </a:r>
              <a:r>
                <a:rPr lang="en-US" sz="2400" i="1">
                  <a:latin typeface="Times New Roman" pitchFamily="18" charset="0"/>
                </a:rPr>
                <a:t>major axis</a:t>
              </a:r>
              <a:r>
                <a:rPr lang="en-US" sz="2400" b="0">
                  <a:latin typeface="Times New Roman" pitchFamily="18" charset="0"/>
                </a:rPr>
                <a:t>.}</a:t>
              </a:r>
            </a:p>
            <a:p>
              <a:pPr algn="ctr"/>
              <a:r>
                <a:rPr lang="en-US" sz="2400" b="0">
                  <a:latin typeface="Times New Roman" pitchFamily="18" charset="0"/>
                </a:rPr>
                <a:t>These TWO fixed points are FOCUS 1 &amp; FOCUS 2</a:t>
              </a:r>
            </a:p>
          </p:txBody>
        </p:sp>
        <p:sp>
          <p:nvSpPr>
            <p:cNvPr id="115727" name="Rectangle 7"/>
            <p:cNvSpPr>
              <a:spLocks noChangeArrowheads="1"/>
            </p:cNvSpPr>
            <p:nvPr/>
          </p:nvSpPr>
          <p:spPr bwMode="auto">
            <a:xfrm>
              <a:off x="1392" y="1893"/>
              <a:ext cx="2976" cy="398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8" name="Text Box 8"/>
            <p:cNvSpPr txBox="1">
              <a:spLocks noChangeArrowheads="1"/>
            </p:cNvSpPr>
            <p:nvPr/>
          </p:nvSpPr>
          <p:spPr bwMode="auto">
            <a:xfrm>
              <a:off x="1464" y="1899"/>
              <a:ext cx="287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CC00FF"/>
                  </a:solidFill>
                  <a:latin typeface="Times New Roman" pitchFamily="18" charset="0"/>
                </a:rPr>
                <a:t>Refer Problem nos. 6. 9 &amp; 12</a:t>
              </a:r>
              <a:endParaRPr lang="en-US" sz="2000">
                <a:latin typeface="Times New Roman" pitchFamily="18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585" y="3750"/>
              <a:ext cx="2532" cy="498"/>
              <a:chOff x="1537" y="3582"/>
              <a:chExt cx="2532" cy="498"/>
            </a:xfrm>
          </p:grpSpPr>
          <p:sp>
            <p:nvSpPr>
              <p:cNvPr id="115730" name="Rectangle 10"/>
              <p:cNvSpPr>
                <a:spLocks noChangeArrowheads="1"/>
              </p:cNvSpPr>
              <p:nvPr/>
            </p:nvSpPr>
            <p:spPr bwMode="auto">
              <a:xfrm>
                <a:off x="1584" y="3600"/>
                <a:ext cx="2448" cy="480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31" name="Text Box 11"/>
              <p:cNvSpPr txBox="1">
                <a:spLocks noChangeArrowheads="1"/>
              </p:cNvSpPr>
              <p:nvPr/>
            </p:nvSpPr>
            <p:spPr bwMode="auto">
              <a:xfrm>
                <a:off x="1537" y="3582"/>
                <a:ext cx="25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>
                    <a:latin typeface="Times New Roman" pitchFamily="18" charset="0"/>
                  </a:rPr>
                  <a:t>Refer Problem no.4</a:t>
                </a:r>
                <a:r>
                  <a:rPr lang="en-US" sz="1800" b="0">
                    <a:latin typeface="Times New Roman" pitchFamily="18" charset="0"/>
                  </a:rPr>
                  <a:t>  </a:t>
                </a:r>
              </a:p>
              <a:p>
                <a:pPr algn="ctr"/>
                <a:r>
                  <a:rPr lang="en-US" sz="1800" b="0">
                    <a:latin typeface="Times New Roman" pitchFamily="18" charset="0"/>
                  </a:rPr>
                  <a:t> </a:t>
                </a:r>
                <a:r>
                  <a:rPr lang="en-US" sz="1800"/>
                  <a:t>Ellipse by Arcs of Circles Method.</a:t>
                </a:r>
              </a:p>
            </p:txBody>
          </p:sp>
        </p:grpSp>
      </p:grpSp>
      <p:sp>
        <p:nvSpPr>
          <p:cNvPr id="115715" name="Text Box 12"/>
          <p:cNvSpPr txBox="1">
            <a:spLocks noChangeArrowheads="1"/>
          </p:cNvSpPr>
          <p:nvPr/>
        </p:nvSpPr>
        <p:spPr bwMode="auto">
          <a:xfrm>
            <a:off x="609600" y="212725"/>
            <a:ext cx="821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66"/>
                </a:solidFill>
              </a:rPr>
              <a:t>COMMON DEFINATION OF ELLIPSE, PARABOLA &amp; HYPERBOLA:</a:t>
            </a:r>
            <a:endParaRPr lang="en-US" sz="1200" b="0">
              <a:latin typeface="Times New Roman" pitchFamily="18" charset="0"/>
            </a:endParaRP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15717" name="AutoShape 21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8" name="AutoShape 2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19" name="AutoShape 2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0" name="AutoShape 2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1" name="AutoShape 2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22" name="AutoShape 2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Oval 2"/>
          <p:cNvSpPr>
            <a:spLocks noChangeArrowheads="1"/>
          </p:cNvSpPr>
          <p:nvPr/>
        </p:nvSpPr>
        <p:spPr bwMode="auto">
          <a:xfrm>
            <a:off x="4418013" y="1112838"/>
            <a:ext cx="3971925" cy="3970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5971" name="Oval 3"/>
          <p:cNvSpPr>
            <a:spLocks noChangeArrowheads="1"/>
          </p:cNvSpPr>
          <p:nvPr/>
        </p:nvSpPr>
        <p:spPr bwMode="auto">
          <a:xfrm>
            <a:off x="5208588" y="1978025"/>
            <a:ext cx="2354262" cy="23526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5972" name="Line 4"/>
          <p:cNvSpPr>
            <a:spLocks noChangeShapeType="1"/>
          </p:cNvSpPr>
          <p:nvPr/>
        </p:nvSpPr>
        <p:spPr bwMode="auto">
          <a:xfrm>
            <a:off x="4418013" y="3135313"/>
            <a:ext cx="39719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73" name="Line 5"/>
          <p:cNvSpPr>
            <a:spLocks noChangeShapeType="1"/>
          </p:cNvSpPr>
          <p:nvPr/>
        </p:nvSpPr>
        <p:spPr bwMode="auto">
          <a:xfrm>
            <a:off x="6386513" y="1138238"/>
            <a:ext cx="0" cy="39560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74" name="Line 6"/>
          <p:cNvSpPr>
            <a:spLocks noChangeShapeType="1"/>
          </p:cNvSpPr>
          <p:nvPr/>
        </p:nvSpPr>
        <p:spPr bwMode="auto">
          <a:xfrm rot="130507">
            <a:off x="4618038" y="2208213"/>
            <a:ext cx="3582987" cy="18907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75" name="Line 7"/>
          <p:cNvSpPr>
            <a:spLocks noChangeShapeType="1"/>
          </p:cNvSpPr>
          <p:nvPr/>
        </p:nvSpPr>
        <p:spPr bwMode="auto">
          <a:xfrm flipH="1">
            <a:off x="4605338" y="2170113"/>
            <a:ext cx="3582987" cy="18907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76" name="Line 8"/>
          <p:cNvSpPr>
            <a:spLocks noChangeShapeType="1"/>
          </p:cNvSpPr>
          <p:nvPr/>
        </p:nvSpPr>
        <p:spPr bwMode="auto">
          <a:xfrm rot="5493622" flipH="1" flipV="1">
            <a:off x="4599781" y="2201069"/>
            <a:ext cx="3557588" cy="187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77" name="Line 9"/>
          <p:cNvSpPr>
            <a:spLocks noChangeShapeType="1"/>
          </p:cNvSpPr>
          <p:nvPr/>
        </p:nvSpPr>
        <p:spPr bwMode="auto">
          <a:xfrm rot="16200000" flipH="1">
            <a:off x="4618832" y="2245518"/>
            <a:ext cx="3581400" cy="18907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78" name="Line 10"/>
          <p:cNvSpPr>
            <a:spLocks noChangeShapeType="1"/>
          </p:cNvSpPr>
          <p:nvPr/>
        </p:nvSpPr>
        <p:spPr bwMode="auto">
          <a:xfrm>
            <a:off x="4692650" y="2120900"/>
            <a:ext cx="0" cy="4968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79" name="Line 11"/>
          <p:cNvSpPr>
            <a:spLocks noChangeShapeType="1"/>
          </p:cNvSpPr>
          <p:nvPr/>
        </p:nvSpPr>
        <p:spPr bwMode="auto">
          <a:xfrm>
            <a:off x="5464175" y="1400175"/>
            <a:ext cx="0" cy="7953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80" name="Line 12"/>
          <p:cNvSpPr>
            <a:spLocks noChangeShapeType="1"/>
          </p:cNvSpPr>
          <p:nvPr/>
        </p:nvSpPr>
        <p:spPr bwMode="auto">
          <a:xfrm>
            <a:off x="7354888" y="1400175"/>
            <a:ext cx="0" cy="7953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81" name="Line 13"/>
          <p:cNvSpPr>
            <a:spLocks noChangeShapeType="1"/>
          </p:cNvSpPr>
          <p:nvPr/>
        </p:nvSpPr>
        <p:spPr bwMode="auto">
          <a:xfrm>
            <a:off x="8139113" y="2170113"/>
            <a:ext cx="0" cy="4984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82" name="Line 14"/>
          <p:cNvSpPr>
            <a:spLocks noChangeShapeType="1"/>
          </p:cNvSpPr>
          <p:nvPr/>
        </p:nvSpPr>
        <p:spPr bwMode="auto">
          <a:xfrm flipV="1">
            <a:off x="4643438" y="3551238"/>
            <a:ext cx="0" cy="4968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83" name="Line 15"/>
          <p:cNvSpPr>
            <a:spLocks noChangeShapeType="1"/>
          </p:cNvSpPr>
          <p:nvPr/>
        </p:nvSpPr>
        <p:spPr bwMode="auto">
          <a:xfrm flipV="1">
            <a:off x="5402263" y="4060825"/>
            <a:ext cx="0" cy="796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84" name="Line 16"/>
          <p:cNvSpPr>
            <a:spLocks noChangeShapeType="1"/>
          </p:cNvSpPr>
          <p:nvPr/>
        </p:nvSpPr>
        <p:spPr bwMode="auto">
          <a:xfrm flipV="1">
            <a:off x="7318375" y="4111625"/>
            <a:ext cx="0" cy="7953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85" name="Line 17"/>
          <p:cNvSpPr>
            <a:spLocks noChangeShapeType="1"/>
          </p:cNvSpPr>
          <p:nvPr/>
        </p:nvSpPr>
        <p:spPr bwMode="auto">
          <a:xfrm flipV="1">
            <a:off x="8113713" y="3651250"/>
            <a:ext cx="0" cy="4968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86" name="Line 18"/>
          <p:cNvSpPr>
            <a:spLocks noChangeShapeType="1"/>
          </p:cNvSpPr>
          <p:nvPr/>
        </p:nvSpPr>
        <p:spPr bwMode="auto">
          <a:xfrm flipH="1">
            <a:off x="4643438" y="2568575"/>
            <a:ext cx="7953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87" name="Line 19"/>
          <p:cNvSpPr>
            <a:spLocks noChangeShapeType="1"/>
          </p:cNvSpPr>
          <p:nvPr/>
        </p:nvSpPr>
        <p:spPr bwMode="auto">
          <a:xfrm flipH="1">
            <a:off x="5414963" y="2108200"/>
            <a:ext cx="3968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88" name="Line 20"/>
          <p:cNvSpPr>
            <a:spLocks noChangeShapeType="1"/>
          </p:cNvSpPr>
          <p:nvPr/>
        </p:nvSpPr>
        <p:spPr bwMode="auto">
          <a:xfrm>
            <a:off x="6907213" y="2108200"/>
            <a:ext cx="4984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89" name="Line 21"/>
          <p:cNvSpPr>
            <a:spLocks noChangeShapeType="1"/>
          </p:cNvSpPr>
          <p:nvPr/>
        </p:nvSpPr>
        <p:spPr bwMode="auto">
          <a:xfrm>
            <a:off x="7405688" y="2593975"/>
            <a:ext cx="79533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90" name="Line 22"/>
          <p:cNvSpPr>
            <a:spLocks noChangeShapeType="1"/>
          </p:cNvSpPr>
          <p:nvPr/>
        </p:nvSpPr>
        <p:spPr bwMode="auto">
          <a:xfrm>
            <a:off x="7416800" y="3725863"/>
            <a:ext cx="696913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91" name="Line 23"/>
          <p:cNvSpPr>
            <a:spLocks noChangeShapeType="1"/>
          </p:cNvSpPr>
          <p:nvPr/>
        </p:nvSpPr>
        <p:spPr bwMode="auto">
          <a:xfrm>
            <a:off x="6894513" y="4222750"/>
            <a:ext cx="4111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92" name="Line 24"/>
          <p:cNvSpPr>
            <a:spLocks noChangeShapeType="1"/>
          </p:cNvSpPr>
          <p:nvPr/>
        </p:nvSpPr>
        <p:spPr bwMode="auto">
          <a:xfrm flipH="1">
            <a:off x="5314950" y="4173538"/>
            <a:ext cx="49688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93" name="Line 25"/>
          <p:cNvSpPr>
            <a:spLocks noChangeShapeType="1"/>
          </p:cNvSpPr>
          <p:nvPr/>
        </p:nvSpPr>
        <p:spPr bwMode="auto">
          <a:xfrm flipH="1">
            <a:off x="4630738" y="3675063"/>
            <a:ext cx="696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5994" name="Oval 26"/>
          <p:cNvSpPr>
            <a:spLocks noChangeArrowheads="1"/>
          </p:cNvSpPr>
          <p:nvPr/>
        </p:nvSpPr>
        <p:spPr bwMode="auto">
          <a:xfrm>
            <a:off x="4651375" y="2514600"/>
            <a:ext cx="98425" cy="100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5995" name="Oval 27"/>
          <p:cNvSpPr>
            <a:spLocks noChangeArrowheads="1"/>
          </p:cNvSpPr>
          <p:nvPr/>
        </p:nvSpPr>
        <p:spPr bwMode="auto">
          <a:xfrm>
            <a:off x="5414963" y="2058988"/>
            <a:ext cx="98425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5996" name="Oval 28"/>
          <p:cNvSpPr>
            <a:spLocks noChangeArrowheads="1"/>
          </p:cNvSpPr>
          <p:nvPr/>
        </p:nvSpPr>
        <p:spPr bwMode="auto">
          <a:xfrm>
            <a:off x="7305675" y="2051050"/>
            <a:ext cx="100013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5997" name="Oval 29"/>
          <p:cNvSpPr>
            <a:spLocks noChangeArrowheads="1"/>
          </p:cNvSpPr>
          <p:nvPr/>
        </p:nvSpPr>
        <p:spPr bwMode="auto">
          <a:xfrm>
            <a:off x="6335713" y="1917700"/>
            <a:ext cx="98425" cy="100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5998" name="Oval 30"/>
          <p:cNvSpPr>
            <a:spLocks noChangeArrowheads="1"/>
          </p:cNvSpPr>
          <p:nvPr/>
        </p:nvSpPr>
        <p:spPr bwMode="auto">
          <a:xfrm>
            <a:off x="8085138" y="2540000"/>
            <a:ext cx="100012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5999" name="Oval 31"/>
          <p:cNvSpPr>
            <a:spLocks noChangeArrowheads="1"/>
          </p:cNvSpPr>
          <p:nvPr/>
        </p:nvSpPr>
        <p:spPr bwMode="auto">
          <a:xfrm>
            <a:off x="8342313" y="3078163"/>
            <a:ext cx="100012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000" name="Oval 32"/>
          <p:cNvSpPr>
            <a:spLocks noChangeArrowheads="1"/>
          </p:cNvSpPr>
          <p:nvPr/>
        </p:nvSpPr>
        <p:spPr bwMode="auto">
          <a:xfrm>
            <a:off x="8069263" y="3675063"/>
            <a:ext cx="98425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001" name="Oval 33"/>
          <p:cNvSpPr>
            <a:spLocks noChangeArrowheads="1"/>
          </p:cNvSpPr>
          <p:nvPr/>
        </p:nvSpPr>
        <p:spPr bwMode="auto">
          <a:xfrm>
            <a:off x="7264400" y="4173538"/>
            <a:ext cx="100013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002" name="Oval 34"/>
          <p:cNvSpPr>
            <a:spLocks noChangeArrowheads="1"/>
          </p:cNvSpPr>
          <p:nvPr/>
        </p:nvSpPr>
        <p:spPr bwMode="auto">
          <a:xfrm>
            <a:off x="6326188" y="4289425"/>
            <a:ext cx="100012" cy="100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003" name="Oval 35"/>
          <p:cNvSpPr>
            <a:spLocks noChangeArrowheads="1"/>
          </p:cNvSpPr>
          <p:nvPr/>
        </p:nvSpPr>
        <p:spPr bwMode="auto">
          <a:xfrm>
            <a:off x="5356225" y="4122738"/>
            <a:ext cx="100013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004" name="Oval 36"/>
          <p:cNvSpPr>
            <a:spLocks noChangeArrowheads="1"/>
          </p:cNvSpPr>
          <p:nvPr/>
        </p:nvSpPr>
        <p:spPr bwMode="auto">
          <a:xfrm>
            <a:off x="4592638" y="3617913"/>
            <a:ext cx="100012" cy="100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005" name="Oval 37"/>
          <p:cNvSpPr>
            <a:spLocks noChangeArrowheads="1"/>
          </p:cNvSpPr>
          <p:nvPr/>
        </p:nvSpPr>
        <p:spPr bwMode="auto">
          <a:xfrm>
            <a:off x="4360863" y="3087688"/>
            <a:ext cx="100012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006" name="Arc 38"/>
          <p:cNvSpPr>
            <a:spLocks/>
          </p:cNvSpPr>
          <p:nvPr/>
        </p:nvSpPr>
        <p:spPr bwMode="auto">
          <a:xfrm rot="20831958" flipV="1">
            <a:off x="6215063" y="3149600"/>
            <a:ext cx="2282825" cy="1074738"/>
          </a:xfrm>
          <a:custGeom>
            <a:avLst/>
            <a:gdLst>
              <a:gd name="T0" fmla="*/ 0 w 30519"/>
              <a:gd name="T1" fmla="*/ 2147483647 h 21600"/>
              <a:gd name="T2" fmla="*/ 2147483647 w 30519"/>
              <a:gd name="T3" fmla="*/ 2147483647 h 21600"/>
              <a:gd name="T4" fmla="*/ 2147483647 w 30519"/>
              <a:gd name="T5" fmla="*/ 2147483647 h 21600"/>
              <a:gd name="T6" fmla="*/ 0 60000 65536"/>
              <a:gd name="T7" fmla="*/ 0 60000 65536"/>
              <a:gd name="T8" fmla="*/ 0 60000 65536"/>
              <a:gd name="T9" fmla="*/ 0 w 30519"/>
              <a:gd name="T10" fmla="*/ 0 h 21600"/>
              <a:gd name="T11" fmla="*/ 30519 w 3051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519" h="21600" fill="none" extrusionOk="0">
                <a:moveTo>
                  <a:pt x="0" y="2152"/>
                </a:moveTo>
                <a:cubicBezTo>
                  <a:pt x="2930" y="735"/>
                  <a:pt x="6143" y="-1"/>
                  <a:pt x="9399" y="0"/>
                </a:cubicBezTo>
                <a:cubicBezTo>
                  <a:pt x="19583" y="0"/>
                  <a:pt x="28384" y="7114"/>
                  <a:pt x="30519" y="17072"/>
                </a:cubicBezTo>
              </a:path>
              <a:path w="30519" h="21600" stroke="0" extrusionOk="0">
                <a:moveTo>
                  <a:pt x="0" y="2152"/>
                </a:moveTo>
                <a:cubicBezTo>
                  <a:pt x="2930" y="735"/>
                  <a:pt x="6143" y="-1"/>
                  <a:pt x="9399" y="0"/>
                </a:cubicBezTo>
                <a:cubicBezTo>
                  <a:pt x="19583" y="0"/>
                  <a:pt x="28384" y="7114"/>
                  <a:pt x="30519" y="17072"/>
                </a:cubicBezTo>
                <a:lnTo>
                  <a:pt x="9399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007" name="Arc 39"/>
          <p:cNvSpPr>
            <a:spLocks/>
          </p:cNvSpPr>
          <p:nvPr/>
        </p:nvSpPr>
        <p:spPr bwMode="auto">
          <a:xfrm rot="768042" flipH="1" flipV="1">
            <a:off x="4322763" y="3146425"/>
            <a:ext cx="2216150" cy="1076325"/>
          </a:xfrm>
          <a:custGeom>
            <a:avLst/>
            <a:gdLst>
              <a:gd name="T0" fmla="*/ 0 w 29607"/>
              <a:gd name="T1" fmla="*/ 2147483647 h 21600"/>
              <a:gd name="T2" fmla="*/ 2147483647 w 29607"/>
              <a:gd name="T3" fmla="*/ 2147483647 h 21600"/>
              <a:gd name="T4" fmla="*/ 2147483647 w 29607"/>
              <a:gd name="T5" fmla="*/ 2147483647 h 21600"/>
              <a:gd name="T6" fmla="*/ 0 60000 65536"/>
              <a:gd name="T7" fmla="*/ 0 60000 65536"/>
              <a:gd name="T8" fmla="*/ 0 60000 65536"/>
              <a:gd name="T9" fmla="*/ 0 w 29607"/>
              <a:gd name="T10" fmla="*/ 0 h 21600"/>
              <a:gd name="T11" fmla="*/ 29607 w 296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07" h="21600" fill="none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</a:path>
              <a:path w="29607" h="21600" stroke="0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  <a:lnTo>
                  <a:pt x="8487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008" name="Arc 40"/>
          <p:cNvSpPr>
            <a:spLocks/>
          </p:cNvSpPr>
          <p:nvPr/>
        </p:nvSpPr>
        <p:spPr bwMode="auto">
          <a:xfrm rot="20831958" flipH="1">
            <a:off x="4311650" y="2108200"/>
            <a:ext cx="2214563" cy="1076325"/>
          </a:xfrm>
          <a:custGeom>
            <a:avLst/>
            <a:gdLst>
              <a:gd name="T0" fmla="*/ 0 w 29607"/>
              <a:gd name="T1" fmla="*/ 2147483647 h 21600"/>
              <a:gd name="T2" fmla="*/ 2147483647 w 29607"/>
              <a:gd name="T3" fmla="*/ 2147483647 h 21600"/>
              <a:gd name="T4" fmla="*/ 2147483647 w 29607"/>
              <a:gd name="T5" fmla="*/ 2147483647 h 21600"/>
              <a:gd name="T6" fmla="*/ 0 60000 65536"/>
              <a:gd name="T7" fmla="*/ 0 60000 65536"/>
              <a:gd name="T8" fmla="*/ 0 60000 65536"/>
              <a:gd name="T9" fmla="*/ 0 w 29607"/>
              <a:gd name="T10" fmla="*/ 0 h 21600"/>
              <a:gd name="T11" fmla="*/ 29607 w 296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07" h="21600" fill="none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</a:path>
              <a:path w="29607" h="21600" stroke="0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  <a:lnTo>
                  <a:pt x="8487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009" name="Arc 41"/>
          <p:cNvSpPr>
            <a:spLocks/>
          </p:cNvSpPr>
          <p:nvPr/>
        </p:nvSpPr>
        <p:spPr bwMode="auto">
          <a:xfrm rot="768042">
            <a:off x="6310313" y="2108200"/>
            <a:ext cx="2214562" cy="1076325"/>
          </a:xfrm>
          <a:custGeom>
            <a:avLst/>
            <a:gdLst>
              <a:gd name="T0" fmla="*/ 0 w 29607"/>
              <a:gd name="T1" fmla="*/ 2147483647 h 21600"/>
              <a:gd name="T2" fmla="*/ 2147483647 w 29607"/>
              <a:gd name="T3" fmla="*/ 2147483647 h 21600"/>
              <a:gd name="T4" fmla="*/ 2147483647 w 29607"/>
              <a:gd name="T5" fmla="*/ 2147483647 h 21600"/>
              <a:gd name="T6" fmla="*/ 0 60000 65536"/>
              <a:gd name="T7" fmla="*/ 0 60000 65536"/>
              <a:gd name="T8" fmla="*/ 0 60000 65536"/>
              <a:gd name="T9" fmla="*/ 0 w 29607"/>
              <a:gd name="T10" fmla="*/ 0 h 21600"/>
              <a:gd name="T11" fmla="*/ 29607 w 296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607" h="21600" fill="none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</a:path>
              <a:path w="29607" h="21600" stroke="0" extrusionOk="0">
                <a:moveTo>
                  <a:pt x="0" y="1737"/>
                </a:moveTo>
                <a:cubicBezTo>
                  <a:pt x="2682" y="590"/>
                  <a:pt x="5569" y="-1"/>
                  <a:pt x="8487" y="0"/>
                </a:cubicBezTo>
                <a:cubicBezTo>
                  <a:pt x="18671" y="0"/>
                  <a:pt x="27472" y="7114"/>
                  <a:pt x="29607" y="17072"/>
                </a:cubicBezTo>
                <a:lnTo>
                  <a:pt x="8487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6010" name="Line 42"/>
          <p:cNvSpPr>
            <a:spLocks noChangeShapeType="1"/>
          </p:cNvSpPr>
          <p:nvPr/>
        </p:nvSpPr>
        <p:spPr bwMode="auto">
          <a:xfrm>
            <a:off x="6384925" y="1909763"/>
            <a:ext cx="0" cy="2487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319588" y="914400"/>
            <a:ext cx="4043362" cy="4452938"/>
            <a:chOff x="1152" y="624"/>
            <a:chExt cx="1950" cy="2148"/>
          </a:xfrm>
        </p:grpSpPr>
        <p:sp>
          <p:nvSpPr>
            <p:cNvPr id="116810" name="Text Box 44"/>
            <p:cNvSpPr txBox="1">
              <a:spLocks noChangeArrowheads="1"/>
            </p:cNvSpPr>
            <p:nvPr/>
          </p:nvSpPr>
          <p:spPr bwMode="auto">
            <a:xfrm>
              <a:off x="1200" y="1104"/>
              <a:ext cx="126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6811" name="Text Box 45"/>
            <p:cNvSpPr txBox="1">
              <a:spLocks noChangeArrowheads="1"/>
            </p:cNvSpPr>
            <p:nvPr/>
          </p:nvSpPr>
          <p:spPr bwMode="auto">
            <a:xfrm>
              <a:off x="1584" y="720"/>
              <a:ext cx="12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6812" name="Text Box 46"/>
            <p:cNvSpPr txBox="1">
              <a:spLocks noChangeArrowheads="1"/>
            </p:cNvSpPr>
            <p:nvPr/>
          </p:nvSpPr>
          <p:spPr bwMode="auto">
            <a:xfrm>
              <a:off x="2065" y="624"/>
              <a:ext cx="12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6813" name="Text Box 47"/>
            <p:cNvSpPr txBox="1">
              <a:spLocks noChangeArrowheads="1"/>
            </p:cNvSpPr>
            <p:nvPr/>
          </p:nvSpPr>
          <p:spPr bwMode="auto">
            <a:xfrm>
              <a:off x="2544" y="720"/>
              <a:ext cx="12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6814" name="Text Box 48"/>
            <p:cNvSpPr txBox="1">
              <a:spLocks noChangeArrowheads="1"/>
            </p:cNvSpPr>
            <p:nvPr/>
          </p:nvSpPr>
          <p:spPr bwMode="auto">
            <a:xfrm>
              <a:off x="2940" y="1104"/>
              <a:ext cx="125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16815" name="Text Box 49"/>
            <p:cNvSpPr txBox="1">
              <a:spLocks noChangeArrowheads="1"/>
            </p:cNvSpPr>
            <p:nvPr/>
          </p:nvSpPr>
          <p:spPr bwMode="auto">
            <a:xfrm>
              <a:off x="2976" y="2112"/>
              <a:ext cx="12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16816" name="Text Box 50"/>
            <p:cNvSpPr txBox="1">
              <a:spLocks noChangeArrowheads="1"/>
            </p:cNvSpPr>
            <p:nvPr/>
          </p:nvSpPr>
          <p:spPr bwMode="auto">
            <a:xfrm>
              <a:off x="2544" y="2528"/>
              <a:ext cx="12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16817" name="Text Box 51"/>
            <p:cNvSpPr txBox="1">
              <a:spLocks noChangeArrowheads="1"/>
            </p:cNvSpPr>
            <p:nvPr/>
          </p:nvSpPr>
          <p:spPr bwMode="auto">
            <a:xfrm>
              <a:off x="2065" y="2640"/>
              <a:ext cx="126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116818" name="Text Box 52"/>
            <p:cNvSpPr txBox="1">
              <a:spLocks noChangeArrowheads="1"/>
            </p:cNvSpPr>
            <p:nvPr/>
          </p:nvSpPr>
          <p:spPr bwMode="auto">
            <a:xfrm>
              <a:off x="1584" y="2496"/>
              <a:ext cx="125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16819" name="Text Box 53"/>
            <p:cNvSpPr txBox="1">
              <a:spLocks noChangeArrowheads="1"/>
            </p:cNvSpPr>
            <p:nvPr/>
          </p:nvSpPr>
          <p:spPr bwMode="auto">
            <a:xfrm>
              <a:off x="1152" y="2064"/>
              <a:ext cx="16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4070350" y="1611313"/>
            <a:ext cx="4616450" cy="2960687"/>
            <a:chOff x="1032" y="960"/>
            <a:chExt cx="2226" cy="1428"/>
          </a:xfrm>
        </p:grpSpPr>
        <p:sp>
          <p:nvSpPr>
            <p:cNvPr id="116806" name="Text Box 55"/>
            <p:cNvSpPr txBox="1">
              <a:spLocks noChangeArrowheads="1"/>
            </p:cNvSpPr>
            <p:nvPr/>
          </p:nvSpPr>
          <p:spPr bwMode="auto">
            <a:xfrm>
              <a:off x="3120" y="1632"/>
              <a:ext cx="13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6807" name="Text Box 56"/>
            <p:cNvSpPr txBox="1">
              <a:spLocks noChangeArrowheads="1"/>
            </p:cNvSpPr>
            <p:nvPr/>
          </p:nvSpPr>
          <p:spPr bwMode="auto">
            <a:xfrm>
              <a:off x="1032" y="1599"/>
              <a:ext cx="142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16808" name="Text Box 57"/>
            <p:cNvSpPr txBox="1">
              <a:spLocks noChangeArrowheads="1"/>
            </p:cNvSpPr>
            <p:nvPr/>
          </p:nvSpPr>
          <p:spPr bwMode="auto">
            <a:xfrm>
              <a:off x="2064" y="2255"/>
              <a:ext cx="142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16809" name="Text Box 58"/>
            <p:cNvSpPr txBox="1">
              <a:spLocks noChangeArrowheads="1"/>
            </p:cNvSpPr>
            <p:nvPr/>
          </p:nvSpPr>
          <p:spPr bwMode="auto">
            <a:xfrm>
              <a:off x="2064" y="960"/>
              <a:ext cx="138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C</a:t>
              </a: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5186363" y="1995488"/>
            <a:ext cx="2320925" cy="2368550"/>
            <a:chOff x="1152" y="624"/>
            <a:chExt cx="2052" cy="2278"/>
          </a:xfrm>
        </p:grpSpPr>
        <p:sp>
          <p:nvSpPr>
            <p:cNvPr id="116796" name="Text Box 60"/>
            <p:cNvSpPr txBox="1">
              <a:spLocks noChangeArrowheads="1"/>
            </p:cNvSpPr>
            <p:nvPr/>
          </p:nvSpPr>
          <p:spPr bwMode="auto">
            <a:xfrm>
              <a:off x="1201" y="1102"/>
              <a:ext cx="23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6797" name="Text Box 61"/>
            <p:cNvSpPr txBox="1">
              <a:spLocks noChangeArrowheads="1"/>
            </p:cNvSpPr>
            <p:nvPr/>
          </p:nvSpPr>
          <p:spPr bwMode="auto">
            <a:xfrm>
              <a:off x="1584" y="720"/>
              <a:ext cx="23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6798" name="Text Box 62"/>
            <p:cNvSpPr txBox="1">
              <a:spLocks noChangeArrowheads="1"/>
            </p:cNvSpPr>
            <p:nvPr/>
          </p:nvSpPr>
          <p:spPr bwMode="auto">
            <a:xfrm>
              <a:off x="2069" y="624"/>
              <a:ext cx="263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 3</a:t>
              </a:r>
            </a:p>
          </p:txBody>
        </p:sp>
        <p:sp>
          <p:nvSpPr>
            <p:cNvPr id="116799" name="Text Box 63"/>
            <p:cNvSpPr txBox="1">
              <a:spLocks noChangeArrowheads="1"/>
            </p:cNvSpPr>
            <p:nvPr/>
          </p:nvSpPr>
          <p:spPr bwMode="auto">
            <a:xfrm>
              <a:off x="2542" y="720"/>
              <a:ext cx="23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16800" name="Text Box 64"/>
            <p:cNvSpPr txBox="1">
              <a:spLocks noChangeArrowheads="1"/>
            </p:cNvSpPr>
            <p:nvPr/>
          </p:nvSpPr>
          <p:spPr bwMode="auto">
            <a:xfrm>
              <a:off x="2942" y="1102"/>
              <a:ext cx="23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16801" name="Text Box 65"/>
            <p:cNvSpPr txBox="1">
              <a:spLocks noChangeArrowheads="1"/>
            </p:cNvSpPr>
            <p:nvPr/>
          </p:nvSpPr>
          <p:spPr bwMode="auto">
            <a:xfrm>
              <a:off x="2974" y="2113"/>
              <a:ext cx="230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16802" name="Text Box 66"/>
            <p:cNvSpPr txBox="1">
              <a:spLocks noChangeArrowheads="1"/>
            </p:cNvSpPr>
            <p:nvPr/>
          </p:nvSpPr>
          <p:spPr bwMode="auto">
            <a:xfrm>
              <a:off x="2546" y="2526"/>
              <a:ext cx="23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116803" name="Text Box 67"/>
            <p:cNvSpPr txBox="1">
              <a:spLocks noChangeArrowheads="1"/>
            </p:cNvSpPr>
            <p:nvPr/>
          </p:nvSpPr>
          <p:spPr bwMode="auto">
            <a:xfrm>
              <a:off x="2069" y="2637"/>
              <a:ext cx="297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  8</a:t>
              </a:r>
            </a:p>
          </p:txBody>
        </p:sp>
        <p:sp>
          <p:nvSpPr>
            <p:cNvPr id="116804" name="Text Box 68"/>
            <p:cNvSpPr txBox="1">
              <a:spLocks noChangeArrowheads="1"/>
            </p:cNvSpPr>
            <p:nvPr/>
          </p:nvSpPr>
          <p:spPr bwMode="auto">
            <a:xfrm>
              <a:off x="1584" y="2495"/>
              <a:ext cx="230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116805" name="Text Box 69"/>
            <p:cNvSpPr txBox="1">
              <a:spLocks noChangeArrowheads="1"/>
            </p:cNvSpPr>
            <p:nvPr/>
          </p:nvSpPr>
          <p:spPr bwMode="auto">
            <a:xfrm>
              <a:off x="1152" y="2063"/>
              <a:ext cx="29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>
                  <a:latin typeface="Times New Roman" pitchFamily="18" charset="0"/>
                </a:rPr>
                <a:t>10</a:t>
              </a:r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533400" y="1219200"/>
            <a:ext cx="3581400" cy="4210050"/>
            <a:chOff x="240" y="768"/>
            <a:chExt cx="2256" cy="2652"/>
          </a:xfrm>
        </p:grpSpPr>
        <p:sp>
          <p:nvSpPr>
            <p:cNvPr id="116794" name="Rectangle 71"/>
            <p:cNvSpPr>
              <a:spLocks noChangeArrowheads="1"/>
            </p:cNvSpPr>
            <p:nvPr/>
          </p:nvSpPr>
          <p:spPr bwMode="auto">
            <a:xfrm>
              <a:off x="240" y="768"/>
              <a:ext cx="2256" cy="2544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5" name="Rectangle 72"/>
            <p:cNvSpPr>
              <a:spLocks noChangeArrowheads="1"/>
            </p:cNvSpPr>
            <p:nvPr/>
          </p:nvSpPr>
          <p:spPr bwMode="auto">
            <a:xfrm>
              <a:off x="240" y="816"/>
              <a:ext cx="2208" cy="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Steps: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1. Draw both axes as perpendicular bisectors of each other &amp; name their ends as shown.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2. Taking their intersecting point as a center, draw two concentric circles considering both as respective  diameters.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3. Divide both circles in 12 equal parts &amp; name as shown.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4. From all points of outer circle draw vertical lines downwards and upwards respectively.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5.From all points of inner circle draw horizontal lines to intersect those vertical lines.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6. Mark all intersecting points properly as those are the points on ellipse.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7. Join all these points along with the ends of both axes in smooth possible curve. It is required ellipse.</a:t>
              </a:r>
            </a:p>
            <a:p>
              <a:endParaRPr lang="en-US" sz="1400" b="0">
                <a:latin typeface="Times New Roman" pitchFamily="18" charset="0"/>
              </a:endParaRPr>
            </a:p>
          </p:txBody>
        </p:sp>
      </p:grp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-47625" y="390525"/>
            <a:ext cx="4800600" cy="825500"/>
            <a:chOff x="240" y="240"/>
            <a:chExt cx="3024" cy="520"/>
          </a:xfrm>
        </p:grpSpPr>
        <p:sp>
          <p:nvSpPr>
            <p:cNvPr id="116792" name="Rectangle 74"/>
            <p:cNvSpPr>
              <a:spLocks noChangeArrowheads="1"/>
            </p:cNvSpPr>
            <p:nvPr/>
          </p:nvSpPr>
          <p:spPr bwMode="auto">
            <a:xfrm>
              <a:off x="348" y="270"/>
              <a:ext cx="2784" cy="48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3" name="Text Box 75"/>
            <p:cNvSpPr txBox="1">
              <a:spLocks noChangeArrowheads="1"/>
            </p:cNvSpPr>
            <p:nvPr/>
          </p:nvSpPr>
          <p:spPr bwMode="auto">
            <a:xfrm>
              <a:off x="240" y="240"/>
              <a:ext cx="3024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  <a:cs typeface="Times New Roman" pitchFamily="18" charset="0"/>
                </a:rPr>
                <a:t>Problem 1 :-</a:t>
              </a:r>
            </a:p>
            <a:p>
              <a:pPr algn="ctr"/>
              <a:r>
                <a:rPr lang="en-US" b="0" i="1">
                  <a:latin typeface="Times New Roman" pitchFamily="18" charset="0"/>
                  <a:cs typeface="Times New Roman" pitchFamily="18" charset="0"/>
                </a:rPr>
                <a:t>Draw ellipse by 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concentric circle method</a:t>
              </a:r>
              <a:r>
                <a:rPr lang="en-US" sz="1200" b="0" i="1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1200" b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b="0" i="1">
                  <a:latin typeface="Times New Roman" pitchFamily="18" charset="0"/>
                  <a:cs typeface="Times New Roman" pitchFamily="18" charset="0"/>
                </a:rPr>
                <a:t>Take major axis 100 mm and minor axis 70 mm long.</a:t>
              </a:r>
              <a:endParaRPr lang="en-US" b="0">
                <a:latin typeface="Times New Roman" pitchFamily="18" charset="0"/>
              </a:endParaRPr>
            </a:p>
          </p:txBody>
        </p:sp>
      </p:grpSp>
      <p:sp>
        <p:nvSpPr>
          <p:cNvPr id="116784" name="Text Box 76"/>
          <p:cNvSpPr txBox="1">
            <a:spLocks noChangeArrowheads="1"/>
          </p:cNvSpPr>
          <p:nvPr/>
        </p:nvSpPr>
        <p:spPr bwMode="auto">
          <a:xfrm>
            <a:off x="6019800" y="0"/>
            <a:ext cx="313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/>
            <a:r>
              <a:rPr lang="en-US" sz="1400" i="1">
                <a:solidFill>
                  <a:srgbClr val="FF0000"/>
                </a:solidFill>
                <a:latin typeface="Times New Roman" pitchFamily="18" charset="0"/>
              </a:rPr>
              <a:t>BY CONCENTRIC CIRCLE METHOD</a:t>
            </a:r>
          </a:p>
        </p:txBody>
      </p:sp>
      <p:grpSp>
        <p:nvGrpSpPr>
          <p:cNvPr id="7" name="Group 84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16786" name="AutoShape 85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7" name="AutoShape 8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8" name="AutoShape 8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9" name="AutoShape 8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0" name="AutoShape 8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91" name="AutoShape 9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5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5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6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6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6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6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5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5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5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5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5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5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95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5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5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95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95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95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95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95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95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95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95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95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95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95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95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95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95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95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95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95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95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95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95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95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95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95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95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95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95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95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95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95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95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95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95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95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95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95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95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95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595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95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95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95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95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95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95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95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95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595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95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95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95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95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95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95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595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95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95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95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595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95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96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96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96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96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96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596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596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96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96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96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9" dur="500"/>
                                        <p:tgtEl>
                                          <p:spTgt spid="596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4" dur="500"/>
                                        <p:tgtEl>
                                          <p:spTgt spid="596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9" dur="500"/>
                                        <p:tgtEl>
                                          <p:spTgt spid="596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94" dur="500"/>
                                        <p:tgtEl>
                                          <p:spTgt spid="596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0" grpId="0" animBg="1"/>
      <p:bldP spid="595971" grpId="0" animBg="1"/>
      <p:bldP spid="595972" grpId="0" animBg="1"/>
      <p:bldP spid="595973" grpId="0" animBg="1"/>
      <p:bldP spid="595974" grpId="0" animBg="1"/>
      <p:bldP spid="595975" grpId="0" animBg="1"/>
      <p:bldP spid="595976" grpId="0" animBg="1"/>
      <p:bldP spid="595977" grpId="0" animBg="1"/>
      <p:bldP spid="595978" grpId="0" animBg="1"/>
      <p:bldP spid="595979" grpId="0" animBg="1"/>
      <p:bldP spid="595980" grpId="0" animBg="1"/>
      <p:bldP spid="595981" grpId="0" animBg="1"/>
      <p:bldP spid="595982" grpId="0" animBg="1"/>
      <p:bldP spid="595983" grpId="0" animBg="1"/>
      <p:bldP spid="595984" grpId="0" animBg="1"/>
      <p:bldP spid="595985" grpId="0" animBg="1"/>
      <p:bldP spid="595986" grpId="0" animBg="1"/>
      <p:bldP spid="595987" grpId="0" animBg="1"/>
      <p:bldP spid="595988" grpId="0" animBg="1"/>
      <p:bldP spid="595989" grpId="0" animBg="1"/>
      <p:bldP spid="595990" grpId="0" animBg="1"/>
      <p:bldP spid="595991" grpId="0" animBg="1"/>
      <p:bldP spid="595992" grpId="0" animBg="1"/>
      <p:bldP spid="595993" grpId="0" animBg="1"/>
      <p:bldP spid="595994" grpId="0" animBg="1"/>
      <p:bldP spid="595995" grpId="0" animBg="1"/>
      <p:bldP spid="595996" grpId="0" animBg="1"/>
      <p:bldP spid="595997" grpId="0" animBg="1"/>
      <p:bldP spid="595998" grpId="0" animBg="1"/>
      <p:bldP spid="595999" grpId="0" animBg="1"/>
      <p:bldP spid="596000" grpId="0" animBg="1"/>
      <p:bldP spid="596001" grpId="0" animBg="1"/>
      <p:bldP spid="596002" grpId="0" animBg="1"/>
      <p:bldP spid="596003" grpId="0" animBg="1"/>
      <p:bldP spid="596004" grpId="0" animBg="1"/>
      <p:bldP spid="596005" grpId="0" animBg="1"/>
      <p:bldP spid="596006" grpId="0" animBg="1"/>
      <p:bldP spid="596007" grpId="0" animBg="1"/>
      <p:bldP spid="596008" grpId="0" animBg="1"/>
      <p:bldP spid="596009" grpId="0" animBg="1"/>
      <p:bldP spid="5960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ChangeArrowheads="1"/>
          </p:cNvSpPr>
          <p:nvPr/>
        </p:nvSpPr>
        <p:spPr bwMode="auto">
          <a:xfrm>
            <a:off x="3395663" y="2278063"/>
            <a:ext cx="5195887" cy="3154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0">
                <a:latin typeface="Times New Roman" pitchFamily="18" charset="0"/>
              </a:rPr>
              <a:t>         </a:t>
            </a:r>
          </a:p>
        </p:txBody>
      </p:sp>
      <p:sp>
        <p:nvSpPr>
          <p:cNvPr id="596995" name="Line 3"/>
          <p:cNvSpPr>
            <a:spLocks noChangeShapeType="1"/>
          </p:cNvSpPr>
          <p:nvPr/>
        </p:nvSpPr>
        <p:spPr bwMode="auto">
          <a:xfrm>
            <a:off x="3395663" y="3854450"/>
            <a:ext cx="51958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6996" name="Line 4"/>
          <p:cNvSpPr>
            <a:spLocks noChangeShapeType="1"/>
          </p:cNvSpPr>
          <p:nvPr/>
        </p:nvSpPr>
        <p:spPr bwMode="auto">
          <a:xfrm>
            <a:off x="5994400" y="2184400"/>
            <a:ext cx="0" cy="32480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6997" name="Line 5"/>
          <p:cNvSpPr>
            <a:spLocks noChangeShapeType="1"/>
          </p:cNvSpPr>
          <p:nvPr/>
        </p:nvSpPr>
        <p:spPr bwMode="auto">
          <a:xfrm flipV="1">
            <a:off x="3395663" y="2278063"/>
            <a:ext cx="2598737" cy="12049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6998" name="Line 6"/>
          <p:cNvSpPr>
            <a:spLocks noChangeShapeType="1"/>
          </p:cNvSpPr>
          <p:nvPr/>
        </p:nvSpPr>
        <p:spPr bwMode="auto">
          <a:xfrm flipV="1">
            <a:off x="3395663" y="2278063"/>
            <a:ext cx="2598737" cy="8350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6999" name="Line 7"/>
          <p:cNvSpPr>
            <a:spLocks noChangeShapeType="1"/>
          </p:cNvSpPr>
          <p:nvPr/>
        </p:nvSpPr>
        <p:spPr bwMode="auto">
          <a:xfrm flipV="1">
            <a:off x="3395663" y="2278063"/>
            <a:ext cx="2598737" cy="461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00" name="Line 8"/>
          <p:cNvSpPr>
            <a:spLocks noChangeShapeType="1"/>
          </p:cNvSpPr>
          <p:nvPr/>
        </p:nvSpPr>
        <p:spPr bwMode="auto">
          <a:xfrm flipH="1" flipV="1">
            <a:off x="3487738" y="3390900"/>
            <a:ext cx="2506662" cy="20415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01" name="Line 9"/>
          <p:cNvSpPr>
            <a:spLocks noChangeShapeType="1"/>
          </p:cNvSpPr>
          <p:nvPr/>
        </p:nvSpPr>
        <p:spPr bwMode="auto">
          <a:xfrm flipH="1" flipV="1">
            <a:off x="3859213" y="2925763"/>
            <a:ext cx="2041525" cy="24145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02" name="Line 10"/>
          <p:cNvSpPr>
            <a:spLocks noChangeShapeType="1"/>
          </p:cNvSpPr>
          <p:nvPr/>
        </p:nvSpPr>
        <p:spPr bwMode="auto">
          <a:xfrm flipH="1" flipV="1">
            <a:off x="4694238" y="2462213"/>
            <a:ext cx="1300162" cy="29702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03" name="Line 11"/>
          <p:cNvSpPr>
            <a:spLocks noChangeShapeType="1"/>
          </p:cNvSpPr>
          <p:nvPr/>
        </p:nvSpPr>
        <p:spPr bwMode="auto">
          <a:xfrm>
            <a:off x="3338513" y="3482975"/>
            <a:ext cx="93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04" name="Line 12"/>
          <p:cNvSpPr>
            <a:spLocks noChangeShapeType="1"/>
          </p:cNvSpPr>
          <p:nvPr/>
        </p:nvSpPr>
        <p:spPr bwMode="auto">
          <a:xfrm>
            <a:off x="3348038" y="3113088"/>
            <a:ext cx="936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05" name="Line 13"/>
          <p:cNvSpPr>
            <a:spLocks noChangeShapeType="1"/>
          </p:cNvSpPr>
          <p:nvPr/>
        </p:nvSpPr>
        <p:spPr bwMode="auto">
          <a:xfrm>
            <a:off x="3360738" y="2740025"/>
            <a:ext cx="920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06" name="Text Box 14"/>
          <p:cNvSpPr txBox="1">
            <a:spLocks noChangeArrowheads="1"/>
          </p:cNvSpPr>
          <p:nvPr/>
        </p:nvSpPr>
        <p:spPr bwMode="auto">
          <a:xfrm>
            <a:off x="3094038" y="32988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1</a:t>
            </a:r>
          </a:p>
        </p:txBody>
      </p:sp>
      <p:sp>
        <p:nvSpPr>
          <p:cNvPr id="597007" name="Text Box 15"/>
          <p:cNvSpPr txBox="1">
            <a:spLocks noChangeArrowheads="1"/>
          </p:cNvSpPr>
          <p:nvPr/>
        </p:nvSpPr>
        <p:spPr bwMode="auto">
          <a:xfrm>
            <a:off x="3094038" y="292576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2</a:t>
            </a:r>
          </a:p>
        </p:txBody>
      </p:sp>
      <p:sp>
        <p:nvSpPr>
          <p:cNvPr id="597008" name="Text Box 16"/>
          <p:cNvSpPr txBox="1">
            <a:spLocks noChangeArrowheads="1"/>
          </p:cNvSpPr>
          <p:nvPr/>
        </p:nvSpPr>
        <p:spPr bwMode="auto">
          <a:xfrm>
            <a:off x="3094038" y="25558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3</a:t>
            </a:r>
          </a:p>
        </p:txBody>
      </p:sp>
      <p:sp>
        <p:nvSpPr>
          <p:cNvPr id="597009" name="Text Box 17"/>
          <p:cNvSpPr txBox="1">
            <a:spLocks noChangeArrowheads="1"/>
          </p:cNvSpPr>
          <p:nvPr/>
        </p:nvSpPr>
        <p:spPr bwMode="auto">
          <a:xfrm>
            <a:off x="3094038" y="21844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4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044950" y="3808413"/>
            <a:ext cx="1276350" cy="92075"/>
            <a:chOff x="1872" y="1944"/>
            <a:chExt cx="660" cy="48"/>
          </a:xfrm>
        </p:grpSpPr>
        <p:sp>
          <p:nvSpPr>
            <p:cNvPr id="117843" name="Line 19"/>
            <p:cNvSpPr>
              <a:spLocks noChangeShapeType="1"/>
            </p:cNvSpPr>
            <p:nvPr/>
          </p:nvSpPr>
          <p:spPr bwMode="auto">
            <a:xfrm>
              <a:off x="1872" y="194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44" name="Line 20"/>
            <p:cNvSpPr>
              <a:spLocks noChangeShapeType="1"/>
            </p:cNvSpPr>
            <p:nvPr/>
          </p:nvSpPr>
          <p:spPr bwMode="auto">
            <a:xfrm>
              <a:off x="2202" y="194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45" name="Line 21"/>
            <p:cNvSpPr>
              <a:spLocks noChangeShapeType="1"/>
            </p:cNvSpPr>
            <p:nvPr/>
          </p:nvSpPr>
          <p:spPr bwMode="auto">
            <a:xfrm>
              <a:off x="2532" y="1944"/>
              <a:ext cx="0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 rot="135648">
            <a:off x="3968750" y="3825875"/>
            <a:ext cx="2128838" cy="360363"/>
            <a:chOff x="1775" y="1903"/>
            <a:chExt cx="1102" cy="187"/>
          </a:xfrm>
        </p:grpSpPr>
        <p:sp>
          <p:nvSpPr>
            <p:cNvPr id="117839" name="Text Box 23"/>
            <p:cNvSpPr txBox="1">
              <a:spLocks noChangeArrowheads="1"/>
            </p:cNvSpPr>
            <p:nvPr/>
          </p:nvSpPr>
          <p:spPr bwMode="auto">
            <a:xfrm>
              <a:off x="1775" y="1932"/>
              <a:ext cx="142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7840" name="Text Box 24"/>
            <p:cNvSpPr txBox="1">
              <a:spLocks noChangeArrowheads="1"/>
            </p:cNvSpPr>
            <p:nvPr/>
          </p:nvSpPr>
          <p:spPr bwMode="auto">
            <a:xfrm>
              <a:off x="2082" y="1920"/>
              <a:ext cx="14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7841" name="Text Box 25"/>
            <p:cNvSpPr txBox="1">
              <a:spLocks noChangeArrowheads="1"/>
            </p:cNvSpPr>
            <p:nvPr/>
          </p:nvSpPr>
          <p:spPr bwMode="auto">
            <a:xfrm>
              <a:off x="2388" y="1908"/>
              <a:ext cx="14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7842" name="Text Box 26"/>
            <p:cNvSpPr txBox="1">
              <a:spLocks noChangeArrowheads="1"/>
            </p:cNvSpPr>
            <p:nvPr/>
          </p:nvSpPr>
          <p:spPr bwMode="auto">
            <a:xfrm>
              <a:off x="2735" y="1903"/>
              <a:ext cx="142" cy="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97019" name="Oval 27"/>
          <p:cNvSpPr>
            <a:spLocks noChangeArrowheads="1"/>
          </p:cNvSpPr>
          <p:nvPr/>
        </p:nvSpPr>
        <p:spPr bwMode="auto">
          <a:xfrm>
            <a:off x="3327400" y="3808413"/>
            <a:ext cx="92075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7020" name="Oval 28"/>
          <p:cNvSpPr>
            <a:spLocks noChangeArrowheads="1"/>
          </p:cNvSpPr>
          <p:nvPr/>
        </p:nvSpPr>
        <p:spPr bwMode="auto">
          <a:xfrm>
            <a:off x="3441700" y="3378200"/>
            <a:ext cx="93663" cy="936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7021" name="Oval 29"/>
          <p:cNvSpPr>
            <a:spLocks noChangeArrowheads="1"/>
          </p:cNvSpPr>
          <p:nvPr/>
        </p:nvSpPr>
        <p:spPr bwMode="auto">
          <a:xfrm>
            <a:off x="3814763" y="2905125"/>
            <a:ext cx="90487" cy="904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7022" name="Oval 30"/>
          <p:cNvSpPr>
            <a:spLocks noChangeArrowheads="1"/>
          </p:cNvSpPr>
          <p:nvPr/>
        </p:nvSpPr>
        <p:spPr bwMode="auto">
          <a:xfrm>
            <a:off x="4637088" y="2451100"/>
            <a:ext cx="92075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7023" name="Oval 31"/>
          <p:cNvSpPr>
            <a:spLocks noChangeArrowheads="1"/>
          </p:cNvSpPr>
          <p:nvPr/>
        </p:nvSpPr>
        <p:spPr bwMode="auto">
          <a:xfrm>
            <a:off x="5946775" y="2241550"/>
            <a:ext cx="92075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7024" name="Arc 32"/>
          <p:cNvSpPr>
            <a:spLocks/>
          </p:cNvSpPr>
          <p:nvPr/>
        </p:nvSpPr>
        <p:spPr bwMode="auto">
          <a:xfrm rot="531138" flipH="1">
            <a:off x="3509963" y="2136775"/>
            <a:ext cx="2952750" cy="1933575"/>
          </a:xfrm>
          <a:custGeom>
            <a:avLst/>
            <a:gdLst>
              <a:gd name="T0" fmla="*/ 2147483647 w 21600"/>
              <a:gd name="T1" fmla="*/ 0 h 21185"/>
              <a:gd name="T2" fmla="*/ 2147483647 w 21600"/>
              <a:gd name="T3" fmla="*/ 2147483647 h 21185"/>
              <a:gd name="T4" fmla="*/ 0 w 21600"/>
              <a:gd name="T5" fmla="*/ 2147483647 h 21185"/>
              <a:gd name="T6" fmla="*/ 0 60000 65536"/>
              <a:gd name="T7" fmla="*/ 0 60000 65536"/>
              <a:gd name="T8" fmla="*/ 0 60000 65536"/>
              <a:gd name="T9" fmla="*/ 0 w 21600"/>
              <a:gd name="T10" fmla="*/ 0 h 21185"/>
              <a:gd name="T11" fmla="*/ 21600 w 21600"/>
              <a:gd name="T12" fmla="*/ 21185 h 211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85" fill="none" extrusionOk="0">
                <a:moveTo>
                  <a:pt x="4213" y="0"/>
                </a:moveTo>
                <a:cubicBezTo>
                  <a:pt x="14320" y="2010"/>
                  <a:pt x="21600" y="10880"/>
                  <a:pt x="21600" y="21185"/>
                </a:cubicBezTo>
              </a:path>
              <a:path w="21600" h="21185" stroke="0" extrusionOk="0">
                <a:moveTo>
                  <a:pt x="4213" y="0"/>
                </a:moveTo>
                <a:cubicBezTo>
                  <a:pt x="14320" y="2010"/>
                  <a:pt x="21600" y="10880"/>
                  <a:pt x="21600" y="21185"/>
                </a:cubicBezTo>
                <a:lnTo>
                  <a:pt x="0" y="2118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8532813" y="2717800"/>
            <a:ext cx="117475" cy="742950"/>
            <a:chOff x="1602" y="1488"/>
            <a:chExt cx="60" cy="384"/>
          </a:xfrm>
        </p:grpSpPr>
        <p:sp>
          <p:nvSpPr>
            <p:cNvPr id="117836" name="Line 34"/>
            <p:cNvSpPr>
              <a:spLocks noChangeShapeType="1"/>
            </p:cNvSpPr>
            <p:nvPr/>
          </p:nvSpPr>
          <p:spPr bwMode="auto">
            <a:xfrm>
              <a:off x="1602" y="1872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37" name="Line 35"/>
            <p:cNvSpPr>
              <a:spLocks noChangeShapeType="1"/>
            </p:cNvSpPr>
            <p:nvPr/>
          </p:nvSpPr>
          <p:spPr bwMode="auto">
            <a:xfrm>
              <a:off x="1608" y="168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838" name="Line 36"/>
            <p:cNvSpPr>
              <a:spLocks noChangeShapeType="1"/>
            </p:cNvSpPr>
            <p:nvPr/>
          </p:nvSpPr>
          <p:spPr bwMode="auto">
            <a:xfrm>
              <a:off x="1614" y="1488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8532813" y="2149475"/>
            <a:ext cx="274637" cy="1419225"/>
            <a:chOff x="4368" y="1152"/>
            <a:chExt cx="141" cy="734"/>
          </a:xfrm>
        </p:grpSpPr>
        <p:sp>
          <p:nvSpPr>
            <p:cNvPr id="117832" name="Text Box 38"/>
            <p:cNvSpPr txBox="1">
              <a:spLocks noChangeArrowheads="1"/>
            </p:cNvSpPr>
            <p:nvPr/>
          </p:nvSpPr>
          <p:spPr bwMode="auto">
            <a:xfrm>
              <a:off x="4368" y="1728"/>
              <a:ext cx="14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7833" name="Text Box 39"/>
            <p:cNvSpPr txBox="1">
              <a:spLocks noChangeArrowheads="1"/>
            </p:cNvSpPr>
            <p:nvPr/>
          </p:nvSpPr>
          <p:spPr bwMode="auto">
            <a:xfrm>
              <a:off x="4368" y="1536"/>
              <a:ext cx="14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7834" name="Text Box 40"/>
            <p:cNvSpPr txBox="1">
              <a:spLocks noChangeArrowheads="1"/>
            </p:cNvSpPr>
            <p:nvPr/>
          </p:nvSpPr>
          <p:spPr bwMode="auto">
            <a:xfrm>
              <a:off x="4368" y="1343"/>
              <a:ext cx="140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7835" name="Text Box 41"/>
            <p:cNvSpPr txBox="1">
              <a:spLocks noChangeArrowheads="1"/>
            </p:cNvSpPr>
            <p:nvPr/>
          </p:nvSpPr>
          <p:spPr bwMode="auto">
            <a:xfrm>
              <a:off x="4368" y="1152"/>
              <a:ext cx="141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6515100" y="3770313"/>
            <a:ext cx="2122488" cy="358775"/>
            <a:chOff x="3261" y="1966"/>
            <a:chExt cx="1846" cy="313"/>
          </a:xfrm>
        </p:grpSpPr>
        <p:sp>
          <p:nvSpPr>
            <p:cNvPr id="117822" name="Oval 43"/>
            <p:cNvSpPr>
              <a:spLocks noChangeArrowheads="1"/>
            </p:cNvSpPr>
            <p:nvPr/>
          </p:nvSpPr>
          <p:spPr bwMode="auto">
            <a:xfrm>
              <a:off x="5026" y="2000"/>
              <a:ext cx="81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44"/>
            <p:cNvGrpSpPr>
              <a:grpSpLocks/>
            </p:cNvGrpSpPr>
            <p:nvPr/>
          </p:nvGrpSpPr>
          <p:grpSpPr bwMode="auto">
            <a:xfrm rot="33623">
              <a:off x="3455" y="2016"/>
              <a:ext cx="1037" cy="74"/>
              <a:chOff x="1872" y="1944"/>
              <a:chExt cx="660" cy="48"/>
            </a:xfrm>
          </p:grpSpPr>
          <p:sp>
            <p:nvSpPr>
              <p:cNvPr id="117829" name="Line 45"/>
              <p:cNvSpPr>
                <a:spLocks noChangeShapeType="1"/>
              </p:cNvSpPr>
              <p:nvPr/>
            </p:nvSpPr>
            <p:spPr bwMode="auto">
              <a:xfrm>
                <a:off x="1872" y="1944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30" name="Line 46"/>
              <p:cNvSpPr>
                <a:spLocks noChangeShapeType="1"/>
              </p:cNvSpPr>
              <p:nvPr/>
            </p:nvSpPr>
            <p:spPr bwMode="auto">
              <a:xfrm>
                <a:off x="2202" y="1944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31" name="Line 47"/>
              <p:cNvSpPr>
                <a:spLocks noChangeShapeType="1"/>
              </p:cNvSpPr>
              <p:nvPr/>
            </p:nvSpPr>
            <p:spPr bwMode="auto">
              <a:xfrm>
                <a:off x="2532" y="1944"/>
                <a:ext cx="0" cy="4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48"/>
            <p:cNvGrpSpPr>
              <a:grpSpLocks/>
            </p:cNvGrpSpPr>
            <p:nvPr/>
          </p:nvGrpSpPr>
          <p:grpSpPr bwMode="auto">
            <a:xfrm rot="101301">
              <a:off x="3261" y="1966"/>
              <a:ext cx="1754" cy="313"/>
              <a:chOff x="1774" y="1902"/>
              <a:chExt cx="1044" cy="186"/>
            </a:xfrm>
          </p:grpSpPr>
          <p:sp>
            <p:nvSpPr>
              <p:cNvPr id="117825" name="Text Box 49"/>
              <p:cNvSpPr txBox="1">
                <a:spLocks noChangeArrowheads="1"/>
              </p:cNvSpPr>
              <p:nvPr/>
            </p:nvSpPr>
            <p:spPr bwMode="auto">
              <a:xfrm>
                <a:off x="1774" y="1931"/>
                <a:ext cx="142" cy="1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17826" name="Text Box 50"/>
              <p:cNvSpPr txBox="1">
                <a:spLocks noChangeArrowheads="1"/>
              </p:cNvSpPr>
              <p:nvPr/>
            </p:nvSpPr>
            <p:spPr bwMode="auto">
              <a:xfrm>
                <a:off x="2079" y="1919"/>
                <a:ext cx="142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17827" name="Text Box 51"/>
              <p:cNvSpPr txBox="1">
                <a:spLocks noChangeArrowheads="1"/>
              </p:cNvSpPr>
              <p:nvPr/>
            </p:nvSpPr>
            <p:spPr bwMode="auto">
              <a:xfrm>
                <a:off x="2388" y="1906"/>
                <a:ext cx="141" cy="1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17828" name="Text Box 52"/>
              <p:cNvSpPr txBox="1">
                <a:spLocks noChangeArrowheads="1"/>
              </p:cNvSpPr>
              <p:nvPr/>
            </p:nvSpPr>
            <p:spPr bwMode="auto">
              <a:xfrm>
                <a:off x="2722" y="1902"/>
                <a:ext cx="96" cy="1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en-US" sz="1400">
                  <a:latin typeface="Times New Roman" pitchFamily="18" charset="0"/>
                </a:endParaRPr>
              </a:p>
            </p:txBody>
          </p:sp>
        </p:grpSp>
      </p:grpSp>
      <p:sp>
        <p:nvSpPr>
          <p:cNvPr id="597045" name="Line 53"/>
          <p:cNvSpPr>
            <a:spLocks noChangeShapeType="1"/>
          </p:cNvSpPr>
          <p:nvPr/>
        </p:nvSpPr>
        <p:spPr bwMode="auto">
          <a:xfrm>
            <a:off x="5994400" y="2278063"/>
            <a:ext cx="2597150" cy="12049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46" name="Line 54"/>
          <p:cNvSpPr>
            <a:spLocks noChangeShapeType="1"/>
          </p:cNvSpPr>
          <p:nvPr/>
        </p:nvSpPr>
        <p:spPr bwMode="auto">
          <a:xfrm>
            <a:off x="5994400" y="2278063"/>
            <a:ext cx="2597150" cy="8350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47" name="Line 55"/>
          <p:cNvSpPr>
            <a:spLocks noChangeShapeType="1"/>
          </p:cNvSpPr>
          <p:nvPr/>
        </p:nvSpPr>
        <p:spPr bwMode="auto">
          <a:xfrm>
            <a:off x="5994400" y="2278063"/>
            <a:ext cx="2597150" cy="4619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48" name="Line 56"/>
          <p:cNvSpPr>
            <a:spLocks noChangeShapeType="1"/>
          </p:cNvSpPr>
          <p:nvPr/>
        </p:nvSpPr>
        <p:spPr bwMode="auto">
          <a:xfrm flipV="1">
            <a:off x="5994400" y="3390900"/>
            <a:ext cx="2503488" cy="20415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49" name="Line 57"/>
          <p:cNvSpPr>
            <a:spLocks noChangeShapeType="1"/>
          </p:cNvSpPr>
          <p:nvPr/>
        </p:nvSpPr>
        <p:spPr bwMode="auto">
          <a:xfrm flipV="1">
            <a:off x="5994400" y="2925763"/>
            <a:ext cx="2133600" cy="25066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50" name="Line 58"/>
          <p:cNvSpPr>
            <a:spLocks noChangeShapeType="1"/>
          </p:cNvSpPr>
          <p:nvPr/>
        </p:nvSpPr>
        <p:spPr bwMode="auto">
          <a:xfrm flipV="1">
            <a:off x="5994400" y="2462213"/>
            <a:ext cx="1390650" cy="29702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7051" name="Oval 59"/>
          <p:cNvSpPr>
            <a:spLocks noChangeArrowheads="1"/>
          </p:cNvSpPr>
          <p:nvPr/>
        </p:nvSpPr>
        <p:spPr bwMode="auto">
          <a:xfrm>
            <a:off x="7292975" y="2462213"/>
            <a:ext cx="92075" cy="93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7052" name="Oval 60"/>
          <p:cNvSpPr>
            <a:spLocks noChangeArrowheads="1"/>
          </p:cNvSpPr>
          <p:nvPr/>
        </p:nvSpPr>
        <p:spPr bwMode="auto">
          <a:xfrm>
            <a:off x="8034338" y="2925763"/>
            <a:ext cx="93662" cy="93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7053" name="Oval 61"/>
          <p:cNvSpPr>
            <a:spLocks noChangeArrowheads="1"/>
          </p:cNvSpPr>
          <p:nvPr/>
        </p:nvSpPr>
        <p:spPr bwMode="auto">
          <a:xfrm>
            <a:off x="8407400" y="3390900"/>
            <a:ext cx="90488" cy="92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7054" name="Arc 62"/>
          <p:cNvSpPr>
            <a:spLocks/>
          </p:cNvSpPr>
          <p:nvPr/>
        </p:nvSpPr>
        <p:spPr bwMode="auto">
          <a:xfrm rot="-531138">
            <a:off x="5494338" y="2149475"/>
            <a:ext cx="2954337" cy="1931988"/>
          </a:xfrm>
          <a:custGeom>
            <a:avLst/>
            <a:gdLst>
              <a:gd name="T0" fmla="*/ 2147483647 w 21600"/>
              <a:gd name="T1" fmla="*/ 0 h 21185"/>
              <a:gd name="T2" fmla="*/ 2147483647 w 21600"/>
              <a:gd name="T3" fmla="*/ 2147483647 h 21185"/>
              <a:gd name="T4" fmla="*/ 0 w 21600"/>
              <a:gd name="T5" fmla="*/ 2147483647 h 21185"/>
              <a:gd name="T6" fmla="*/ 0 60000 65536"/>
              <a:gd name="T7" fmla="*/ 0 60000 65536"/>
              <a:gd name="T8" fmla="*/ 0 60000 65536"/>
              <a:gd name="T9" fmla="*/ 0 w 21600"/>
              <a:gd name="T10" fmla="*/ 0 h 21185"/>
              <a:gd name="T11" fmla="*/ 21600 w 21600"/>
              <a:gd name="T12" fmla="*/ 21185 h 211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185" fill="none" extrusionOk="0">
                <a:moveTo>
                  <a:pt x="4213" y="0"/>
                </a:moveTo>
                <a:cubicBezTo>
                  <a:pt x="14320" y="2010"/>
                  <a:pt x="21600" y="10880"/>
                  <a:pt x="21600" y="21185"/>
                </a:cubicBezTo>
              </a:path>
              <a:path w="21600" h="21185" stroke="0" extrusionOk="0">
                <a:moveTo>
                  <a:pt x="4213" y="0"/>
                </a:moveTo>
                <a:cubicBezTo>
                  <a:pt x="14320" y="2010"/>
                  <a:pt x="21600" y="10880"/>
                  <a:pt x="21600" y="21185"/>
                </a:cubicBezTo>
                <a:lnTo>
                  <a:pt x="0" y="21185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3097213" y="3716338"/>
            <a:ext cx="5894387" cy="366712"/>
            <a:chOff x="1296" y="1872"/>
            <a:chExt cx="3106" cy="229"/>
          </a:xfrm>
        </p:grpSpPr>
        <p:sp>
          <p:nvSpPr>
            <p:cNvPr id="117820" name="Text Box 64"/>
            <p:cNvSpPr txBox="1">
              <a:spLocks noChangeArrowheads="1"/>
            </p:cNvSpPr>
            <p:nvPr/>
          </p:nvSpPr>
          <p:spPr bwMode="auto">
            <a:xfrm>
              <a:off x="1296" y="1872"/>
              <a:ext cx="184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17821" name="Text Box 65"/>
            <p:cNvSpPr txBox="1">
              <a:spLocks noChangeArrowheads="1"/>
            </p:cNvSpPr>
            <p:nvPr/>
          </p:nvSpPr>
          <p:spPr bwMode="auto">
            <a:xfrm>
              <a:off x="4224" y="1872"/>
              <a:ext cx="178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B</a:t>
              </a:r>
            </a:p>
          </p:txBody>
        </p:sp>
      </p:grp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5867400" y="1992313"/>
            <a:ext cx="417513" cy="3798887"/>
            <a:chOff x="2772" y="912"/>
            <a:chExt cx="216" cy="2019"/>
          </a:xfrm>
        </p:grpSpPr>
        <p:sp>
          <p:nvSpPr>
            <p:cNvPr id="117818" name="Text Box 67"/>
            <p:cNvSpPr txBox="1">
              <a:spLocks noChangeArrowheads="1"/>
            </p:cNvSpPr>
            <p:nvPr/>
          </p:nvSpPr>
          <p:spPr bwMode="auto">
            <a:xfrm>
              <a:off x="2784" y="2736"/>
              <a:ext cx="204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 C</a:t>
              </a:r>
            </a:p>
          </p:txBody>
        </p:sp>
        <p:sp>
          <p:nvSpPr>
            <p:cNvPr id="117819" name="Text Box 68"/>
            <p:cNvSpPr txBox="1">
              <a:spLocks noChangeArrowheads="1"/>
            </p:cNvSpPr>
            <p:nvPr/>
          </p:nvSpPr>
          <p:spPr bwMode="auto">
            <a:xfrm>
              <a:off x="2772" y="912"/>
              <a:ext cx="181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 flipV="1">
            <a:off x="3513138" y="3625850"/>
            <a:ext cx="4938712" cy="1946275"/>
            <a:chOff x="1918" y="915"/>
            <a:chExt cx="3394" cy="1337"/>
          </a:xfrm>
        </p:grpSpPr>
        <p:sp>
          <p:nvSpPr>
            <p:cNvPr id="117816" name="Arc 70"/>
            <p:cNvSpPr>
              <a:spLocks/>
            </p:cNvSpPr>
            <p:nvPr/>
          </p:nvSpPr>
          <p:spPr bwMode="auto">
            <a:xfrm rot="531138" flipH="1">
              <a:off x="1918" y="915"/>
              <a:ext cx="2029" cy="1329"/>
            </a:xfrm>
            <a:custGeom>
              <a:avLst/>
              <a:gdLst>
                <a:gd name="T0" fmla="*/ 0 w 21600"/>
                <a:gd name="T1" fmla="*/ 0 h 21185"/>
                <a:gd name="T2" fmla="*/ 0 w 21600"/>
                <a:gd name="T3" fmla="*/ 0 h 21185"/>
                <a:gd name="T4" fmla="*/ 0 w 21600"/>
                <a:gd name="T5" fmla="*/ 0 h 211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85"/>
                <a:gd name="T11" fmla="*/ 21600 w 21600"/>
                <a:gd name="T12" fmla="*/ 21185 h 21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85" fill="none" extrusionOk="0">
                  <a:moveTo>
                    <a:pt x="4213" y="0"/>
                  </a:moveTo>
                  <a:cubicBezTo>
                    <a:pt x="14320" y="2010"/>
                    <a:pt x="21600" y="10880"/>
                    <a:pt x="21600" y="21185"/>
                  </a:cubicBezTo>
                </a:path>
                <a:path w="21600" h="21185" stroke="0" extrusionOk="0">
                  <a:moveTo>
                    <a:pt x="4213" y="0"/>
                  </a:moveTo>
                  <a:cubicBezTo>
                    <a:pt x="14320" y="2010"/>
                    <a:pt x="21600" y="10880"/>
                    <a:pt x="21600" y="21185"/>
                  </a:cubicBezTo>
                  <a:lnTo>
                    <a:pt x="0" y="2118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7" name="Arc 71"/>
            <p:cNvSpPr>
              <a:spLocks/>
            </p:cNvSpPr>
            <p:nvPr/>
          </p:nvSpPr>
          <p:spPr bwMode="auto">
            <a:xfrm rot="-531138">
              <a:off x="3282" y="924"/>
              <a:ext cx="2030" cy="1328"/>
            </a:xfrm>
            <a:custGeom>
              <a:avLst/>
              <a:gdLst>
                <a:gd name="T0" fmla="*/ 0 w 21600"/>
                <a:gd name="T1" fmla="*/ 0 h 21185"/>
                <a:gd name="T2" fmla="*/ 0 w 21600"/>
                <a:gd name="T3" fmla="*/ 0 h 21185"/>
                <a:gd name="T4" fmla="*/ 0 w 21600"/>
                <a:gd name="T5" fmla="*/ 0 h 211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185"/>
                <a:gd name="T11" fmla="*/ 21600 w 21600"/>
                <a:gd name="T12" fmla="*/ 21185 h 211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185" fill="none" extrusionOk="0">
                  <a:moveTo>
                    <a:pt x="4213" y="0"/>
                  </a:moveTo>
                  <a:cubicBezTo>
                    <a:pt x="14320" y="2010"/>
                    <a:pt x="21600" y="10880"/>
                    <a:pt x="21600" y="21185"/>
                  </a:cubicBezTo>
                </a:path>
                <a:path w="21600" h="21185" stroke="0" extrusionOk="0">
                  <a:moveTo>
                    <a:pt x="4213" y="0"/>
                  </a:moveTo>
                  <a:cubicBezTo>
                    <a:pt x="14320" y="2010"/>
                    <a:pt x="21600" y="10880"/>
                    <a:pt x="21600" y="21185"/>
                  </a:cubicBezTo>
                  <a:lnTo>
                    <a:pt x="0" y="2118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3581400" y="838200"/>
            <a:ext cx="4648200" cy="838200"/>
            <a:chOff x="1632" y="240"/>
            <a:chExt cx="2928" cy="528"/>
          </a:xfrm>
        </p:grpSpPr>
        <p:sp>
          <p:nvSpPr>
            <p:cNvPr id="117814" name="Rectangle 73"/>
            <p:cNvSpPr>
              <a:spLocks noChangeArrowheads="1"/>
            </p:cNvSpPr>
            <p:nvPr/>
          </p:nvSpPr>
          <p:spPr bwMode="auto">
            <a:xfrm>
              <a:off x="1728" y="258"/>
              <a:ext cx="2784" cy="51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5" name="Text Box 74"/>
            <p:cNvSpPr txBox="1">
              <a:spLocks noChangeArrowheads="1"/>
            </p:cNvSpPr>
            <p:nvPr/>
          </p:nvSpPr>
          <p:spPr bwMode="auto">
            <a:xfrm>
              <a:off x="1632" y="240"/>
              <a:ext cx="292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  <a:cs typeface="Times New Roman" pitchFamily="18" charset="0"/>
                </a:rPr>
                <a:t>Problem 2</a:t>
              </a:r>
            </a:p>
            <a:p>
              <a:pPr algn="ctr"/>
              <a:r>
                <a:rPr lang="en-US" b="0" i="1">
                  <a:latin typeface="Times New Roman" pitchFamily="18" charset="0"/>
                  <a:cs typeface="Times New Roman" pitchFamily="18" charset="0"/>
                </a:rPr>
                <a:t>Draw ellipse by 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Rectangle</a:t>
              </a:r>
              <a:r>
                <a:rPr lang="en-US" b="0" i="1">
                  <a:latin typeface="Times New Roman" pitchFamily="18" charset="0"/>
                  <a:cs typeface="Times New Roman" pitchFamily="18" charset="0"/>
                </a:rPr>
                <a:t> method.</a:t>
              </a:r>
              <a:endParaRPr lang="en-US" b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b="0" i="1">
                  <a:latin typeface="Times New Roman" pitchFamily="18" charset="0"/>
                  <a:cs typeface="Times New Roman" pitchFamily="18" charset="0"/>
                </a:rPr>
                <a:t>Take major axis 100 mm and minor axis 70 mm long.</a:t>
              </a:r>
              <a:endParaRPr lang="en-US" b="0">
                <a:latin typeface="Times New Roman" pitchFamily="18" charset="0"/>
              </a:endParaRPr>
            </a:p>
          </p:txBody>
        </p:sp>
      </p:grpSp>
      <p:grpSp>
        <p:nvGrpSpPr>
          <p:cNvPr id="13" name="Group 75"/>
          <p:cNvGrpSpPr>
            <a:grpSpLocks/>
          </p:cNvGrpSpPr>
          <p:nvPr/>
        </p:nvGrpSpPr>
        <p:grpSpPr bwMode="auto">
          <a:xfrm>
            <a:off x="152400" y="152400"/>
            <a:ext cx="2667000" cy="6477000"/>
            <a:chOff x="96" y="96"/>
            <a:chExt cx="1680" cy="4080"/>
          </a:xfrm>
        </p:grpSpPr>
        <p:sp>
          <p:nvSpPr>
            <p:cNvPr id="117812" name="Rectangle 76"/>
            <p:cNvSpPr>
              <a:spLocks noChangeArrowheads="1"/>
            </p:cNvSpPr>
            <p:nvPr/>
          </p:nvSpPr>
          <p:spPr bwMode="auto">
            <a:xfrm>
              <a:off x="96" y="96"/>
              <a:ext cx="1680" cy="408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3" name="Rectangle 77"/>
            <p:cNvSpPr>
              <a:spLocks noChangeArrowheads="1"/>
            </p:cNvSpPr>
            <p:nvPr/>
          </p:nvSpPr>
          <p:spPr bwMode="auto">
            <a:xfrm>
              <a:off x="144" y="96"/>
              <a:ext cx="1632" cy="4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en-US" sz="1400" i="1">
                  <a:latin typeface="Times New Roman" pitchFamily="18" charset="0"/>
                  <a:cs typeface="Times New Roman" pitchFamily="18" charset="0"/>
                </a:rPr>
                <a:t>Steps: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1   Draw a rectangle taking major and minor axes as sides.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2. In this rectangle draw both axes as perpendicular bisectors of each other..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3. For construction, select upper left part of rectangle. Divide vertical small side and horizontal long side into same number of equal parts.( here divided in four parts)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4. Name those as shown..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5. Now join all vertical points 1,2,3,4, to the upper end of minor axis. And all horizontal points i.e.1,2,3,4 to the lower end of minor axis.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6. Then extend C-1 line upto D-1 and mark that point. Similarly extend C-2, C-3, C-4 lines up to D-2, D-3, &amp; D-4 lines. </a:t>
              </a:r>
            </a:p>
            <a:p>
              <a:pPr algn="just"/>
              <a:r>
                <a:rPr lang="en-US" sz="1400">
                  <a:latin typeface="Times New Roman" pitchFamily="18" charset="0"/>
                  <a:cs typeface="Times New Roman" pitchFamily="18" charset="0"/>
                </a:rPr>
                <a:t>7.</a:t>
              </a:r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 Mark all these points properly and join all along with ends A and D in smooth possible curve. Do similar construction in right side part.along with lower half of the rectangle.Join all points in smooth curve. </a:t>
              </a:r>
            </a:p>
            <a:p>
              <a:pPr algn="just"/>
              <a:r>
                <a:rPr lang="en-US" sz="1400" b="0">
                  <a:latin typeface="Times New Roman" pitchFamily="18" charset="0"/>
                  <a:cs typeface="Times New Roman" pitchFamily="18" charset="0"/>
                </a:rPr>
                <a:t>It is required ellipse.</a:t>
              </a:r>
              <a:endParaRPr lang="en-US" sz="2800" b="0">
                <a:latin typeface="Times New Roman" pitchFamily="18" charset="0"/>
              </a:endParaRPr>
            </a:p>
          </p:txBody>
        </p:sp>
      </p:grpSp>
      <p:sp>
        <p:nvSpPr>
          <p:cNvPr id="117804" name="Text Box 78"/>
          <p:cNvSpPr txBox="1">
            <a:spLocks noChangeArrowheads="1"/>
          </p:cNvSpPr>
          <p:nvPr/>
        </p:nvSpPr>
        <p:spPr bwMode="auto">
          <a:xfrm>
            <a:off x="6794500" y="0"/>
            <a:ext cx="2349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/>
            <a:r>
              <a:rPr lang="en-US" sz="1400" i="1">
                <a:solidFill>
                  <a:srgbClr val="FF0000"/>
                </a:solidFill>
                <a:latin typeface="Times New Roman" pitchFamily="18" charset="0"/>
              </a:rPr>
              <a:t>BY RECTANGLE METHOD</a:t>
            </a:r>
          </a:p>
        </p:txBody>
      </p:sp>
      <p:grpSp>
        <p:nvGrpSpPr>
          <p:cNvPr id="14" name="Group 93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17806" name="AutoShape 94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7" name="AutoShape 9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8" name="AutoShape 9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9" name="AutoShape 9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0" name="AutoShape 9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1" name="AutoShape 9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6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6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7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7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7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7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7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7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7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7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7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97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97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7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500"/>
                                        <p:tgtEl>
                                          <p:spTgt spid="596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500"/>
                                        <p:tgtEl>
                                          <p:spTgt spid="59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500"/>
                                        <p:tgtEl>
                                          <p:spTgt spid="59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4" dur="500"/>
                                        <p:tgtEl>
                                          <p:spTgt spid="597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9" dur="500"/>
                                        <p:tgtEl>
                                          <p:spTgt spid="59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4" dur="500"/>
                                        <p:tgtEl>
                                          <p:spTgt spid="597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97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97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97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97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97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97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97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97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97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97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9" dur="500"/>
                                        <p:tgtEl>
                                          <p:spTgt spid="597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2" dur="500"/>
                                        <p:tgtEl>
                                          <p:spTgt spid="59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7" dur="500"/>
                                        <p:tgtEl>
                                          <p:spTgt spid="59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500"/>
                                        <p:tgtEl>
                                          <p:spTgt spid="59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7" dur="500"/>
                                        <p:tgtEl>
                                          <p:spTgt spid="59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2" dur="500"/>
                                        <p:tgtEl>
                                          <p:spTgt spid="59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7" dur="500"/>
                                        <p:tgtEl>
                                          <p:spTgt spid="59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597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97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597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97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597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97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500"/>
                                        <p:tgtEl>
                                          <p:spTgt spid="59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4" grpId="0" animBg="1" autoUpdateAnimBg="0"/>
      <p:bldP spid="596995" grpId="0" animBg="1"/>
      <p:bldP spid="596996" grpId="0" animBg="1"/>
      <p:bldP spid="596997" grpId="0" animBg="1"/>
      <p:bldP spid="596998" grpId="0" animBg="1"/>
      <p:bldP spid="596999" grpId="0" animBg="1"/>
      <p:bldP spid="597000" grpId="0" animBg="1"/>
      <p:bldP spid="597001" grpId="0" animBg="1"/>
      <p:bldP spid="597002" grpId="0" animBg="1"/>
      <p:bldP spid="597003" grpId="0" animBg="1"/>
      <p:bldP spid="597004" grpId="0" animBg="1"/>
      <p:bldP spid="597005" grpId="0" animBg="1"/>
      <p:bldP spid="597006" grpId="0" autoUpdateAnimBg="0"/>
      <p:bldP spid="597007" grpId="0" autoUpdateAnimBg="0"/>
      <p:bldP spid="597008" grpId="0" autoUpdateAnimBg="0"/>
      <p:bldP spid="597009" grpId="0" autoUpdateAnimBg="0"/>
      <p:bldP spid="597019" grpId="0" animBg="1"/>
      <p:bldP spid="597020" grpId="0" animBg="1"/>
      <p:bldP spid="597021" grpId="0" animBg="1"/>
      <p:bldP spid="597022" grpId="0" animBg="1"/>
      <p:bldP spid="597023" grpId="0" animBg="1"/>
      <p:bldP spid="597024" grpId="0" animBg="1"/>
      <p:bldP spid="597045" grpId="0" animBg="1"/>
      <p:bldP spid="597046" grpId="0" animBg="1"/>
      <p:bldP spid="597047" grpId="0" animBg="1"/>
      <p:bldP spid="597048" grpId="0" animBg="1"/>
      <p:bldP spid="597049" grpId="0" animBg="1"/>
      <p:bldP spid="597050" grpId="0" animBg="1"/>
      <p:bldP spid="597051" grpId="0" animBg="1"/>
      <p:bldP spid="597052" grpId="0" animBg="1"/>
      <p:bldP spid="597053" grpId="0" animBg="1"/>
      <p:bldP spid="5970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782437">
            <a:off x="4411663" y="2487613"/>
            <a:ext cx="368300" cy="4294187"/>
            <a:chOff x="2767" y="909"/>
            <a:chExt cx="138" cy="1995"/>
          </a:xfrm>
        </p:grpSpPr>
        <p:sp>
          <p:nvSpPr>
            <p:cNvPr id="118880" name="Text Box 3"/>
            <p:cNvSpPr txBox="1">
              <a:spLocks noChangeArrowheads="1"/>
            </p:cNvSpPr>
            <p:nvPr/>
          </p:nvSpPr>
          <p:spPr bwMode="auto">
            <a:xfrm>
              <a:off x="2779" y="2734"/>
              <a:ext cx="126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18881" name="Text Box 4"/>
            <p:cNvSpPr txBox="1">
              <a:spLocks noChangeArrowheads="1"/>
            </p:cNvSpPr>
            <p:nvPr/>
          </p:nvSpPr>
          <p:spPr bwMode="auto">
            <a:xfrm>
              <a:off x="2767" y="909"/>
              <a:ext cx="131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D</a:t>
              </a:r>
            </a:p>
          </p:txBody>
        </p:sp>
      </p:grpSp>
      <p:sp>
        <p:nvSpPr>
          <p:cNvPr id="598021" name="AutoShape 5"/>
          <p:cNvSpPr>
            <a:spLocks noChangeArrowheads="1"/>
          </p:cNvSpPr>
          <p:nvPr/>
        </p:nvSpPr>
        <p:spPr bwMode="auto">
          <a:xfrm>
            <a:off x="1758950" y="2962275"/>
            <a:ext cx="5613400" cy="3440113"/>
          </a:xfrm>
          <a:prstGeom prst="parallelogram">
            <a:avLst>
              <a:gd name="adj" fmla="val 2339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8022" name="Line 6"/>
          <p:cNvSpPr>
            <a:spLocks noChangeShapeType="1"/>
          </p:cNvSpPr>
          <p:nvPr/>
        </p:nvSpPr>
        <p:spPr bwMode="auto">
          <a:xfrm rot="679073">
            <a:off x="4586288" y="2841625"/>
            <a:ext cx="0" cy="35528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23" name="Line 7"/>
          <p:cNvSpPr>
            <a:spLocks noChangeShapeType="1"/>
          </p:cNvSpPr>
          <p:nvPr/>
        </p:nvSpPr>
        <p:spPr bwMode="auto">
          <a:xfrm flipH="1" flipV="1">
            <a:off x="2381250" y="4168775"/>
            <a:ext cx="1852613" cy="22336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24" name="Line 8"/>
          <p:cNvSpPr>
            <a:spLocks noChangeShapeType="1"/>
          </p:cNvSpPr>
          <p:nvPr/>
        </p:nvSpPr>
        <p:spPr bwMode="auto">
          <a:xfrm flipH="1" flipV="1">
            <a:off x="2874963" y="3686175"/>
            <a:ext cx="1358900" cy="27162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25" name="Line 9"/>
          <p:cNvSpPr>
            <a:spLocks noChangeShapeType="1"/>
          </p:cNvSpPr>
          <p:nvPr/>
        </p:nvSpPr>
        <p:spPr bwMode="auto">
          <a:xfrm flipH="1" flipV="1">
            <a:off x="3660775" y="3143250"/>
            <a:ext cx="573088" cy="32591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26" name="Line 10"/>
          <p:cNvSpPr>
            <a:spLocks noChangeShapeType="1"/>
          </p:cNvSpPr>
          <p:nvPr/>
        </p:nvSpPr>
        <p:spPr bwMode="auto">
          <a:xfrm flipV="1">
            <a:off x="4233863" y="4168775"/>
            <a:ext cx="2776537" cy="22336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27" name="Line 11"/>
          <p:cNvSpPr>
            <a:spLocks noChangeShapeType="1"/>
          </p:cNvSpPr>
          <p:nvPr/>
        </p:nvSpPr>
        <p:spPr bwMode="auto">
          <a:xfrm flipV="1">
            <a:off x="4273550" y="3625850"/>
            <a:ext cx="2435225" cy="271621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28" name="Line 12"/>
          <p:cNvSpPr>
            <a:spLocks noChangeShapeType="1"/>
          </p:cNvSpPr>
          <p:nvPr/>
        </p:nvSpPr>
        <p:spPr bwMode="auto">
          <a:xfrm flipV="1">
            <a:off x="4233863" y="3143250"/>
            <a:ext cx="1689100" cy="32591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29" name="Line 13"/>
          <p:cNvSpPr>
            <a:spLocks noChangeShapeType="1"/>
          </p:cNvSpPr>
          <p:nvPr/>
        </p:nvSpPr>
        <p:spPr bwMode="auto">
          <a:xfrm>
            <a:off x="2181225" y="4672013"/>
            <a:ext cx="482917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30" name="Line 14"/>
          <p:cNvSpPr>
            <a:spLocks noChangeShapeType="1"/>
          </p:cNvSpPr>
          <p:nvPr/>
        </p:nvSpPr>
        <p:spPr bwMode="auto">
          <a:xfrm flipV="1">
            <a:off x="2241550" y="2962275"/>
            <a:ext cx="2655888" cy="13271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31" name="Line 15"/>
          <p:cNvSpPr>
            <a:spLocks noChangeShapeType="1"/>
          </p:cNvSpPr>
          <p:nvPr/>
        </p:nvSpPr>
        <p:spPr bwMode="auto">
          <a:xfrm flipV="1">
            <a:off x="2301875" y="2962275"/>
            <a:ext cx="2595563" cy="904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32" name="Line 16"/>
          <p:cNvSpPr>
            <a:spLocks noChangeShapeType="1"/>
          </p:cNvSpPr>
          <p:nvPr/>
        </p:nvSpPr>
        <p:spPr bwMode="auto">
          <a:xfrm flipV="1">
            <a:off x="2422525" y="2962275"/>
            <a:ext cx="2474913" cy="422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33" name="Line 17"/>
          <p:cNvSpPr>
            <a:spLocks noChangeShapeType="1"/>
          </p:cNvSpPr>
          <p:nvPr/>
        </p:nvSpPr>
        <p:spPr bwMode="auto">
          <a:xfrm>
            <a:off x="2206625" y="4251325"/>
            <a:ext cx="103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34" name="Line 18"/>
          <p:cNvSpPr>
            <a:spLocks noChangeShapeType="1"/>
          </p:cNvSpPr>
          <p:nvPr/>
        </p:nvSpPr>
        <p:spPr bwMode="auto">
          <a:xfrm>
            <a:off x="2305050" y="3829050"/>
            <a:ext cx="103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35" name="Line 19"/>
          <p:cNvSpPr>
            <a:spLocks noChangeShapeType="1"/>
          </p:cNvSpPr>
          <p:nvPr/>
        </p:nvSpPr>
        <p:spPr bwMode="auto">
          <a:xfrm>
            <a:off x="2406650" y="3406775"/>
            <a:ext cx="103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36" name="Text Box 20"/>
          <p:cNvSpPr txBox="1">
            <a:spLocks noChangeArrowheads="1"/>
          </p:cNvSpPr>
          <p:nvPr/>
        </p:nvSpPr>
        <p:spPr bwMode="auto">
          <a:xfrm>
            <a:off x="2038350" y="41084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1</a:t>
            </a:r>
          </a:p>
        </p:txBody>
      </p:sp>
      <p:sp>
        <p:nvSpPr>
          <p:cNvPr id="598037" name="Text Box 21"/>
          <p:cNvSpPr txBox="1">
            <a:spLocks noChangeArrowheads="1"/>
          </p:cNvSpPr>
          <p:nvPr/>
        </p:nvSpPr>
        <p:spPr bwMode="auto">
          <a:xfrm>
            <a:off x="2143125" y="37020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2</a:t>
            </a:r>
          </a:p>
        </p:txBody>
      </p:sp>
      <p:sp>
        <p:nvSpPr>
          <p:cNvPr id="598038" name="Text Box 22"/>
          <p:cNvSpPr txBox="1">
            <a:spLocks noChangeArrowheads="1"/>
          </p:cNvSpPr>
          <p:nvPr/>
        </p:nvSpPr>
        <p:spPr bwMode="auto">
          <a:xfrm>
            <a:off x="2241550" y="32639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3</a:t>
            </a:r>
          </a:p>
        </p:txBody>
      </p:sp>
      <p:sp>
        <p:nvSpPr>
          <p:cNvPr id="598039" name="Text Box 23"/>
          <p:cNvSpPr txBox="1">
            <a:spLocks noChangeArrowheads="1"/>
          </p:cNvSpPr>
          <p:nvPr/>
        </p:nvSpPr>
        <p:spPr bwMode="auto">
          <a:xfrm>
            <a:off x="2301875" y="29019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4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784475" y="4621213"/>
            <a:ext cx="1158875" cy="104775"/>
            <a:chOff x="1391" y="1991"/>
            <a:chExt cx="922" cy="83"/>
          </a:xfrm>
        </p:grpSpPr>
        <p:sp>
          <p:nvSpPr>
            <p:cNvPr id="118877" name="Line 25"/>
            <p:cNvSpPr>
              <a:spLocks noChangeShapeType="1"/>
            </p:cNvSpPr>
            <p:nvPr/>
          </p:nvSpPr>
          <p:spPr bwMode="auto">
            <a:xfrm>
              <a:off x="1391" y="1991"/>
              <a:ext cx="0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8" name="Line 26"/>
            <p:cNvSpPr>
              <a:spLocks noChangeShapeType="1"/>
            </p:cNvSpPr>
            <p:nvPr/>
          </p:nvSpPr>
          <p:spPr bwMode="auto">
            <a:xfrm>
              <a:off x="1852" y="1991"/>
              <a:ext cx="0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9" name="Line 27"/>
            <p:cNvSpPr>
              <a:spLocks noChangeShapeType="1"/>
            </p:cNvSpPr>
            <p:nvPr/>
          </p:nvSpPr>
          <p:spPr bwMode="auto">
            <a:xfrm>
              <a:off x="2313" y="1991"/>
              <a:ext cx="0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630488" y="4624388"/>
            <a:ext cx="2127250" cy="365125"/>
            <a:chOff x="1269" y="1994"/>
            <a:chExt cx="1692" cy="290"/>
          </a:xfrm>
        </p:grpSpPr>
        <p:sp>
          <p:nvSpPr>
            <p:cNvPr id="118873" name="Text Box 29"/>
            <p:cNvSpPr txBox="1">
              <a:spLocks noChangeArrowheads="1"/>
            </p:cNvSpPr>
            <p:nvPr/>
          </p:nvSpPr>
          <p:spPr bwMode="auto">
            <a:xfrm rot="135648">
              <a:off x="1269" y="2024"/>
              <a:ext cx="2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8874" name="Text Box 30"/>
            <p:cNvSpPr txBox="1">
              <a:spLocks noChangeArrowheads="1"/>
            </p:cNvSpPr>
            <p:nvPr/>
          </p:nvSpPr>
          <p:spPr bwMode="auto">
            <a:xfrm rot="135648">
              <a:off x="1809" y="2042"/>
              <a:ext cx="21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8875" name="Text Box 31"/>
            <p:cNvSpPr txBox="1">
              <a:spLocks noChangeArrowheads="1"/>
            </p:cNvSpPr>
            <p:nvPr/>
          </p:nvSpPr>
          <p:spPr bwMode="auto">
            <a:xfrm rot="135648">
              <a:off x="2307" y="2022"/>
              <a:ext cx="2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8876" name="Text Box 32"/>
            <p:cNvSpPr txBox="1">
              <a:spLocks noChangeArrowheads="1"/>
            </p:cNvSpPr>
            <p:nvPr/>
          </p:nvSpPr>
          <p:spPr bwMode="auto">
            <a:xfrm rot="135648">
              <a:off x="2744" y="1994"/>
              <a:ext cx="2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068888" y="4621213"/>
            <a:ext cx="1573212" cy="336550"/>
            <a:chOff x="3208" y="1991"/>
            <a:chExt cx="1251" cy="268"/>
          </a:xfrm>
        </p:grpSpPr>
        <p:sp>
          <p:nvSpPr>
            <p:cNvPr id="118867" name="Line 34"/>
            <p:cNvSpPr>
              <a:spLocks noChangeShapeType="1"/>
            </p:cNvSpPr>
            <p:nvPr/>
          </p:nvSpPr>
          <p:spPr bwMode="auto">
            <a:xfrm rot="33623">
              <a:off x="3264" y="2001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8" name="Line 35"/>
            <p:cNvSpPr>
              <a:spLocks noChangeShapeType="1"/>
            </p:cNvSpPr>
            <p:nvPr/>
          </p:nvSpPr>
          <p:spPr bwMode="auto">
            <a:xfrm rot="33623">
              <a:off x="3795" y="1991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9" name="Line 36"/>
            <p:cNvSpPr>
              <a:spLocks noChangeShapeType="1"/>
            </p:cNvSpPr>
            <p:nvPr/>
          </p:nvSpPr>
          <p:spPr bwMode="auto">
            <a:xfrm rot="33623">
              <a:off x="4284" y="1996"/>
              <a:ext cx="0" cy="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70" name="Text Box 37"/>
            <p:cNvSpPr txBox="1">
              <a:spLocks noChangeArrowheads="1"/>
            </p:cNvSpPr>
            <p:nvPr/>
          </p:nvSpPr>
          <p:spPr bwMode="auto">
            <a:xfrm rot="101301">
              <a:off x="3208" y="2016"/>
              <a:ext cx="217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8871" name="Text Box 38"/>
            <p:cNvSpPr txBox="1">
              <a:spLocks noChangeArrowheads="1"/>
            </p:cNvSpPr>
            <p:nvPr/>
          </p:nvSpPr>
          <p:spPr bwMode="auto">
            <a:xfrm rot="101301">
              <a:off x="3742" y="2010"/>
              <a:ext cx="217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8872" name="Text Box 39"/>
            <p:cNvSpPr txBox="1">
              <a:spLocks noChangeArrowheads="1"/>
            </p:cNvSpPr>
            <p:nvPr/>
          </p:nvSpPr>
          <p:spPr bwMode="auto">
            <a:xfrm rot="101301">
              <a:off x="4242" y="2005"/>
              <a:ext cx="217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598056" name="Line 40"/>
          <p:cNvSpPr>
            <a:spLocks noChangeShapeType="1"/>
          </p:cNvSpPr>
          <p:nvPr/>
        </p:nvSpPr>
        <p:spPr bwMode="auto">
          <a:xfrm>
            <a:off x="4897438" y="2962275"/>
            <a:ext cx="2173287" cy="12334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57" name="Line 41"/>
          <p:cNvSpPr>
            <a:spLocks noChangeShapeType="1"/>
          </p:cNvSpPr>
          <p:nvPr/>
        </p:nvSpPr>
        <p:spPr bwMode="auto">
          <a:xfrm>
            <a:off x="4897438" y="2962275"/>
            <a:ext cx="2293937" cy="844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8058" name="Line 42"/>
          <p:cNvSpPr>
            <a:spLocks noChangeShapeType="1"/>
          </p:cNvSpPr>
          <p:nvPr/>
        </p:nvSpPr>
        <p:spPr bwMode="auto">
          <a:xfrm>
            <a:off x="4897438" y="2962275"/>
            <a:ext cx="2354262" cy="422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1819275" y="4527550"/>
            <a:ext cx="5518150" cy="366713"/>
            <a:chOff x="1296" y="1872"/>
            <a:chExt cx="3118" cy="167"/>
          </a:xfrm>
        </p:grpSpPr>
        <p:sp>
          <p:nvSpPr>
            <p:cNvPr id="118865" name="Text Box 44"/>
            <p:cNvSpPr txBox="1">
              <a:spLocks noChangeArrowheads="1"/>
            </p:cNvSpPr>
            <p:nvPr/>
          </p:nvSpPr>
          <p:spPr bwMode="auto">
            <a:xfrm>
              <a:off x="1296" y="1872"/>
              <a:ext cx="198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18866" name="Text Box 45"/>
            <p:cNvSpPr txBox="1">
              <a:spLocks noChangeArrowheads="1"/>
            </p:cNvSpPr>
            <p:nvPr/>
          </p:nvSpPr>
          <p:spPr bwMode="auto">
            <a:xfrm>
              <a:off x="4224" y="1872"/>
              <a:ext cx="190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598062" name="Arc 46"/>
          <p:cNvSpPr>
            <a:spLocks/>
          </p:cNvSpPr>
          <p:nvPr/>
        </p:nvSpPr>
        <p:spPr bwMode="auto">
          <a:xfrm rot="11647256" flipV="1">
            <a:off x="2405063" y="2792413"/>
            <a:ext cx="3275012" cy="2320925"/>
          </a:xfrm>
          <a:custGeom>
            <a:avLst/>
            <a:gdLst>
              <a:gd name="T0" fmla="*/ 2147483647 w 21600"/>
              <a:gd name="T1" fmla="*/ 0 h 20578"/>
              <a:gd name="T2" fmla="*/ 2147483647 w 21600"/>
              <a:gd name="T3" fmla="*/ 2147483647 h 20578"/>
              <a:gd name="T4" fmla="*/ 0 w 21600"/>
              <a:gd name="T5" fmla="*/ 2147483647 h 20578"/>
              <a:gd name="T6" fmla="*/ 0 60000 65536"/>
              <a:gd name="T7" fmla="*/ 0 60000 65536"/>
              <a:gd name="T8" fmla="*/ 0 60000 65536"/>
              <a:gd name="T9" fmla="*/ 0 w 21600"/>
              <a:gd name="T10" fmla="*/ 0 h 20578"/>
              <a:gd name="T11" fmla="*/ 21600 w 21600"/>
              <a:gd name="T12" fmla="*/ 20578 h 205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578" fill="none" extrusionOk="0">
                <a:moveTo>
                  <a:pt x="6565" y="0"/>
                </a:moveTo>
                <a:cubicBezTo>
                  <a:pt x="15520" y="2857"/>
                  <a:pt x="21600" y="11178"/>
                  <a:pt x="21600" y="20578"/>
                </a:cubicBezTo>
              </a:path>
              <a:path w="21600" h="20578" stroke="0" extrusionOk="0">
                <a:moveTo>
                  <a:pt x="6565" y="0"/>
                </a:moveTo>
                <a:cubicBezTo>
                  <a:pt x="15520" y="2857"/>
                  <a:pt x="21600" y="11178"/>
                  <a:pt x="21600" y="20578"/>
                </a:cubicBezTo>
                <a:lnTo>
                  <a:pt x="0" y="2057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8063" name="Arc 47"/>
          <p:cNvSpPr>
            <a:spLocks/>
          </p:cNvSpPr>
          <p:nvPr/>
        </p:nvSpPr>
        <p:spPr bwMode="auto">
          <a:xfrm rot="810450" flipV="1">
            <a:off x="3479800" y="4259263"/>
            <a:ext cx="3273425" cy="2320925"/>
          </a:xfrm>
          <a:custGeom>
            <a:avLst/>
            <a:gdLst>
              <a:gd name="T0" fmla="*/ 2147483647 w 21600"/>
              <a:gd name="T1" fmla="*/ 0 h 20578"/>
              <a:gd name="T2" fmla="*/ 2147483647 w 21600"/>
              <a:gd name="T3" fmla="*/ 2147483647 h 20578"/>
              <a:gd name="T4" fmla="*/ 0 w 21600"/>
              <a:gd name="T5" fmla="*/ 2147483647 h 20578"/>
              <a:gd name="T6" fmla="*/ 0 60000 65536"/>
              <a:gd name="T7" fmla="*/ 0 60000 65536"/>
              <a:gd name="T8" fmla="*/ 0 60000 65536"/>
              <a:gd name="T9" fmla="*/ 0 w 21600"/>
              <a:gd name="T10" fmla="*/ 0 h 20578"/>
              <a:gd name="T11" fmla="*/ 21600 w 21600"/>
              <a:gd name="T12" fmla="*/ 20578 h 205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578" fill="none" extrusionOk="0">
                <a:moveTo>
                  <a:pt x="6565" y="0"/>
                </a:moveTo>
                <a:cubicBezTo>
                  <a:pt x="15520" y="2857"/>
                  <a:pt x="21600" y="11178"/>
                  <a:pt x="21600" y="20578"/>
                </a:cubicBezTo>
              </a:path>
              <a:path w="21600" h="20578" stroke="0" extrusionOk="0">
                <a:moveTo>
                  <a:pt x="6565" y="0"/>
                </a:moveTo>
                <a:cubicBezTo>
                  <a:pt x="15520" y="2857"/>
                  <a:pt x="21600" y="11178"/>
                  <a:pt x="21600" y="20578"/>
                </a:cubicBezTo>
                <a:lnTo>
                  <a:pt x="0" y="20578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8064" name="Arc 48"/>
          <p:cNvSpPr>
            <a:spLocks/>
          </p:cNvSpPr>
          <p:nvPr/>
        </p:nvSpPr>
        <p:spPr bwMode="auto">
          <a:xfrm>
            <a:off x="4957763" y="2963863"/>
            <a:ext cx="2052637" cy="1628775"/>
          </a:xfrm>
          <a:custGeom>
            <a:avLst/>
            <a:gdLst>
              <a:gd name="T0" fmla="*/ 0 w 21600"/>
              <a:gd name="T1" fmla="*/ 0 h 24970"/>
              <a:gd name="T2" fmla="*/ 2147483647 w 21600"/>
              <a:gd name="T3" fmla="*/ 2147483647 h 24970"/>
              <a:gd name="T4" fmla="*/ 0 w 21600"/>
              <a:gd name="T5" fmla="*/ 2147483647 h 24970"/>
              <a:gd name="T6" fmla="*/ 0 60000 65536"/>
              <a:gd name="T7" fmla="*/ 0 60000 65536"/>
              <a:gd name="T8" fmla="*/ 0 60000 65536"/>
              <a:gd name="T9" fmla="*/ 0 w 21600"/>
              <a:gd name="T10" fmla="*/ 0 h 24970"/>
              <a:gd name="T11" fmla="*/ 21600 w 21600"/>
              <a:gd name="T12" fmla="*/ 24970 h 249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8"/>
                  <a:pt x="21511" y="23855"/>
                  <a:pt x="21335" y="24970"/>
                </a:cubicBezTo>
              </a:path>
              <a:path w="21600" h="2497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8"/>
                  <a:pt x="21511" y="23855"/>
                  <a:pt x="21335" y="2497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8065" name="Arc 49"/>
          <p:cNvSpPr>
            <a:spLocks/>
          </p:cNvSpPr>
          <p:nvPr/>
        </p:nvSpPr>
        <p:spPr bwMode="auto">
          <a:xfrm flipH="1" flipV="1">
            <a:off x="2141538" y="4702175"/>
            <a:ext cx="2052637" cy="1690688"/>
          </a:xfrm>
          <a:custGeom>
            <a:avLst/>
            <a:gdLst>
              <a:gd name="T0" fmla="*/ 0 w 21600"/>
              <a:gd name="T1" fmla="*/ 0 h 24970"/>
              <a:gd name="T2" fmla="*/ 2147483647 w 21600"/>
              <a:gd name="T3" fmla="*/ 2147483647 h 24970"/>
              <a:gd name="T4" fmla="*/ 0 w 21600"/>
              <a:gd name="T5" fmla="*/ 2147483647 h 24970"/>
              <a:gd name="T6" fmla="*/ 0 60000 65536"/>
              <a:gd name="T7" fmla="*/ 0 60000 65536"/>
              <a:gd name="T8" fmla="*/ 0 60000 65536"/>
              <a:gd name="T9" fmla="*/ 0 w 21600"/>
              <a:gd name="T10" fmla="*/ 0 h 24970"/>
              <a:gd name="T11" fmla="*/ 21600 w 21600"/>
              <a:gd name="T12" fmla="*/ 24970 h 2497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97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8"/>
                  <a:pt x="21511" y="23855"/>
                  <a:pt x="21335" y="24970"/>
                </a:cubicBezTo>
              </a:path>
              <a:path w="21600" h="2497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28"/>
                  <a:pt x="21511" y="23855"/>
                  <a:pt x="21335" y="2497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2130425" y="3203575"/>
            <a:ext cx="1500188" cy="2917825"/>
            <a:chOff x="872" y="864"/>
            <a:chExt cx="1192" cy="2320"/>
          </a:xfrm>
        </p:grpSpPr>
        <p:sp>
          <p:nvSpPr>
            <p:cNvPr id="118859" name="Line 51"/>
            <p:cNvSpPr>
              <a:spLocks noChangeShapeType="1"/>
            </p:cNvSpPr>
            <p:nvPr/>
          </p:nvSpPr>
          <p:spPr bwMode="auto">
            <a:xfrm flipH="1">
              <a:off x="912" y="1584"/>
              <a:ext cx="192" cy="81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0" name="Line 52"/>
            <p:cNvSpPr>
              <a:spLocks noChangeShapeType="1"/>
            </p:cNvSpPr>
            <p:nvPr/>
          </p:nvSpPr>
          <p:spPr bwMode="auto">
            <a:xfrm flipH="1">
              <a:off x="1056" y="1200"/>
              <a:ext cx="384" cy="163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1" name="Line 53"/>
            <p:cNvSpPr>
              <a:spLocks noChangeShapeType="1"/>
            </p:cNvSpPr>
            <p:nvPr/>
          </p:nvSpPr>
          <p:spPr bwMode="auto">
            <a:xfrm flipH="1">
              <a:off x="1522" y="864"/>
              <a:ext cx="542" cy="230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62" name="Oval 54"/>
            <p:cNvSpPr>
              <a:spLocks noChangeArrowheads="1"/>
            </p:cNvSpPr>
            <p:nvPr/>
          </p:nvSpPr>
          <p:spPr bwMode="auto">
            <a:xfrm>
              <a:off x="872" y="237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63" name="Oval 55"/>
            <p:cNvSpPr>
              <a:spLocks noChangeArrowheads="1"/>
            </p:cNvSpPr>
            <p:nvPr/>
          </p:nvSpPr>
          <p:spPr bwMode="auto">
            <a:xfrm>
              <a:off x="1040" y="275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64" name="Oval 56"/>
            <p:cNvSpPr>
              <a:spLocks noChangeArrowheads="1"/>
            </p:cNvSpPr>
            <p:nvPr/>
          </p:nvSpPr>
          <p:spPr bwMode="auto">
            <a:xfrm>
              <a:off x="1496" y="31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4173538" y="3082925"/>
            <a:ext cx="2836862" cy="3319463"/>
            <a:chOff x="2496" y="768"/>
            <a:chExt cx="2256" cy="2640"/>
          </a:xfrm>
        </p:grpSpPr>
        <p:sp>
          <p:nvSpPr>
            <p:cNvPr id="118851" name="Oval 58"/>
            <p:cNvSpPr>
              <a:spLocks noChangeArrowheads="1"/>
            </p:cNvSpPr>
            <p:nvPr/>
          </p:nvSpPr>
          <p:spPr bwMode="auto">
            <a:xfrm>
              <a:off x="2496" y="336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59"/>
            <p:cNvGrpSpPr>
              <a:grpSpLocks/>
            </p:cNvGrpSpPr>
            <p:nvPr/>
          </p:nvGrpSpPr>
          <p:grpSpPr bwMode="auto">
            <a:xfrm>
              <a:off x="3264" y="768"/>
              <a:ext cx="1488" cy="2592"/>
              <a:chOff x="3264" y="768"/>
              <a:chExt cx="1488" cy="2592"/>
            </a:xfrm>
          </p:grpSpPr>
          <p:sp>
            <p:nvSpPr>
              <p:cNvPr id="118853" name="Line 60"/>
              <p:cNvSpPr>
                <a:spLocks noChangeShapeType="1"/>
              </p:cNvSpPr>
              <p:nvPr/>
            </p:nvSpPr>
            <p:spPr bwMode="auto">
              <a:xfrm flipH="1">
                <a:off x="4515" y="1536"/>
                <a:ext cx="237" cy="100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54" name="Line 61"/>
              <p:cNvSpPr>
                <a:spLocks noChangeShapeType="1"/>
              </p:cNvSpPr>
              <p:nvPr/>
            </p:nvSpPr>
            <p:spPr bwMode="auto">
              <a:xfrm flipH="1">
                <a:off x="3289" y="768"/>
                <a:ext cx="599" cy="2544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55" name="Line 62"/>
              <p:cNvSpPr>
                <a:spLocks noChangeShapeType="1"/>
              </p:cNvSpPr>
              <p:nvPr/>
            </p:nvSpPr>
            <p:spPr bwMode="auto">
              <a:xfrm flipH="1">
                <a:off x="4083" y="1152"/>
                <a:ext cx="429" cy="1824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56" name="Oval 63"/>
              <p:cNvSpPr>
                <a:spLocks noChangeArrowheads="1"/>
              </p:cNvSpPr>
              <p:nvPr/>
            </p:nvSpPr>
            <p:spPr bwMode="auto">
              <a:xfrm>
                <a:off x="3264" y="331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57" name="Oval 64"/>
              <p:cNvSpPr>
                <a:spLocks noChangeArrowheads="1"/>
              </p:cNvSpPr>
              <p:nvPr/>
            </p:nvSpPr>
            <p:spPr bwMode="auto">
              <a:xfrm>
                <a:off x="4080" y="292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858" name="Oval 65"/>
              <p:cNvSpPr>
                <a:spLocks noChangeArrowheads="1"/>
              </p:cNvSpPr>
              <p:nvPr/>
            </p:nvSpPr>
            <p:spPr bwMode="auto">
              <a:xfrm>
                <a:off x="4512" y="24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98082" name="Oval 66"/>
          <p:cNvSpPr>
            <a:spLocks noChangeArrowheads="1"/>
          </p:cNvSpPr>
          <p:nvPr/>
        </p:nvSpPr>
        <p:spPr bwMode="auto">
          <a:xfrm>
            <a:off x="2120900" y="4652963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8083" name="Oval 67"/>
          <p:cNvSpPr>
            <a:spLocks noChangeArrowheads="1"/>
          </p:cNvSpPr>
          <p:nvPr/>
        </p:nvSpPr>
        <p:spPr bwMode="auto">
          <a:xfrm>
            <a:off x="2362200" y="4168775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8084" name="Oval 68"/>
          <p:cNvSpPr>
            <a:spLocks noChangeArrowheads="1"/>
          </p:cNvSpPr>
          <p:nvPr/>
        </p:nvSpPr>
        <p:spPr bwMode="auto">
          <a:xfrm>
            <a:off x="2805113" y="3636963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8085" name="Oval 69"/>
          <p:cNvSpPr>
            <a:spLocks noChangeArrowheads="1"/>
          </p:cNvSpPr>
          <p:nvPr/>
        </p:nvSpPr>
        <p:spPr bwMode="auto">
          <a:xfrm>
            <a:off x="6950075" y="4652963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7080250" y="2841625"/>
            <a:ext cx="539750" cy="1481138"/>
            <a:chOff x="4808" y="576"/>
            <a:chExt cx="429" cy="1178"/>
          </a:xfrm>
        </p:grpSpPr>
        <p:grpSp>
          <p:nvGrpSpPr>
            <p:cNvPr id="11" name="Group 71"/>
            <p:cNvGrpSpPr>
              <a:grpSpLocks/>
            </p:cNvGrpSpPr>
            <p:nvPr/>
          </p:nvGrpSpPr>
          <p:grpSpPr bwMode="auto">
            <a:xfrm rot="644687">
              <a:off x="4843" y="1005"/>
              <a:ext cx="102" cy="671"/>
              <a:chOff x="1602" y="1488"/>
              <a:chExt cx="60" cy="384"/>
            </a:xfrm>
          </p:grpSpPr>
          <p:sp>
            <p:nvSpPr>
              <p:cNvPr id="118848" name="Line 72"/>
              <p:cNvSpPr>
                <a:spLocks noChangeShapeType="1"/>
              </p:cNvSpPr>
              <p:nvPr/>
            </p:nvSpPr>
            <p:spPr bwMode="auto">
              <a:xfrm>
                <a:off x="1602" y="1872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49" name="Line 73"/>
              <p:cNvSpPr>
                <a:spLocks noChangeShapeType="1"/>
              </p:cNvSpPr>
              <p:nvPr/>
            </p:nvSpPr>
            <p:spPr bwMode="auto">
              <a:xfrm>
                <a:off x="1608" y="1680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850" name="Line 74"/>
              <p:cNvSpPr>
                <a:spLocks noChangeShapeType="1"/>
              </p:cNvSpPr>
              <p:nvPr/>
            </p:nvSpPr>
            <p:spPr bwMode="auto">
              <a:xfrm>
                <a:off x="1614" y="1488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8844" name="Text Box 75"/>
            <p:cNvSpPr txBox="1">
              <a:spLocks noChangeArrowheads="1"/>
            </p:cNvSpPr>
            <p:nvPr/>
          </p:nvSpPr>
          <p:spPr bwMode="auto">
            <a:xfrm>
              <a:off x="4808" y="1512"/>
              <a:ext cx="2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18845" name="Text Box 76"/>
            <p:cNvSpPr txBox="1">
              <a:spLocks noChangeArrowheads="1"/>
            </p:cNvSpPr>
            <p:nvPr/>
          </p:nvSpPr>
          <p:spPr bwMode="auto">
            <a:xfrm>
              <a:off x="4880" y="1200"/>
              <a:ext cx="217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18846" name="Text Box 77"/>
            <p:cNvSpPr txBox="1">
              <a:spLocks noChangeArrowheads="1"/>
            </p:cNvSpPr>
            <p:nvPr/>
          </p:nvSpPr>
          <p:spPr bwMode="auto">
            <a:xfrm>
              <a:off x="4955" y="864"/>
              <a:ext cx="21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118847" name="Text Box 78"/>
            <p:cNvSpPr txBox="1">
              <a:spLocks noChangeArrowheads="1"/>
            </p:cNvSpPr>
            <p:nvPr/>
          </p:nvSpPr>
          <p:spPr bwMode="auto">
            <a:xfrm>
              <a:off x="5020" y="576"/>
              <a:ext cx="217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4</a:t>
              </a:r>
            </a:p>
          </p:txBody>
        </p:sp>
      </p:grpSp>
      <p:sp>
        <p:nvSpPr>
          <p:cNvPr id="598095" name="Oval 79"/>
          <p:cNvSpPr>
            <a:spLocks noChangeArrowheads="1"/>
          </p:cNvSpPr>
          <p:nvPr/>
        </p:nvSpPr>
        <p:spPr bwMode="auto">
          <a:xfrm>
            <a:off x="6950075" y="4129088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8096" name="Oval 80"/>
          <p:cNvSpPr>
            <a:spLocks noChangeArrowheads="1"/>
          </p:cNvSpPr>
          <p:nvPr/>
        </p:nvSpPr>
        <p:spPr bwMode="auto">
          <a:xfrm>
            <a:off x="6667500" y="3595688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8097" name="Oval 81"/>
          <p:cNvSpPr>
            <a:spLocks noChangeArrowheads="1"/>
          </p:cNvSpPr>
          <p:nvPr/>
        </p:nvSpPr>
        <p:spPr bwMode="auto">
          <a:xfrm>
            <a:off x="5892800" y="3092450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8098" name="Oval 82"/>
          <p:cNvSpPr>
            <a:spLocks noChangeArrowheads="1"/>
          </p:cNvSpPr>
          <p:nvPr/>
        </p:nvSpPr>
        <p:spPr bwMode="auto">
          <a:xfrm>
            <a:off x="3630613" y="3143250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8099" name="Oval 83"/>
          <p:cNvSpPr>
            <a:spLocks noChangeArrowheads="1"/>
          </p:cNvSpPr>
          <p:nvPr/>
        </p:nvSpPr>
        <p:spPr bwMode="auto">
          <a:xfrm>
            <a:off x="4876800" y="2932113"/>
            <a:ext cx="60325" cy="60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84"/>
          <p:cNvGrpSpPr>
            <a:grpSpLocks/>
          </p:cNvGrpSpPr>
          <p:nvPr/>
        </p:nvGrpSpPr>
        <p:grpSpPr bwMode="auto">
          <a:xfrm>
            <a:off x="2133600" y="228600"/>
            <a:ext cx="4648200" cy="1143000"/>
            <a:chOff x="144" y="144"/>
            <a:chExt cx="2928" cy="720"/>
          </a:xfrm>
        </p:grpSpPr>
        <p:sp>
          <p:nvSpPr>
            <p:cNvPr id="118841" name="Rectangle 85"/>
            <p:cNvSpPr>
              <a:spLocks noChangeArrowheads="1"/>
            </p:cNvSpPr>
            <p:nvPr/>
          </p:nvSpPr>
          <p:spPr bwMode="auto">
            <a:xfrm>
              <a:off x="144" y="144"/>
              <a:ext cx="2832" cy="72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42" name="Text Box 86"/>
            <p:cNvSpPr txBox="1">
              <a:spLocks noChangeArrowheads="1"/>
            </p:cNvSpPr>
            <p:nvPr/>
          </p:nvSpPr>
          <p:spPr bwMode="auto">
            <a:xfrm>
              <a:off x="144" y="144"/>
              <a:ext cx="2928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>
                  <a:latin typeface="Times New Roman" pitchFamily="18" charset="0"/>
                  <a:cs typeface="Times New Roman" pitchFamily="18" charset="0"/>
                </a:rPr>
                <a:t>Problem 3:-</a:t>
              </a:r>
            </a:p>
            <a:p>
              <a:pPr algn="ctr"/>
              <a:r>
                <a:rPr lang="en-US" b="0" i="1">
                  <a:latin typeface="Times New Roman" pitchFamily="18" charset="0"/>
                  <a:cs typeface="Times New Roman" pitchFamily="18" charset="0"/>
                </a:rPr>
                <a:t>Draw ellipse by 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Oblong method.</a:t>
              </a:r>
            </a:p>
            <a:p>
              <a:pPr algn="ctr"/>
              <a:r>
                <a:rPr lang="en-US" b="0" i="1">
                  <a:latin typeface="Times New Roman" pitchFamily="18" charset="0"/>
                  <a:cs typeface="Times New Roman" pitchFamily="18" charset="0"/>
                </a:rPr>
                <a:t>Draw a parallelogram of  100 mm and 70 mm long sides with included angle of 75</a:t>
              </a:r>
              <a:r>
                <a:rPr lang="en-US" b="0" i="1" baseline="30000">
                  <a:latin typeface="Times New Roman" pitchFamily="18" charset="0"/>
                  <a:cs typeface="Times New Roman" pitchFamily="18" charset="0"/>
                </a:rPr>
                <a:t>0.</a:t>
              </a:r>
              <a:r>
                <a:rPr lang="en-US" b="0" i="1">
                  <a:latin typeface="Times New Roman" pitchFamily="18" charset="0"/>
                  <a:cs typeface="Times New Roman" pitchFamily="18" charset="0"/>
                </a:rPr>
                <a:t>Inscribe Ellipse in it.</a:t>
              </a:r>
            </a:p>
          </p:txBody>
        </p:sp>
      </p:grpSp>
      <p:grpSp>
        <p:nvGrpSpPr>
          <p:cNvPr id="13" name="Group 87"/>
          <p:cNvGrpSpPr>
            <a:grpSpLocks/>
          </p:cNvGrpSpPr>
          <p:nvPr/>
        </p:nvGrpSpPr>
        <p:grpSpPr bwMode="auto">
          <a:xfrm>
            <a:off x="2514600" y="1371600"/>
            <a:ext cx="3733800" cy="1155700"/>
            <a:chOff x="3168" y="144"/>
            <a:chExt cx="2352" cy="728"/>
          </a:xfrm>
        </p:grpSpPr>
        <p:sp>
          <p:nvSpPr>
            <p:cNvPr id="118839" name="Rectangle 88"/>
            <p:cNvSpPr>
              <a:spLocks noChangeArrowheads="1"/>
            </p:cNvSpPr>
            <p:nvPr/>
          </p:nvSpPr>
          <p:spPr bwMode="auto">
            <a:xfrm>
              <a:off x="3168" y="144"/>
              <a:ext cx="2352" cy="720"/>
            </a:xfrm>
            <a:prstGeom prst="rect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40" name="Text Box 89"/>
            <p:cNvSpPr txBox="1">
              <a:spLocks noChangeArrowheads="1"/>
            </p:cNvSpPr>
            <p:nvPr/>
          </p:nvSpPr>
          <p:spPr bwMode="auto">
            <a:xfrm>
              <a:off x="3397" y="144"/>
              <a:ext cx="1979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STEPS ARE SIMILAR TO </a:t>
              </a:r>
            </a:p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THE PREVIOUS CASE</a:t>
              </a:r>
            </a:p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(RECTANGLE METHOD)</a:t>
              </a:r>
            </a:p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ONLY IN PLACE OF RECTANGLE, </a:t>
              </a:r>
            </a:p>
            <a:p>
              <a:pPr algn="ctr"/>
              <a:r>
                <a:rPr lang="en-US" sz="1400">
                  <a:solidFill>
                    <a:srgbClr val="FF0066"/>
                  </a:solidFill>
                  <a:latin typeface="Times New Roman" pitchFamily="18" charset="0"/>
                </a:rPr>
                <a:t>HERE IS A PARALLELOGRAM.</a:t>
              </a:r>
            </a:p>
          </p:txBody>
        </p:sp>
      </p:grpSp>
      <p:sp>
        <p:nvSpPr>
          <p:cNvPr id="118831" name="Text Box 90"/>
          <p:cNvSpPr txBox="1">
            <a:spLocks noChangeArrowheads="1"/>
          </p:cNvSpPr>
          <p:nvPr/>
        </p:nvSpPr>
        <p:spPr bwMode="auto">
          <a:xfrm>
            <a:off x="7121525" y="0"/>
            <a:ext cx="20224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/>
            <a:r>
              <a:rPr lang="en-US" sz="1400" i="1">
                <a:solidFill>
                  <a:srgbClr val="FF0000"/>
                </a:solidFill>
                <a:latin typeface="Times New Roman" pitchFamily="18" charset="0"/>
              </a:rPr>
              <a:t>BY OBLONG METHOD</a:t>
            </a:r>
          </a:p>
        </p:txBody>
      </p:sp>
      <p:grpSp>
        <p:nvGrpSpPr>
          <p:cNvPr id="14" name="Group 105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18833" name="AutoShape 106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4" name="AutoShape 10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5" name="AutoShape 10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6" name="AutoShape 10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7" name="AutoShape 11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38" name="AutoShape 11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8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8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8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8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8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8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8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8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98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98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500"/>
                                        <p:tgtEl>
                                          <p:spTgt spid="598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4" dur="500"/>
                                        <p:tgtEl>
                                          <p:spTgt spid="598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9" dur="500"/>
                                        <p:tgtEl>
                                          <p:spTgt spid="598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4" dur="500"/>
                                        <p:tgtEl>
                                          <p:spTgt spid="59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9" dur="500"/>
                                        <p:tgtEl>
                                          <p:spTgt spid="59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4" dur="500"/>
                                        <p:tgtEl>
                                          <p:spTgt spid="59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9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9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98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98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9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9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98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98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98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98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1" dur="500"/>
                                        <p:tgtEl>
                                          <p:spTgt spid="598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6" dur="500"/>
                                        <p:tgtEl>
                                          <p:spTgt spid="598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1" dur="500"/>
                                        <p:tgtEl>
                                          <p:spTgt spid="598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6" dur="500"/>
                                        <p:tgtEl>
                                          <p:spTgt spid="598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1" dur="500"/>
                                        <p:tgtEl>
                                          <p:spTgt spid="598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6" dur="500"/>
                                        <p:tgtEl>
                                          <p:spTgt spid="598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98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98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598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598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98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598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9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9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5" dur="500"/>
                                        <p:tgtEl>
                                          <p:spTgt spid="598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0" dur="500"/>
                                        <p:tgtEl>
                                          <p:spTgt spid="598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5" dur="500"/>
                                        <p:tgtEl>
                                          <p:spTgt spid="598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0" dur="500"/>
                                        <p:tgtEl>
                                          <p:spTgt spid="598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21" grpId="0" animBg="1"/>
      <p:bldP spid="598022" grpId="0" animBg="1"/>
      <p:bldP spid="598023" grpId="0" animBg="1"/>
      <p:bldP spid="598024" grpId="0" animBg="1"/>
      <p:bldP spid="598025" grpId="0" animBg="1"/>
      <p:bldP spid="598026" grpId="0" animBg="1"/>
      <p:bldP spid="598027" grpId="0" animBg="1"/>
      <p:bldP spid="598028" grpId="0" animBg="1"/>
      <p:bldP spid="598029" grpId="0" animBg="1"/>
      <p:bldP spid="598030" grpId="0" animBg="1"/>
      <p:bldP spid="598031" grpId="0" animBg="1"/>
      <p:bldP spid="598032" grpId="0" animBg="1"/>
      <p:bldP spid="598033" grpId="0" animBg="1"/>
      <p:bldP spid="598034" grpId="0" animBg="1"/>
      <p:bldP spid="598035" grpId="0" animBg="1"/>
      <p:bldP spid="598036" grpId="0" autoUpdateAnimBg="0"/>
      <p:bldP spid="598037" grpId="0" autoUpdateAnimBg="0"/>
      <p:bldP spid="598038" grpId="0" autoUpdateAnimBg="0"/>
      <p:bldP spid="598039" grpId="0" autoUpdateAnimBg="0"/>
      <p:bldP spid="598056" grpId="0" animBg="1"/>
      <p:bldP spid="598057" grpId="0" animBg="1"/>
      <p:bldP spid="598058" grpId="0" animBg="1"/>
      <p:bldP spid="598062" grpId="0" animBg="1"/>
      <p:bldP spid="598063" grpId="0" animBg="1"/>
      <p:bldP spid="598064" grpId="0" animBg="1"/>
      <p:bldP spid="598065" grpId="0" animBg="1"/>
      <p:bldP spid="598082" grpId="0" animBg="1"/>
      <p:bldP spid="598083" grpId="0" animBg="1"/>
      <p:bldP spid="598084" grpId="0" animBg="1"/>
      <p:bldP spid="598085" grpId="0" animBg="1"/>
      <p:bldP spid="598095" grpId="0" animBg="1"/>
      <p:bldP spid="598096" grpId="0" animBg="1"/>
      <p:bldP spid="598097" grpId="0" animBg="1"/>
      <p:bldP spid="598098" grpId="0" animBg="1"/>
      <p:bldP spid="5980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Line 2"/>
          <p:cNvSpPr>
            <a:spLocks noChangeShapeType="1"/>
          </p:cNvSpPr>
          <p:nvPr/>
        </p:nvSpPr>
        <p:spPr bwMode="auto">
          <a:xfrm>
            <a:off x="3262313" y="3783013"/>
            <a:ext cx="5486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43" name="Line 3"/>
          <p:cNvSpPr>
            <a:spLocks noChangeShapeType="1"/>
          </p:cNvSpPr>
          <p:nvPr/>
        </p:nvSpPr>
        <p:spPr bwMode="auto">
          <a:xfrm>
            <a:off x="6005513" y="2259013"/>
            <a:ext cx="0" cy="3048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44" name="Line 4"/>
          <p:cNvSpPr>
            <a:spLocks noChangeShapeType="1"/>
          </p:cNvSpPr>
          <p:nvPr/>
        </p:nvSpPr>
        <p:spPr bwMode="auto">
          <a:xfrm rot="-1974247">
            <a:off x="3419475" y="3041650"/>
            <a:ext cx="2819400" cy="15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45" name="Oval 5"/>
          <p:cNvSpPr>
            <a:spLocks noChangeArrowheads="1"/>
          </p:cNvSpPr>
          <p:nvPr/>
        </p:nvSpPr>
        <p:spPr bwMode="auto">
          <a:xfrm>
            <a:off x="3629025" y="37544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46" name="Oval 6"/>
          <p:cNvSpPr>
            <a:spLocks noChangeArrowheads="1"/>
          </p:cNvSpPr>
          <p:nvPr/>
        </p:nvSpPr>
        <p:spPr bwMode="auto">
          <a:xfrm>
            <a:off x="3262313" y="37496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47" name="Oval 7"/>
          <p:cNvSpPr>
            <a:spLocks noChangeArrowheads="1"/>
          </p:cNvSpPr>
          <p:nvPr/>
        </p:nvSpPr>
        <p:spPr bwMode="auto">
          <a:xfrm>
            <a:off x="5976938" y="52308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48" name="Oval 8"/>
          <p:cNvSpPr>
            <a:spLocks noChangeArrowheads="1"/>
          </p:cNvSpPr>
          <p:nvPr/>
        </p:nvSpPr>
        <p:spPr bwMode="auto">
          <a:xfrm>
            <a:off x="8672513" y="37401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49" name="Oval 9"/>
          <p:cNvSpPr>
            <a:spLocks noChangeArrowheads="1"/>
          </p:cNvSpPr>
          <p:nvPr/>
        </p:nvSpPr>
        <p:spPr bwMode="auto">
          <a:xfrm>
            <a:off x="5962650" y="22590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50" name="Oval 10"/>
          <p:cNvSpPr>
            <a:spLocks noChangeArrowheads="1"/>
          </p:cNvSpPr>
          <p:nvPr/>
        </p:nvSpPr>
        <p:spPr bwMode="auto">
          <a:xfrm>
            <a:off x="8286750" y="37544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51" name="Line 11"/>
          <p:cNvSpPr>
            <a:spLocks noChangeShapeType="1"/>
          </p:cNvSpPr>
          <p:nvPr/>
        </p:nvSpPr>
        <p:spPr bwMode="auto">
          <a:xfrm rot="1974247" flipV="1">
            <a:off x="5776913" y="3049588"/>
            <a:ext cx="2819400" cy="15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52" name="Line 12"/>
          <p:cNvSpPr>
            <a:spLocks noChangeShapeType="1"/>
          </p:cNvSpPr>
          <p:nvPr/>
        </p:nvSpPr>
        <p:spPr bwMode="auto">
          <a:xfrm>
            <a:off x="4100513" y="37068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53" name="Line 13"/>
          <p:cNvSpPr>
            <a:spLocks noChangeShapeType="1"/>
          </p:cNvSpPr>
          <p:nvPr/>
        </p:nvSpPr>
        <p:spPr bwMode="auto">
          <a:xfrm>
            <a:off x="4495800" y="37163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54" name="Line 14"/>
          <p:cNvSpPr>
            <a:spLocks noChangeShapeType="1"/>
          </p:cNvSpPr>
          <p:nvPr/>
        </p:nvSpPr>
        <p:spPr bwMode="auto">
          <a:xfrm>
            <a:off x="4891088" y="37115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55" name="Line 15"/>
          <p:cNvSpPr>
            <a:spLocks noChangeShapeType="1"/>
          </p:cNvSpPr>
          <p:nvPr/>
        </p:nvSpPr>
        <p:spPr bwMode="auto">
          <a:xfrm>
            <a:off x="5286375" y="370681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56" name="Oval 16"/>
          <p:cNvSpPr>
            <a:spLocks noChangeArrowheads="1"/>
          </p:cNvSpPr>
          <p:nvPr/>
        </p:nvSpPr>
        <p:spPr bwMode="auto">
          <a:xfrm>
            <a:off x="3600450" y="3125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57" name="Oval 17"/>
          <p:cNvSpPr>
            <a:spLocks noChangeArrowheads="1"/>
          </p:cNvSpPr>
          <p:nvPr/>
        </p:nvSpPr>
        <p:spPr bwMode="auto">
          <a:xfrm>
            <a:off x="4043363" y="27352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58" name="Oval 18"/>
          <p:cNvSpPr>
            <a:spLocks noChangeArrowheads="1"/>
          </p:cNvSpPr>
          <p:nvPr/>
        </p:nvSpPr>
        <p:spPr bwMode="auto">
          <a:xfrm>
            <a:off x="4633913" y="24590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59" name="Oval 19"/>
          <p:cNvSpPr>
            <a:spLocks noChangeArrowheads="1"/>
          </p:cNvSpPr>
          <p:nvPr/>
        </p:nvSpPr>
        <p:spPr bwMode="auto">
          <a:xfrm>
            <a:off x="5210175" y="2320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60" name="Oval 20"/>
          <p:cNvSpPr>
            <a:spLocks noChangeArrowheads="1"/>
          </p:cNvSpPr>
          <p:nvPr/>
        </p:nvSpPr>
        <p:spPr bwMode="auto">
          <a:xfrm flipH="1">
            <a:off x="8410575" y="3135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61" name="Oval 21"/>
          <p:cNvSpPr>
            <a:spLocks noChangeArrowheads="1"/>
          </p:cNvSpPr>
          <p:nvPr/>
        </p:nvSpPr>
        <p:spPr bwMode="auto">
          <a:xfrm flipH="1">
            <a:off x="7924800" y="2744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62" name="Oval 22"/>
          <p:cNvSpPr>
            <a:spLocks noChangeArrowheads="1"/>
          </p:cNvSpPr>
          <p:nvPr/>
        </p:nvSpPr>
        <p:spPr bwMode="auto">
          <a:xfrm flipH="1">
            <a:off x="7334250" y="2482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63" name="Oval 23"/>
          <p:cNvSpPr>
            <a:spLocks noChangeArrowheads="1"/>
          </p:cNvSpPr>
          <p:nvPr/>
        </p:nvSpPr>
        <p:spPr bwMode="auto">
          <a:xfrm flipH="1">
            <a:off x="6743700" y="23304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64" name="Oval 24"/>
          <p:cNvSpPr>
            <a:spLocks noChangeArrowheads="1"/>
          </p:cNvSpPr>
          <p:nvPr/>
        </p:nvSpPr>
        <p:spPr bwMode="auto">
          <a:xfrm flipH="1" flipV="1">
            <a:off x="8405813" y="4421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65" name="Oval 25"/>
          <p:cNvSpPr>
            <a:spLocks noChangeArrowheads="1"/>
          </p:cNvSpPr>
          <p:nvPr/>
        </p:nvSpPr>
        <p:spPr bwMode="auto">
          <a:xfrm flipH="1" flipV="1">
            <a:off x="7934325" y="47831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66" name="Oval 26"/>
          <p:cNvSpPr>
            <a:spLocks noChangeArrowheads="1"/>
          </p:cNvSpPr>
          <p:nvPr/>
        </p:nvSpPr>
        <p:spPr bwMode="auto">
          <a:xfrm flipH="1" flipV="1">
            <a:off x="7372350" y="5045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67" name="Oval 27"/>
          <p:cNvSpPr>
            <a:spLocks noChangeArrowheads="1"/>
          </p:cNvSpPr>
          <p:nvPr/>
        </p:nvSpPr>
        <p:spPr bwMode="auto">
          <a:xfrm flipH="1" flipV="1">
            <a:off x="6781800" y="5183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68" name="Oval 28"/>
          <p:cNvSpPr>
            <a:spLocks noChangeArrowheads="1"/>
          </p:cNvSpPr>
          <p:nvPr/>
        </p:nvSpPr>
        <p:spPr bwMode="auto">
          <a:xfrm flipV="1">
            <a:off x="3557588" y="4435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69" name="Oval 29"/>
          <p:cNvSpPr>
            <a:spLocks noChangeArrowheads="1"/>
          </p:cNvSpPr>
          <p:nvPr/>
        </p:nvSpPr>
        <p:spPr bwMode="auto">
          <a:xfrm flipV="1">
            <a:off x="4029075" y="4797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70" name="Oval 30"/>
          <p:cNvSpPr>
            <a:spLocks noChangeArrowheads="1"/>
          </p:cNvSpPr>
          <p:nvPr/>
        </p:nvSpPr>
        <p:spPr bwMode="auto">
          <a:xfrm flipV="1">
            <a:off x="4591050" y="50450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71" name="Oval 31"/>
          <p:cNvSpPr>
            <a:spLocks noChangeArrowheads="1"/>
          </p:cNvSpPr>
          <p:nvPr/>
        </p:nvSpPr>
        <p:spPr bwMode="auto">
          <a:xfrm flipV="1">
            <a:off x="5181600" y="5183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072" name="Line 32"/>
          <p:cNvSpPr>
            <a:spLocks noChangeShapeType="1"/>
          </p:cNvSpPr>
          <p:nvPr/>
        </p:nvSpPr>
        <p:spPr bwMode="auto">
          <a:xfrm flipV="1">
            <a:off x="3643313" y="3173413"/>
            <a:ext cx="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73" name="Line 33"/>
          <p:cNvSpPr>
            <a:spLocks noChangeShapeType="1"/>
          </p:cNvSpPr>
          <p:nvPr/>
        </p:nvSpPr>
        <p:spPr bwMode="auto">
          <a:xfrm>
            <a:off x="3643313" y="3173413"/>
            <a:ext cx="472440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74" name="Line 34"/>
          <p:cNvSpPr>
            <a:spLocks noChangeShapeType="1"/>
          </p:cNvSpPr>
          <p:nvPr/>
        </p:nvSpPr>
        <p:spPr bwMode="auto">
          <a:xfrm flipV="1">
            <a:off x="3643313" y="2792413"/>
            <a:ext cx="45720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75" name="Line 35"/>
          <p:cNvSpPr>
            <a:spLocks noChangeShapeType="1"/>
          </p:cNvSpPr>
          <p:nvPr/>
        </p:nvSpPr>
        <p:spPr bwMode="auto">
          <a:xfrm>
            <a:off x="4100513" y="2792413"/>
            <a:ext cx="4191000" cy="990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76" name="Line 36"/>
          <p:cNvSpPr>
            <a:spLocks noChangeShapeType="1"/>
          </p:cNvSpPr>
          <p:nvPr/>
        </p:nvSpPr>
        <p:spPr bwMode="auto">
          <a:xfrm flipV="1">
            <a:off x="3643313" y="2563813"/>
            <a:ext cx="990600" cy="1219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77" name="Line 37"/>
          <p:cNvSpPr>
            <a:spLocks noChangeShapeType="1"/>
          </p:cNvSpPr>
          <p:nvPr/>
        </p:nvSpPr>
        <p:spPr bwMode="auto">
          <a:xfrm>
            <a:off x="4633913" y="2487613"/>
            <a:ext cx="3733800" cy="12954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78" name="Line 38"/>
          <p:cNvSpPr>
            <a:spLocks noChangeShapeType="1"/>
          </p:cNvSpPr>
          <p:nvPr/>
        </p:nvSpPr>
        <p:spPr bwMode="auto">
          <a:xfrm flipV="1">
            <a:off x="3643313" y="2335213"/>
            <a:ext cx="160020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79" name="Line 39"/>
          <p:cNvSpPr>
            <a:spLocks noChangeShapeType="1"/>
          </p:cNvSpPr>
          <p:nvPr/>
        </p:nvSpPr>
        <p:spPr bwMode="auto">
          <a:xfrm>
            <a:off x="5243513" y="2335213"/>
            <a:ext cx="3124200" cy="1447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9080" name="Text Box 40"/>
          <p:cNvSpPr txBox="1">
            <a:spLocks noChangeArrowheads="1"/>
          </p:cNvSpPr>
          <p:nvPr/>
        </p:nvSpPr>
        <p:spPr bwMode="auto">
          <a:xfrm>
            <a:off x="3490913" y="3783013"/>
            <a:ext cx="377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9081" name="Text Box 41"/>
          <p:cNvSpPr txBox="1">
            <a:spLocks noChangeArrowheads="1"/>
          </p:cNvSpPr>
          <p:nvPr/>
        </p:nvSpPr>
        <p:spPr bwMode="auto">
          <a:xfrm>
            <a:off x="8181975" y="3783013"/>
            <a:ext cx="377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F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599082" name="Text Box 42"/>
          <p:cNvSpPr txBox="1">
            <a:spLocks noChangeArrowheads="1"/>
          </p:cNvSpPr>
          <p:nvPr/>
        </p:nvSpPr>
        <p:spPr bwMode="auto">
          <a:xfrm>
            <a:off x="4008438" y="3794125"/>
            <a:ext cx="1517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1      2       3       4  </a:t>
            </a:r>
          </a:p>
        </p:txBody>
      </p:sp>
      <p:sp>
        <p:nvSpPr>
          <p:cNvPr id="599083" name="Text Box 43"/>
          <p:cNvSpPr txBox="1">
            <a:spLocks noChangeArrowheads="1"/>
          </p:cNvSpPr>
          <p:nvPr/>
        </p:nvSpPr>
        <p:spPr bwMode="auto">
          <a:xfrm>
            <a:off x="2957513" y="3605213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A</a:t>
            </a:r>
          </a:p>
        </p:txBody>
      </p:sp>
      <p:sp>
        <p:nvSpPr>
          <p:cNvPr id="599084" name="Text Box 44"/>
          <p:cNvSpPr txBox="1">
            <a:spLocks noChangeArrowheads="1"/>
          </p:cNvSpPr>
          <p:nvPr/>
        </p:nvSpPr>
        <p:spPr bwMode="auto">
          <a:xfrm>
            <a:off x="8748713" y="3554413"/>
            <a:ext cx="319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B</a:t>
            </a:r>
          </a:p>
        </p:txBody>
      </p:sp>
      <p:sp>
        <p:nvSpPr>
          <p:cNvPr id="599085" name="Text Box 45"/>
          <p:cNvSpPr txBox="1">
            <a:spLocks noChangeArrowheads="1"/>
          </p:cNvSpPr>
          <p:nvPr/>
        </p:nvSpPr>
        <p:spPr bwMode="auto">
          <a:xfrm>
            <a:off x="5837238" y="196215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C</a:t>
            </a:r>
          </a:p>
        </p:txBody>
      </p:sp>
      <p:sp>
        <p:nvSpPr>
          <p:cNvPr id="599086" name="Text Box 46"/>
          <p:cNvSpPr txBox="1">
            <a:spLocks noChangeArrowheads="1"/>
          </p:cNvSpPr>
          <p:nvPr/>
        </p:nvSpPr>
        <p:spPr bwMode="auto">
          <a:xfrm>
            <a:off x="5880100" y="530225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D</a:t>
            </a:r>
          </a:p>
        </p:txBody>
      </p:sp>
      <p:sp>
        <p:nvSpPr>
          <p:cNvPr id="599087" name="Text Box 47"/>
          <p:cNvSpPr txBox="1">
            <a:spLocks noChangeArrowheads="1"/>
          </p:cNvSpPr>
          <p:nvPr/>
        </p:nvSpPr>
        <p:spPr bwMode="auto">
          <a:xfrm>
            <a:off x="3365500" y="27559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9088" name="Text Box 48"/>
          <p:cNvSpPr txBox="1">
            <a:spLocks noChangeArrowheads="1"/>
          </p:cNvSpPr>
          <p:nvPr/>
        </p:nvSpPr>
        <p:spPr bwMode="auto">
          <a:xfrm>
            <a:off x="3856038" y="2417763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599089" name="Text Box 49"/>
          <p:cNvSpPr txBox="1">
            <a:spLocks noChangeArrowheads="1"/>
          </p:cNvSpPr>
          <p:nvPr/>
        </p:nvSpPr>
        <p:spPr bwMode="auto">
          <a:xfrm>
            <a:off x="4494213" y="216852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599090" name="Text Box 50"/>
          <p:cNvSpPr txBox="1">
            <a:spLocks noChangeArrowheads="1"/>
          </p:cNvSpPr>
          <p:nvPr/>
        </p:nvSpPr>
        <p:spPr bwMode="auto">
          <a:xfrm>
            <a:off x="5138738" y="1979613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p</a:t>
            </a:r>
            <a:r>
              <a:rPr lang="en-US" sz="1400" b="0" baseline="-25000">
                <a:latin typeface="Times New Roman" pitchFamily="18" charset="0"/>
              </a:rPr>
              <a:t>4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671888" y="2320925"/>
            <a:ext cx="4724400" cy="1489075"/>
            <a:chOff x="1713" y="3012"/>
            <a:chExt cx="2976" cy="938"/>
          </a:xfrm>
        </p:grpSpPr>
        <p:sp>
          <p:nvSpPr>
            <p:cNvPr id="119882" name="Line 52"/>
            <p:cNvSpPr>
              <a:spLocks noChangeShapeType="1"/>
            </p:cNvSpPr>
            <p:nvPr/>
          </p:nvSpPr>
          <p:spPr bwMode="auto">
            <a:xfrm flipH="1" flipV="1">
              <a:off x="4689" y="3552"/>
              <a:ext cx="0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3" name="Line 53"/>
            <p:cNvSpPr>
              <a:spLocks noChangeShapeType="1"/>
            </p:cNvSpPr>
            <p:nvPr/>
          </p:nvSpPr>
          <p:spPr bwMode="auto">
            <a:xfrm flipH="1">
              <a:off x="1713" y="3552"/>
              <a:ext cx="2976" cy="38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4" name="Line 54"/>
            <p:cNvSpPr>
              <a:spLocks noChangeShapeType="1"/>
            </p:cNvSpPr>
            <p:nvPr/>
          </p:nvSpPr>
          <p:spPr bwMode="auto">
            <a:xfrm flipH="1" flipV="1">
              <a:off x="4401" y="3312"/>
              <a:ext cx="288" cy="6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5" name="Line 55"/>
            <p:cNvSpPr>
              <a:spLocks noChangeShapeType="1"/>
            </p:cNvSpPr>
            <p:nvPr/>
          </p:nvSpPr>
          <p:spPr bwMode="auto">
            <a:xfrm flipH="1">
              <a:off x="1761" y="3312"/>
              <a:ext cx="2640" cy="6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6" name="Line 56"/>
            <p:cNvSpPr>
              <a:spLocks noChangeShapeType="1"/>
            </p:cNvSpPr>
            <p:nvPr/>
          </p:nvSpPr>
          <p:spPr bwMode="auto">
            <a:xfrm flipH="1" flipV="1">
              <a:off x="4065" y="3168"/>
              <a:ext cx="624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7" name="Line 57"/>
            <p:cNvSpPr>
              <a:spLocks noChangeShapeType="1"/>
            </p:cNvSpPr>
            <p:nvPr/>
          </p:nvSpPr>
          <p:spPr bwMode="auto">
            <a:xfrm flipH="1">
              <a:off x="1713" y="3120"/>
              <a:ext cx="2352" cy="81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8" name="Line 58"/>
            <p:cNvSpPr>
              <a:spLocks noChangeShapeType="1"/>
            </p:cNvSpPr>
            <p:nvPr/>
          </p:nvSpPr>
          <p:spPr bwMode="auto">
            <a:xfrm flipH="1">
              <a:off x="1713" y="3024"/>
              <a:ext cx="1968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89" name="Line 59"/>
            <p:cNvSpPr>
              <a:spLocks noChangeShapeType="1"/>
            </p:cNvSpPr>
            <p:nvPr/>
          </p:nvSpPr>
          <p:spPr bwMode="auto">
            <a:xfrm>
              <a:off x="3672" y="3012"/>
              <a:ext cx="1008" cy="93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860" name="Text Box 60"/>
          <p:cNvSpPr txBox="1">
            <a:spLocks noChangeArrowheads="1"/>
          </p:cNvSpPr>
          <p:nvPr/>
        </p:nvSpPr>
        <p:spPr bwMode="auto">
          <a:xfrm>
            <a:off x="6416675" y="0"/>
            <a:ext cx="2727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/>
            <a:r>
              <a:rPr lang="en-US" sz="1400" i="1">
                <a:solidFill>
                  <a:srgbClr val="FF0000"/>
                </a:solidFill>
                <a:latin typeface="Times New Roman" pitchFamily="18" charset="0"/>
              </a:rPr>
              <a:t>BY ARCS OF CIRCLE METHOD</a:t>
            </a:r>
          </a:p>
        </p:txBody>
      </p:sp>
      <p:sp>
        <p:nvSpPr>
          <p:cNvPr id="599101" name="Text Box 61"/>
          <p:cNvSpPr txBox="1">
            <a:spLocks noChangeArrowheads="1"/>
          </p:cNvSpPr>
          <p:nvPr/>
        </p:nvSpPr>
        <p:spPr bwMode="auto">
          <a:xfrm>
            <a:off x="5989638" y="3717925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0">
                <a:latin typeface="Times New Roman" pitchFamily="18" charset="0"/>
              </a:rPr>
              <a:t>O</a:t>
            </a:r>
          </a:p>
        </p:txBody>
      </p:sp>
      <p:sp>
        <p:nvSpPr>
          <p:cNvPr id="599102" name="Arc 62"/>
          <p:cNvSpPr>
            <a:spLocks/>
          </p:cNvSpPr>
          <p:nvPr/>
        </p:nvSpPr>
        <p:spPr bwMode="auto">
          <a:xfrm flipH="1">
            <a:off x="3338513" y="2335213"/>
            <a:ext cx="2667000" cy="1447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103" name="Arc 63"/>
          <p:cNvSpPr>
            <a:spLocks/>
          </p:cNvSpPr>
          <p:nvPr/>
        </p:nvSpPr>
        <p:spPr bwMode="auto">
          <a:xfrm flipV="1">
            <a:off x="6005513" y="3833813"/>
            <a:ext cx="2743200" cy="1447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104" name="Arc 64"/>
          <p:cNvSpPr>
            <a:spLocks/>
          </p:cNvSpPr>
          <p:nvPr/>
        </p:nvSpPr>
        <p:spPr bwMode="auto">
          <a:xfrm flipH="1" flipV="1">
            <a:off x="3325813" y="3833813"/>
            <a:ext cx="2743200" cy="1447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9105" name="Arc 65"/>
          <p:cNvSpPr>
            <a:spLocks/>
          </p:cNvSpPr>
          <p:nvPr/>
        </p:nvSpPr>
        <p:spPr bwMode="auto">
          <a:xfrm>
            <a:off x="6005513" y="2335213"/>
            <a:ext cx="2743200" cy="1447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0" y="0"/>
            <a:ext cx="3063875" cy="1030288"/>
            <a:chOff x="0" y="0"/>
            <a:chExt cx="2557" cy="649"/>
          </a:xfrm>
        </p:grpSpPr>
        <p:sp>
          <p:nvSpPr>
            <p:cNvPr id="119880" name="Rectangle 67"/>
            <p:cNvSpPr>
              <a:spLocks noChangeArrowheads="1"/>
            </p:cNvSpPr>
            <p:nvPr/>
          </p:nvSpPr>
          <p:spPr bwMode="auto">
            <a:xfrm>
              <a:off x="0" y="0"/>
              <a:ext cx="2544" cy="62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81" name="Text Box 68"/>
            <p:cNvSpPr txBox="1">
              <a:spLocks noChangeArrowheads="1"/>
            </p:cNvSpPr>
            <p:nvPr/>
          </p:nvSpPr>
          <p:spPr bwMode="auto">
            <a:xfrm>
              <a:off x="0" y="16"/>
              <a:ext cx="2557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Times New Roman" pitchFamily="18" charset="0"/>
                </a:rPr>
                <a:t>PROBLEM 4.</a:t>
              </a:r>
            </a:p>
            <a:p>
              <a:r>
                <a:rPr lang="en-US" sz="1200" b="0">
                  <a:latin typeface="Times New Roman" pitchFamily="18" charset="0"/>
                </a:rPr>
                <a:t>MAJOR AXIS AB &amp; MINOR AXIS CD ARE </a:t>
              </a:r>
            </a:p>
            <a:p>
              <a:r>
                <a:rPr lang="en-US" sz="1200" b="0">
                  <a:latin typeface="Times New Roman" pitchFamily="18" charset="0"/>
                </a:rPr>
                <a:t>100 AMD 70MM LONG RESPECTIVELY</a:t>
              </a:r>
            </a:p>
            <a:p>
              <a:r>
                <a:rPr lang="en-US" sz="1200" b="0">
                  <a:latin typeface="Times New Roman" pitchFamily="18" charset="0"/>
                </a:rPr>
                <a:t>.DRAW ELLIPSE BY ARCS OF CIRLES </a:t>
              </a:r>
            </a:p>
            <a:p>
              <a:r>
                <a:rPr lang="en-US" sz="1200" b="0">
                  <a:latin typeface="Times New Roman" pitchFamily="18" charset="0"/>
                </a:rPr>
                <a:t>METHOD.</a:t>
              </a: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0" y="1143000"/>
            <a:ext cx="3124200" cy="4559300"/>
            <a:chOff x="0" y="720"/>
            <a:chExt cx="1968" cy="2872"/>
          </a:xfrm>
        </p:grpSpPr>
        <p:sp>
          <p:nvSpPr>
            <p:cNvPr id="119878" name="AutoShape 70"/>
            <p:cNvSpPr>
              <a:spLocks noChangeArrowheads="1"/>
            </p:cNvSpPr>
            <p:nvPr/>
          </p:nvSpPr>
          <p:spPr bwMode="auto">
            <a:xfrm>
              <a:off x="0" y="720"/>
              <a:ext cx="1872" cy="2736"/>
            </a:xfrm>
            <a:prstGeom prst="wedgeRectCallout">
              <a:avLst>
                <a:gd name="adj1" fmla="val 60097"/>
                <a:gd name="adj2" fmla="val -8514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119879" name="Text Box 71"/>
            <p:cNvSpPr txBox="1">
              <a:spLocks noChangeArrowheads="1"/>
            </p:cNvSpPr>
            <p:nvPr/>
          </p:nvSpPr>
          <p:spPr bwMode="auto">
            <a:xfrm>
              <a:off x="0" y="720"/>
              <a:ext cx="1968" cy="2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0">
                  <a:latin typeface="Times New Roman" pitchFamily="18" charset="0"/>
                </a:rPr>
                <a:t>STEPS:</a:t>
              </a:r>
            </a:p>
            <a:p>
              <a:r>
                <a:rPr lang="en-US" sz="1400" b="0">
                  <a:latin typeface="Times New Roman" pitchFamily="18" charset="0"/>
                </a:rPr>
                <a:t>1.Draw both axes as usual.Name the        </a:t>
              </a:r>
            </a:p>
            <a:p>
              <a:r>
                <a:rPr lang="en-US" sz="1400" b="0">
                  <a:latin typeface="Times New Roman" pitchFamily="18" charset="0"/>
                </a:rPr>
                <a:t>   ends &amp; intersecting point</a:t>
              </a:r>
            </a:p>
            <a:p>
              <a:r>
                <a:rPr lang="en-US" sz="1400" b="0">
                  <a:latin typeface="Times New Roman" pitchFamily="18" charset="0"/>
                </a:rPr>
                <a:t>2.Taking AO distance I.e.half major </a:t>
              </a:r>
            </a:p>
            <a:p>
              <a:r>
                <a:rPr lang="en-US" sz="1400" b="0">
                  <a:latin typeface="Times New Roman" pitchFamily="18" charset="0"/>
                </a:rPr>
                <a:t>   axis, from C, mark F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  <a:r>
                <a:rPr lang="en-US" sz="1400" b="0">
                  <a:latin typeface="Times New Roman" pitchFamily="18" charset="0"/>
                </a:rPr>
                <a:t> &amp; F</a:t>
              </a:r>
              <a:r>
                <a:rPr lang="en-US" sz="1400" b="0" baseline="-25000">
                  <a:latin typeface="Times New Roman" pitchFamily="18" charset="0"/>
                </a:rPr>
                <a:t>2 </a:t>
              </a:r>
              <a:r>
                <a:rPr lang="en-US" sz="1400" b="0">
                  <a:latin typeface="Times New Roman" pitchFamily="18" charset="0"/>
                </a:rPr>
                <a:t>On AB  .    </a:t>
              </a:r>
            </a:p>
            <a:p>
              <a:r>
                <a:rPr lang="en-US" sz="1400" b="0">
                  <a:latin typeface="Times New Roman" pitchFamily="18" charset="0"/>
                </a:rPr>
                <a:t>   ( focus 1 and 2.)</a:t>
              </a:r>
            </a:p>
            <a:p>
              <a:r>
                <a:rPr lang="en-US" sz="1400" b="0">
                  <a:latin typeface="Times New Roman" pitchFamily="18" charset="0"/>
                </a:rPr>
                <a:t>3.On line F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  <a:r>
                <a:rPr lang="en-US" sz="1400" b="0">
                  <a:latin typeface="Times New Roman" pitchFamily="18" charset="0"/>
                </a:rPr>
                <a:t>- O  taking any distance, </a:t>
              </a:r>
            </a:p>
            <a:p>
              <a:r>
                <a:rPr lang="en-US" sz="1400" b="0">
                  <a:latin typeface="Times New Roman" pitchFamily="18" charset="0"/>
                </a:rPr>
                <a:t>   mark points 1,2,3, &amp; 4</a:t>
              </a:r>
            </a:p>
            <a:p>
              <a:r>
                <a:rPr lang="en-US" sz="1400" b="0">
                  <a:latin typeface="Times New Roman" pitchFamily="18" charset="0"/>
                </a:rPr>
                <a:t>4.Taking F</a:t>
              </a:r>
              <a:r>
                <a:rPr lang="en-US" sz="1400" b="0" baseline="-25000">
                  <a:latin typeface="Times New Roman" pitchFamily="18" charset="0"/>
                </a:rPr>
                <a:t>1 </a:t>
              </a:r>
              <a:r>
                <a:rPr lang="en-US" sz="1400" b="0">
                  <a:latin typeface="Times New Roman" pitchFamily="18" charset="0"/>
                </a:rPr>
                <a:t>center,</a:t>
              </a:r>
              <a:r>
                <a:rPr lang="en-US" sz="1400" b="0" baseline="-25000">
                  <a:latin typeface="Times New Roman" pitchFamily="18" charset="0"/>
                </a:rPr>
                <a:t>  </a:t>
              </a:r>
              <a:r>
                <a:rPr lang="en-US" sz="1400" b="0">
                  <a:latin typeface="Times New Roman" pitchFamily="18" charset="0"/>
                </a:rPr>
                <a:t>with distance A-1 </a:t>
              </a:r>
            </a:p>
            <a:p>
              <a:r>
                <a:rPr lang="en-US" sz="1400" b="0">
                  <a:latin typeface="Times New Roman" pitchFamily="18" charset="0"/>
                </a:rPr>
                <a:t>   draw an arc above AB and taking F</a:t>
              </a:r>
              <a:r>
                <a:rPr lang="en-US" sz="1400" b="0" baseline="-25000">
                  <a:latin typeface="Times New Roman" pitchFamily="18" charset="0"/>
                </a:rPr>
                <a:t>2   </a:t>
              </a:r>
            </a:p>
            <a:p>
              <a:r>
                <a:rPr lang="en-US" sz="1400" b="0" baseline="-25000">
                  <a:latin typeface="Times New Roman" pitchFamily="18" charset="0"/>
                </a:rPr>
                <a:t>      </a:t>
              </a:r>
              <a:r>
                <a:rPr lang="en-US" sz="1400" b="0">
                  <a:latin typeface="Times New Roman" pitchFamily="18" charset="0"/>
                </a:rPr>
                <a:t>center, with</a:t>
              </a:r>
              <a:r>
                <a:rPr lang="en-US" sz="1400" b="0" baseline="-25000">
                  <a:latin typeface="Times New Roman" pitchFamily="18" charset="0"/>
                </a:rPr>
                <a:t> </a:t>
              </a:r>
              <a:r>
                <a:rPr lang="en-US" sz="1400" b="0">
                  <a:latin typeface="Times New Roman" pitchFamily="18" charset="0"/>
                </a:rPr>
                <a:t>B-1 distance cut this arc. </a:t>
              </a:r>
            </a:p>
            <a:p>
              <a:r>
                <a:rPr lang="en-US" sz="1400" b="0">
                  <a:latin typeface="Times New Roman" pitchFamily="18" charset="0"/>
                </a:rPr>
                <a:t>   Name the point p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  <a:p>
              <a:r>
                <a:rPr lang="en-US" sz="1400" b="0">
                  <a:latin typeface="Times New Roman" pitchFamily="18" charset="0"/>
                </a:rPr>
                <a:t>5.Repeat this step with same centers but </a:t>
              </a:r>
            </a:p>
            <a:p>
              <a:r>
                <a:rPr lang="en-US" sz="1400" b="0">
                  <a:latin typeface="Times New Roman" pitchFamily="18" charset="0"/>
                </a:rPr>
                <a:t>  taking now A-2 &amp; B-2 distances for </a:t>
              </a:r>
            </a:p>
            <a:p>
              <a:r>
                <a:rPr lang="en-US" sz="1400" b="0">
                  <a:latin typeface="Times New Roman" pitchFamily="18" charset="0"/>
                </a:rPr>
                <a:t>  drawing arcs. Name the point p</a:t>
              </a:r>
              <a:r>
                <a:rPr lang="en-US" sz="1400" b="0" baseline="-25000">
                  <a:latin typeface="Times New Roman" pitchFamily="18" charset="0"/>
                </a:rPr>
                <a:t>2 </a:t>
              </a:r>
            </a:p>
            <a:p>
              <a:r>
                <a:rPr lang="en-US" sz="1400" b="0">
                  <a:latin typeface="Times New Roman" pitchFamily="18" charset="0"/>
                </a:rPr>
                <a:t>6.Similarly get all other P points.</a:t>
              </a:r>
            </a:p>
            <a:p>
              <a:r>
                <a:rPr lang="en-US" sz="1400" b="0">
                  <a:latin typeface="Times New Roman" pitchFamily="18" charset="0"/>
                </a:rPr>
                <a:t>   With same steps positions of  P can be </a:t>
              </a:r>
            </a:p>
            <a:p>
              <a:r>
                <a:rPr lang="en-US" sz="1400" b="0">
                  <a:latin typeface="Times New Roman" pitchFamily="18" charset="0"/>
                </a:rPr>
                <a:t>   located below AB. </a:t>
              </a:r>
            </a:p>
            <a:p>
              <a:r>
                <a:rPr lang="en-US" sz="1400" b="0">
                  <a:latin typeface="Times New Roman" pitchFamily="18" charset="0"/>
                </a:rPr>
                <a:t>7.Join all points by smooth curve to get </a:t>
              </a:r>
            </a:p>
            <a:p>
              <a:r>
                <a:rPr lang="en-US" sz="1400" b="0">
                  <a:latin typeface="Times New Roman" pitchFamily="18" charset="0"/>
                </a:rPr>
                <a:t>   an ellipse/</a:t>
              </a:r>
            </a:p>
            <a:p>
              <a:r>
                <a:rPr lang="en-US" sz="1400" b="0">
                  <a:latin typeface="Times New Roman" pitchFamily="18" charset="0"/>
                </a:rPr>
                <a:t>     </a:t>
              </a:r>
            </a:p>
          </p:txBody>
        </p:sp>
      </p:grp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3505200" y="704850"/>
            <a:ext cx="5257800" cy="1066800"/>
            <a:chOff x="2496" y="444"/>
            <a:chExt cx="3312" cy="672"/>
          </a:xfrm>
        </p:grpSpPr>
        <p:sp>
          <p:nvSpPr>
            <p:cNvPr id="119876" name="AutoShape 73"/>
            <p:cNvSpPr>
              <a:spLocks noChangeArrowheads="1"/>
            </p:cNvSpPr>
            <p:nvPr/>
          </p:nvSpPr>
          <p:spPr bwMode="auto">
            <a:xfrm>
              <a:off x="2496" y="444"/>
              <a:ext cx="3264" cy="672"/>
            </a:xfrm>
            <a:prstGeom prst="wedgeRoundRectCallout">
              <a:avLst>
                <a:gd name="adj1" fmla="val 2296"/>
                <a:gd name="adj2" fmla="val 68454"/>
                <a:gd name="adj3" fmla="val 16667"/>
              </a:avLst>
            </a:prstGeom>
            <a:solidFill>
              <a:srgbClr val="CC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119877" name="Text Box 74"/>
            <p:cNvSpPr txBox="1">
              <a:spLocks noChangeArrowheads="1"/>
            </p:cNvSpPr>
            <p:nvPr/>
          </p:nvSpPr>
          <p:spPr bwMode="auto">
            <a:xfrm>
              <a:off x="2544" y="480"/>
              <a:ext cx="326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As per the definition Ellipse is locus of  point  P  moving in 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a plane such  that the </a:t>
              </a:r>
              <a:r>
                <a:rPr lang="en-US" sz="1400">
                  <a:solidFill>
                    <a:srgbClr val="FF0066"/>
                  </a:solidFill>
                  <a:latin typeface="Arial" charset="0"/>
                </a:rPr>
                <a:t>SUM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of it’s distances  from  two fixed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points (F</a:t>
              </a:r>
              <a:r>
                <a:rPr lang="en-US" sz="1400" baseline="-25000">
                  <a:solidFill>
                    <a:schemeClr val="accent2"/>
                  </a:solidFill>
                  <a:latin typeface="Arial" charset="0"/>
                </a:rPr>
                <a:t>1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&amp; F</a:t>
              </a:r>
              <a:r>
                <a:rPr lang="en-US" sz="1400" baseline="-25000">
                  <a:solidFill>
                    <a:schemeClr val="accent2"/>
                  </a:solidFill>
                  <a:latin typeface="Arial" charset="0"/>
                </a:rPr>
                <a:t>2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) remains constant and equals to the length</a:t>
              </a:r>
            </a:p>
            <a:p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of major axis AB.(Note A .1+ B .1=A . 2 + B. 2 = AB)</a:t>
              </a:r>
            </a:p>
          </p:txBody>
        </p:sp>
      </p:grp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19870" name="AutoShape 83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71" name="AutoShape 8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72" name="AutoShape 8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73" name="AutoShape 8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74" name="AutoShape 8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75" name="AutoShape 8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9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9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9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9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9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9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99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99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9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9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9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9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9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9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9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9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9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9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599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99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59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99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9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99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99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99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99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99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99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99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99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9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9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99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99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99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99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99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99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99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99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99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99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99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99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99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5" dur="500"/>
                                        <p:tgtEl>
                                          <p:spTgt spid="599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0" dur="500"/>
                                        <p:tgtEl>
                                          <p:spTgt spid="599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5" dur="500"/>
                                        <p:tgtEl>
                                          <p:spTgt spid="59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0" dur="500"/>
                                        <p:tgtEl>
                                          <p:spTgt spid="599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5" dur="500"/>
                                        <p:tgtEl>
                                          <p:spTgt spid="599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0" dur="500"/>
                                        <p:tgtEl>
                                          <p:spTgt spid="59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5" dur="500"/>
                                        <p:tgtEl>
                                          <p:spTgt spid="59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0" dur="500"/>
                                        <p:tgtEl>
                                          <p:spTgt spid="59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99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99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599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599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599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599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599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99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599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599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599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599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599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599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59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59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3" dur="500"/>
                                        <p:tgtEl>
                                          <p:spTgt spid="59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9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99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59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599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99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99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59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599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59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599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59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59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59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599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59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599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599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599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599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599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599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599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599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599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5" dur="500"/>
                                        <p:tgtEl>
                                          <p:spTgt spid="59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0" dur="500"/>
                                        <p:tgtEl>
                                          <p:spTgt spid="59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5" dur="500"/>
                                        <p:tgtEl>
                                          <p:spTgt spid="59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2" grpId="0" animBg="1"/>
      <p:bldP spid="599043" grpId="0" animBg="1"/>
      <p:bldP spid="599044" grpId="0" animBg="1"/>
      <p:bldP spid="599045" grpId="0" animBg="1"/>
      <p:bldP spid="599046" grpId="0" animBg="1"/>
      <p:bldP spid="599047" grpId="0" animBg="1"/>
      <p:bldP spid="599048" grpId="0" animBg="1"/>
      <p:bldP spid="599049" grpId="0" animBg="1"/>
      <p:bldP spid="599050" grpId="0" animBg="1"/>
      <p:bldP spid="599051" grpId="0" animBg="1"/>
      <p:bldP spid="599052" grpId="0" animBg="1"/>
      <p:bldP spid="599053" grpId="0" animBg="1"/>
      <p:bldP spid="599054" grpId="0" animBg="1"/>
      <p:bldP spid="599055" grpId="0" animBg="1"/>
      <p:bldP spid="599056" grpId="0" animBg="1"/>
      <p:bldP spid="599057" grpId="0" animBg="1"/>
      <p:bldP spid="599058" grpId="0" animBg="1"/>
      <p:bldP spid="599059" grpId="0" animBg="1"/>
      <p:bldP spid="599060" grpId="0" animBg="1"/>
      <p:bldP spid="599061" grpId="0" animBg="1"/>
      <p:bldP spid="599062" grpId="0" animBg="1"/>
      <p:bldP spid="599063" grpId="0" animBg="1"/>
      <p:bldP spid="599064" grpId="0" animBg="1"/>
      <p:bldP spid="599065" grpId="0" animBg="1"/>
      <p:bldP spid="599066" grpId="0" animBg="1"/>
      <p:bldP spid="599067" grpId="0" animBg="1"/>
      <p:bldP spid="599068" grpId="0" animBg="1"/>
      <p:bldP spid="599069" grpId="0" animBg="1"/>
      <p:bldP spid="599070" grpId="0" animBg="1"/>
      <p:bldP spid="599071" grpId="0" animBg="1"/>
      <p:bldP spid="599072" grpId="0" animBg="1"/>
      <p:bldP spid="599073" grpId="0" animBg="1"/>
      <p:bldP spid="599074" grpId="0" animBg="1"/>
      <p:bldP spid="599075" grpId="0" animBg="1"/>
      <p:bldP spid="599076" grpId="0" animBg="1"/>
      <p:bldP spid="599077" grpId="0" animBg="1"/>
      <p:bldP spid="599078" grpId="0" animBg="1"/>
      <p:bldP spid="599079" grpId="0" animBg="1"/>
      <p:bldP spid="599080" grpId="0" autoUpdateAnimBg="0"/>
      <p:bldP spid="599081" grpId="0" autoUpdateAnimBg="0"/>
      <p:bldP spid="599082" grpId="0" autoUpdateAnimBg="0"/>
      <p:bldP spid="599083" grpId="0" autoUpdateAnimBg="0"/>
      <p:bldP spid="599084" grpId="0" autoUpdateAnimBg="0"/>
      <p:bldP spid="599085" grpId="0" autoUpdateAnimBg="0"/>
      <p:bldP spid="599086" grpId="0" autoUpdateAnimBg="0"/>
      <p:bldP spid="599087" grpId="0" autoUpdateAnimBg="0"/>
      <p:bldP spid="599088" grpId="0" autoUpdateAnimBg="0"/>
      <p:bldP spid="599089" grpId="0" autoUpdateAnimBg="0"/>
      <p:bldP spid="599090" grpId="0" autoUpdateAnimBg="0"/>
      <p:bldP spid="599101" grpId="0" autoUpdateAnimBg="0"/>
      <p:bldP spid="599102" grpId="0" animBg="1"/>
      <p:bldP spid="599103" grpId="0" animBg="1"/>
      <p:bldP spid="599104" grpId="0" animBg="1"/>
      <p:bldP spid="599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AutoShape 2"/>
          <p:cNvSpPr>
            <a:spLocks noChangeArrowheads="1"/>
          </p:cNvSpPr>
          <p:nvPr/>
        </p:nvSpPr>
        <p:spPr bwMode="auto">
          <a:xfrm>
            <a:off x="2992438" y="1401763"/>
            <a:ext cx="5851525" cy="357505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67" name="Line 3"/>
          <p:cNvSpPr>
            <a:spLocks noChangeShapeType="1"/>
          </p:cNvSpPr>
          <p:nvPr/>
        </p:nvSpPr>
        <p:spPr bwMode="auto">
          <a:xfrm>
            <a:off x="2971800" y="3175000"/>
            <a:ext cx="5867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0068" name="Line 4"/>
          <p:cNvSpPr>
            <a:spLocks noChangeShapeType="1"/>
          </p:cNvSpPr>
          <p:nvPr/>
        </p:nvSpPr>
        <p:spPr bwMode="auto">
          <a:xfrm>
            <a:off x="5918200" y="1401763"/>
            <a:ext cx="0" cy="35750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0069" name="Oval 5"/>
          <p:cNvSpPr>
            <a:spLocks noChangeArrowheads="1"/>
          </p:cNvSpPr>
          <p:nvPr/>
        </p:nvSpPr>
        <p:spPr bwMode="auto">
          <a:xfrm>
            <a:off x="4397375" y="225107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70" name="Oval 6"/>
          <p:cNvSpPr>
            <a:spLocks noChangeArrowheads="1"/>
          </p:cNvSpPr>
          <p:nvPr/>
        </p:nvSpPr>
        <p:spPr bwMode="auto">
          <a:xfrm>
            <a:off x="4405313" y="402272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71" name="Oval 7"/>
          <p:cNvSpPr>
            <a:spLocks noChangeArrowheads="1"/>
          </p:cNvSpPr>
          <p:nvPr/>
        </p:nvSpPr>
        <p:spPr bwMode="auto">
          <a:xfrm>
            <a:off x="7389813" y="403542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72" name="Oval 8"/>
          <p:cNvSpPr>
            <a:spLocks noChangeArrowheads="1"/>
          </p:cNvSpPr>
          <p:nvPr/>
        </p:nvSpPr>
        <p:spPr bwMode="auto">
          <a:xfrm>
            <a:off x="7331075" y="226060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73" name="Oval 9"/>
          <p:cNvSpPr>
            <a:spLocks noChangeArrowheads="1"/>
          </p:cNvSpPr>
          <p:nvPr/>
        </p:nvSpPr>
        <p:spPr bwMode="auto">
          <a:xfrm>
            <a:off x="5889625" y="4943475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74" name="Oval 10"/>
          <p:cNvSpPr>
            <a:spLocks noChangeArrowheads="1"/>
          </p:cNvSpPr>
          <p:nvPr/>
        </p:nvSpPr>
        <p:spPr bwMode="auto">
          <a:xfrm>
            <a:off x="5880100" y="139700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75" name="Line 11"/>
          <p:cNvSpPr>
            <a:spLocks noChangeShapeType="1"/>
          </p:cNvSpPr>
          <p:nvPr/>
        </p:nvSpPr>
        <p:spPr bwMode="auto">
          <a:xfrm>
            <a:off x="4438650" y="2276475"/>
            <a:ext cx="1466850" cy="27336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0076" name="Line 12"/>
          <p:cNvSpPr>
            <a:spLocks noChangeShapeType="1"/>
          </p:cNvSpPr>
          <p:nvPr/>
        </p:nvSpPr>
        <p:spPr bwMode="auto">
          <a:xfrm flipH="1">
            <a:off x="5905500" y="2276475"/>
            <a:ext cx="1466850" cy="27336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0077" name="Line 13"/>
          <p:cNvSpPr>
            <a:spLocks noChangeShapeType="1"/>
          </p:cNvSpPr>
          <p:nvPr/>
        </p:nvSpPr>
        <p:spPr bwMode="auto">
          <a:xfrm flipH="1">
            <a:off x="4438650" y="1409700"/>
            <a:ext cx="1466850" cy="2667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0078" name="Line 14"/>
          <p:cNvSpPr>
            <a:spLocks noChangeShapeType="1"/>
          </p:cNvSpPr>
          <p:nvPr/>
        </p:nvSpPr>
        <p:spPr bwMode="auto">
          <a:xfrm>
            <a:off x="5905500" y="1409700"/>
            <a:ext cx="1533525" cy="2667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0079" name="Oval 15"/>
          <p:cNvSpPr>
            <a:spLocks noChangeArrowheads="1"/>
          </p:cNvSpPr>
          <p:nvPr/>
        </p:nvSpPr>
        <p:spPr bwMode="auto">
          <a:xfrm>
            <a:off x="4879975" y="314325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80" name="Oval 16"/>
          <p:cNvSpPr>
            <a:spLocks noChangeArrowheads="1"/>
          </p:cNvSpPr>
          <p:nvPr/>
        </p:nvSpPr>
        <p:spPr bwMode="auto">
          <a:xfrm>
            <a:off x="6877050" y="3130550"/>
            <a:ext cx="66675" cy="666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81" name="Text Box 17"/>
          <p:cNvSpPr txBox="1">
            <a:spLocks noChangeArrowheads="1"/>
          </p:cNvSpPr>
          <p:nvPr/>
        </p:nvSpPr>
        <p:spPr bwMode="auto">
          <a:xfrm>
            <a:off x="5772150" y="50101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1</a:t>
            </a:r>
          </a:p>
        </p:txBody>
      </p:sp>
      <p:sp>
        <p:nvSpPr>
          <p:cNvPr id="600082" name="Text Box 18"/>
          <p:cNvSpPr txBox="1">
            <a:spLocks noChangeArrowheads="1"/>
          </p:cNvSpPr>
          <p:nvPr/>
        </p:nvSpPr>
        <p:spPr bwMode="auto">
          <a:xfrm>
            <a:off x="6638925" y="30099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4</a:t>
            </a:r>
          </a:p>
        </p:txBody>
      </p:sp>
      <p:sp>
        <p:nvSpPr>
          <p:cNvPr id="600083" name="Text Box 19"/>
          <p:cNvSpPr txBox="1">
            <a:spLocks noChangeArrowheads="1"/>
          </p:cNvSpPr>
          <p:nvPr/>
        </p:nvSpPr>
        <p:spPr bwMode="auto">
          <a:xfrm>
            <a:off x="5838825" y="11430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2</a:t>
            </a:r>
          </a:p>
        </p:txBody>
      </p:sp>
      <p:sp>
        <p:nvSpPr>
          <p:cNvPr id="600084" name="Text Box 20"/>
          <p:cNvSpPr txBox="1">
            <a:spLocks noChangeArrowheads="1"/>
          </p:cNvSpPr>
          <p:nvPr/>
        </p:nvSpPr>
        <p:spPr bwMode="auto">
          <a:xfrm>
            <a:off x="4964113" y="30511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3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171950" y="2076450"/>
            <a:ext cx="3581400" cy="2238375"/>
            <a:chOff x="1536" y="1104"/>
            <a:chExt cx="2578" cy="1611"/>
          </a:xfrm>
        </p:grpSpPr>
        <p:sp>
          <p:nvSpPr>
            <p:cNvPr id="120872" name="Text Box 22"/>
            <p:cNvSpPr txBox="1">
              <a:spLocks noChangeArrowheads="1"/>
            </p:cNvSpPr>
            <p:nvPr/>
          </p:nvSpPr>
          <p:spPr bwMode="auto">
            <a:xfrm>
              <a:off x="1536" y="1104"/>
              <a:ext cx="22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20873" name="Text Box 23"/>
            <p:cNvSpPr txBox="1">
              <a:spLocks noChangeArrowheads="1"/>
            </p:cNvSpPr>
            <p:nvPr/>
          </p:nvSpPr>
          <p:spPr bwMode="auto">
            <a:xfrm>
              <a:off x="3810" y="1104"/>
              <a:ext cx="218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20874" name="Text Box 24"/>
            <p:cNvSpPr txBox="1">
              <a:spLocks noChangeArrowheads="1"/>
            </p:cNvSpPr>
            <p:nvPr/>
          </p:nvSpPr>
          <p:spPr bwMode="auto">
            <a:xfrm>
              <a:off x="1536" y="2496"/>
              <a:ext cx="22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20875" name="Text Box 25"/>
            <p:cNvSpPr txBox="1">
              <a:spLocks noChangeArrowheads="1"/>
            </p:cNvSpPr>
            <p:nvPr/>
          </p:nvSpPr>
          <p:spPr bwMode="auto">
            <a:xfrm>
              <a:off x="3889" y="2448"/>
              <a:ext cx="225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600090" name="Arc 26"/>
          <p:cNvSpPr>
            <a:spLocks/>
          </p:cNvSpPr>
          <p:nvPr/>
        </p:nvSpPr>
        <p:spPr bwMode="auto">
          <a:xfrm rot="-2827119">
            <a:off x="4784725" y="1311276"/>
            <a:ext cx="2479675" cy="2870200"/>
          </a:xfrm>
          <a:custGeom>
            <a:avLst/>
            <a:gdLst>
              <a:gd name="T0" fmla="*/ 2147483647 w 20783"/>
              <a:gd name="T1" fmla="*/ 0 h 21240"/>
              <a:gd name="T2" fmla="*/ 2147483647 w 20783"/>
              <a:gd name="T3" fmla="*/ 2147483647 h 21240"/>
              <a:gd name="T4" fmla="*/ 0 w 20783"/>
              <a:gd name="T5" fmla="*/ 2147483647 h 21240"/>
              <a:gd name="T6" fmla="*/ 0 60000 65536"/>
              <a:gd name="T7" fmla="*/ 0 60000 65536"/>
              <a:gd name="T8" fmla="*/ 0 60000 65536"/>
              <a:gd name="T9" fmla="*/ 0 w 20783"/>
              <a:gd name="T10" fmla="*/ 0 h 21240"/>
              <a:gd name="T11" fmla="*/ 20783 w 20783"/>
              <a:gd name="T12" fmla="*/ 21240 h 21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3" h="21240" fill="none" extrusionOk="0">
                <a:moveTo>
                  <a:pt x="3927" y="0"/>
                </a:moveTo>
                <a:cubicBezTo>
                  <a:pt x="12010" y="1494"/>
                  <a:pt x="18544" y="7447"/>
                  <a:pt x="20783" y="15355"/>
                </a:cubicBezTo>
              </a:path>
              <a:path w="20783" h="21240" stroke="0" extrusionOk="0">
                <a:moveTo>
                  <a:pt x="3927" y="0"/>
                </a:moveTo>
                <a:cubicBezTo>
                  <a:pt x="12010" y="1494"/>
                  <a:pt x="18544" y="7447"/>
                  <a:pt x="20783" y="15355"/>
                </a:cubicBezTo>
                <a:lnTo>
                  <a:pt x="0" y="2124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91" name="Arc 27"/>
          <p:cNvSpPr>
            <a:spLocks/>
          </p:cNvSpPr>
          <p:nvPr/>
        </p:nvSpPr>
        <p:spPr bwMode="auto">
          <a:xfrm rot="2753914" flipV="1">
            <a:off x="4818856" y="2189957"/>
            <a:ext cx="2478087" cy="2870200"/>
          </a:xfrm>
          <a:custGeom>
            <a:avLst/>
            <a:gdLst>
              <a:gd name="T0" fmla="*/ 2147483647 w 20783"/>
              <a:gd name="T1" fmla="*/ 0 h 21240"/>
              <a:gd name="T2" fmla="*/ 2147483647 w 20783"/>
              <a:gd name="T3" fmla="*/ 2147483647 h 21240"/>
              <a:gd name="T4" fmla="*/ 0 w 20783"/>
              <a:gd name="T5" fmla="*/ 2147483647 h 21240"/>
              <a:gd name="T6" fmla="*/ 0 60000 65536"/>
              <a:gd name="T7" fmla="*/ 0 60000 65536"/>
              <a:gd name="T8" fmla="*/ 0 60000 65536"/>
              <a:gd name="T9" fmla="*/ 0 w 20783"/>
              <a:gd name="T10" fmla="*/ 0 h 21240"/>
              <a:gd name="T11" fmla="*/ 20783 w 20783"/>
              <a:gd name="T12" fmla="*/ 21240 h 21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3" h="21240" fill="none" extrusionOk="0">
                <a:moveTo>
                  <a:pt x="3927" y="0"/>
                </a:moveTo>
                <a:cubicBezTo>
                  <a:pt x="12010" y="1494"/>
                  <a:pt x="18544" y="7447"/>
                  <a:pt x="20783" y="15355"/>
                </a:cubicBezTo>
              </a:path>
              <a:path w="20783" h="21240" stroke="0" extrusionOk="0">
                <a:moveTo>
                  <a:pt x="3927" y="0"/>
                </a:moveTo>
                <a:cubicBezTo>
                  <a:pt x="12010" y="1494"/>
                  <a:pt x="18544" y="7447"/>
                  <a:pt x="20783" y="15355"/>
                </a:cubicBezTo>
                <a:lnTo>
                  <a:pt x="0" y="2124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92" name="Arc 28"/>
          <p:cNvSpPr>
            <a:spLocks/>
          </p:cNvSpPr>
          <p:nvPr/>
        </p:nvSpPr>
        <p:spPr bwMode="auto">
          <a:xfrm rot="1542945">
            <a:off x="7008813" y="2449513"/>
            <a:ext cx="984250" cy="1500187"/>
          </a:xfrm>
          <a:custGeom>
            <a:avLst/>
            <a:gdLst>
              <a:gd name="T0" fmla="*/ 0 w 21600"/>
              <a:gd name="T1" fmla="*/ 0 h 33488"/>
              <a:gd name="T2" fmla="*/ 2147483647 w 21600"/>
              <a:gd name="T3" fmla="*/ 2147483647 h 33488"/>
              <a:gd name="T4" fmla="*/ 0 w 21600"/>
              <a:gd name="T5" fmla="*/ 2147483647 h 33488"/>
              <a:gd name="T6" fmla="*/ 0 60000 65536"/>
              <a:gd name="T7" fmla="*/ 0 60000 65536"/>
              <a:gd name="T8" fmla="*/ 0 60000 65536"/>
              <a:gd name="T9" fmla="*/ 0 w 21600"/>
              <a:gd name="T10" fmla="*/ 0 h 33488"/>
              <a:gd name="T11" fmla="*/ 21600 w 21600"/>
              <a:gd name="T12" fmla="*/ 33488 h 33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48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26"/>
                  <a:pt x="20360" y="29959"/>
                  <a:pt x="18034" y="33488"/>
                </a:cubicBezTo>
              </a:path>
              <a:path w="21600" h="3348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26"/>
                  <a:pt x="20360" y="29959"/>
                  <a:pt x="18034" y="33488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0093" name="Arc 29"/>
          <p:cNvSpPr>
            <a:spLocks/>
          </p:cNvSpPr>
          <p:nvPr/>
        </p:nvSpPr>
        <p:spPr bwMode="auto">
          <a:xfrm rot="20057055" flipH="1">
            <a:off x="3863975" y="2451100"/>
            <a:ext cx="984250" cy="1501775"/>
          </a:xfrm>
          <a:custGeom>
            <a:avLst/>
            <a:gdLst>
              <a:gd name="T0" fmla="*/ 0 w 21600"/>
              <a:gd name="T1" fmla="*/ 0 h 33488"/>
              <a:gd name="T2" fmla="*/ 2147483647 w 21600"/>
              <a:gd name="T3" fmla="*/ 2147483647 h 33488"/>
              <a:gd name="T4" fmla="*/ 0 w 21600"/>
              <a:gd name="T5" fmla="*/ 2147483647 h 33488"/>
              <a:gd name="T6" fmla="*/ 0 60000 65536"/>
              <a:gd name="T7" fmla="*/ 0 60000 65536"/>
              <a:gd name="T8" fmla="*/ 0 60000 65536"/>
              <a:gd name="T9" fmla="*/ 0 w 21600"/>
              <a:gd name="T10" fmla="*/ 0 h 33488"/>
              <a:gd name="T11" fmla="*/ 21600 w 21600"/>
              <a:gd name="T12" fmla="*/ 33488 h 33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48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26"/>
                  <a:pt x="20360" y="29959"/>
                  <a:pt x="18034" y="33488"/>
                </a:cubicBezTo>
              </a:path>
              <a:path w="21600" h="3348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826"/>
                  <a:pt x="20360" y="29959"/>
                  <a:pt x="18034" y="33488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858" name="Text Box 30"/>
          <p:cNvSpPr txBox="1">
            <a:spLocks noChangeArrowheads="1"/>
          </p:cNvSpPr>
          <p:nvPr/>
        </p:nvSpPr>
        <p:spPr bwMode="auto">
          <a:xfrm>
            <a:off x="6972300" y="0"/>
            <a:ext cx="2171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u="sng">
                <a:solidFill>
                  <a:schemeClr val="accent2"/>
                </a:solidFill>
                <a:latin typeface="Arial Black" pitchFamily="34" charset="0"/>
              </a:rPr>
              <a:t>ELLIPSE </a:t>
            </a:r>
          </a:p>
          <a:p>
            <a:pPr algn="ctr"/>
            <a:r>
              <a:rPr lang="en-US" sz="1400" i="1">
                <a:solidFill>
                  <a:srgbClr val="FF0000"/>
                </a:solidFill>
                <a:latin typeface="Times New Roman" pitchFamily="18" charset="0"/>
              </a:rPr>
              <a:t>BY RHOMBUS METHOD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0" y="0"/>
            <a:ext cx="4025900" cy="762000"/>
            <a:chOff x="0" y="0"/>
            <a:chExt cx="2536" cy="480"/>
          </a:xfrm>
        </p:grpSpPr>
        <p:sp>
          <p:nvSpPr>
            <p:cNvPr id="120870" name="Rectangle 32"/>
            <p:cNvSpPr>
              <a:spLocks noChangeArrowheads="1"/>
            </p:cNvSpPr>
            <p:nvPr/>
          </p:nvSpPr>
          <p:spPr bwMode="auto">
            <a:xfrm>
              <a:off x="0" y="0"/>
              <a:ext cx="2496" cy="4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71" name="Text Box 33"/>
            <p:cNvSpPr txBox="1">
              <a:spLocks noChangeArrowheads="1"/>
            </p:cNvSpPr>
            <p:nvPr/>
          </p:nvSpPr>
          <p:spPr bwMode="auto">
            <a:xfrm>
              <a:off x="0" y="0"/>
              <a:ext cx="2536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latin typeface="Times New Roman" pitchFamily="18" charset="0"/>
                </a:rPr>
                <a:t>PROBLEM 5.</a:t>
              </a:r>
            </a:p>
            <a:p>
              <a:r>
                <a:rPr lang="en-US" sz="1400" b="0">
                  <a:latin typeface="Times New Roman" pitchFamily="18" charset="0"/>
                </a:rPr>
                <a:t>DRAW  RHOMBUS OF 100 MM &amp; 70 MM LONG </a:t>
              </a:r>
            </a:p>
            <a:p>
              <a:r>
                <a:rPr lang="en-US" sz="1400" b="0">
                  <a:latin typeface="Times New Roman" pitchFamily="18" charset="0"/>
                </a:rPr>
                <a:t>DIAGONALS AND INSCRIBE AN ELLIPSE IN IT.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0" y="914400"/>
            <a:ext cx="3263900" cy="3505200"/>
            <a:chOff x="0" y="576"/>
            <a:chExt cx="2056" cy="2208"/>
          </a:xfrm>
        </p:grpSpPr>
        <p:sp>
          <p:nvSpPr>
            <p:cNvPr id="120868" name="AutoShape 35"/>
            <p:cNvSpPr>
              <a:spLocks noChangeArrowheads="1"/>
            </p:cNvSpPr>
            <p:nvPr/>
          </p:nvSpPr>
          <p:spPr bwMode="auto">
            <a:xfrm>
              <a:off x="0" y="576"/>
              <a:ext cx="1824" cy="2208"/>
            </a:xfrm>
            <a:prstGeom prst="wedgeRoundRectCallout">
              <a:avLst>
                <a:gd name="adj1" fmla="val 58991"/>
                <a:gd name="adj2" fmla="val 63361"/>
                <a:gd name="adj3" fmla="val 16667"/>
              </a:avLst>
            </a:prstGeom>
            <a:solidFill>
              <a:srgbClr val="66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120869" name="Text Box 36"/>
            <p:cNvSpPr txBox="1">
              <a:spLocks noChangeArrowheads="1"/>
            </p:cNvSpPr>
            <p:nvPr/>
          </p:nvSpPr>
          <p:spPr bwMode="auto">
            <a:xfrm>
              <a:off x="30" y="679"/>
              <a:ext cx="2026" cy="19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/>
              <a:r>
                <a:rPr lang="en-US" sz="1400" b="0">
                  <a:latin typeface="Times New Roman" pitchFamily="18" charset="0"/>
                </a:rPr>
                <a:t>STEPS: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1. Draw rhombus of given 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    dimensions.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2. Mark mid points of all sides &amp;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    name Those A,B,C,&amp; D 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3. Join these points to the ends of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    smaller diagonals.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4. Mark points 1,2,3,4 as four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   centers.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5. Taking 1 as center and 1-A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    radius draw an arc AB.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6. Take 2 as center draw an arc CD.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7. Similarly taking 3 &amp; 4 as centers</a:t>
              </a:r>
            </a:p>
            <a:p>
              <a:pPr marL="457200" indent="-457200"/>
              <a:r>
                <a:rPr lang="en-US" sz="1400" b="0">
                  <a:latin typeface="Times New Roman" pitchFamily="18" charset="0"/>
                </a:rPr>
                <a:t>    and 3-D radius draw arcs DA &amp; BC.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20862" name="AutoShape 45">
              <a:hlinkClick r:id="rId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3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4" name="AutoShape 4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5" name="AutoShape 4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6" name="AutoShape 4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67" name="AutoShape 5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0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0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0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0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0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0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0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00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0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0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00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00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0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0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0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0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500"/>
                                        <p:tgtEl>
                                          <p:spTgt spid="60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4" dur="500"/>
                                        <p:tgtEl>
                                          <p:spTgt spid="600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600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4" dur="500"/>
                                        <p:tgtEl>
                                          <p:spTgt spid="60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00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00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00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00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0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00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00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00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00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00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00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00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00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00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00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00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00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00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0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0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500"/>
                                        <p:tgtEl>
                                          <p:spTgt spid="600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8" dur="500"/>
                                        <p:tgtEl>
                                          <p:spTgt spid="60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60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8" dur="500"/>
                                        <p:tgtEl>
                                          <p:spTgt spid="60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66" grpId="0" animBg="1"/>
      <p:bldP spid="600067" grpId="0" animBg="1"/>
      <p:bldP spid="600068" grpId="0" animBg="1"/>
      <p:bldP spid="600069" grpId="0" animBg="1"/>
      <p:bldP spid="600070" grpId="0" animBg="1"/>
      <p:bldP spid="600071" grpId="0" animBg="1"/>
      <p:bldP spid="600072" grpId="0" animBg="1"/>
      <p:bldP spid="600073" grpId="0" animBg="1"/>
      <p:bldP spid="600074" grpId="0" animBg="1"/>
      <p:bldP spid="600075" grpId="0" animBg="1"/>
      <p:bldP spid="600076" grpId="0" animBg="1"/>
      <p:bldP spid="600077" grpId="0" animBg="1"/>
      <p:bldP spid="600078" grpId="0" animBg="1"/>
      <p:bldP spid="600079" grpId="0" animBg="1"/>
      <p:bldP spid="600080" grpId="0" animBg="1"/>
      <p:bldP spid="600081" grpId="0" autoUpdateAnimBg="0"/>
      <p:bldP spid="600082" grpId="0" autoUpdateAnimBg="0"/>
      <p:bldP spid="600083" grpId="0" autoUpdateAnimBg="0"/>
      <p:bldP spid="600084" grpId="0" autoUpdateAnimBg="0"/>
      <p:bldP spid="600090" grpId="0" animBg="1"/>
      <p:bldP spid="600091" grpId="0" animBg="1"/>
      <p:bldP spid="600092" grpId="0" animBg="1"/>
      <p:bldP spid="60009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</TotalTime>
  <Words>4633</Words>
  <Application>Microsoft Office PowerPoint</Application>
  <PresentationFormat>On-screen Show (4:3)</PresentationFormat>
  <Paragraphs>1231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Adjacency</vt:lpstr>
      <vt:lpstr>Bitmap Image</vt:lpstr>
      <vt:lpstr>Engineering Curves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staff</cp:lastModifiedBy>
  <cp:revision>8</cp:revision>
  <dcterms:created xsi:type="dcterms:W3CDTF">2006-08-16T00:00:00Z</dcterms:created>
  <dcterms:modified xsi:type="dcterms:W3CDTF">2013-12-20T08:02:14Z</dcterms:modified>
</cp:coreProperties>
</file>